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9" r:id="rId1"/>
  </p:sldMasterIdLst>
  <p:notesMasterIdLst>
    <p:notesMasterId r:id="rId15"/>
  </p:notesMasterIdLst>
  <p:handoutMasterIdLst>
    <p:handoutMasterId r:id="rId16"/>
  </p:handoutMasterIdLst>
  <p:sldIdLst>
    <p:sldId id="257" r:id="rId2"/>
    <p:sldId id="261" r:id="rId3"/>
    <p:sldId id="282" r:id="rId4"/>
    <p:sldId id="280" r:id="rId5"/>
    <p:sldId id="285" r:id="rId6"/>
    <p:sldId id="283" r:id="rId7"/>
    <p:sldId id="287" r:id="rId8"/>
    <p:sldId id="279" r:id="rId9"/>
    <p:sldId id="284" r:id="rId10"/>
    <p:sldId id="290" r:id="rId11"/>
    <p:sldId id="286" r:id="rId12"/>
    <p:sldId id="289" r:id="rId13"/>
    <p:sldId id="278" r:id="rId14"/>
  </p:sldIdLst>
  <p:sldSz cx="12192000" cy="6858000"/>
  <p:notesSz cx="7086600" cy="9359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49">
          <p15:clr>
            <a:srgbClr val="A4A3A4"/>
          </p15:clr>
        </p15:guide>
        <p15:guide id="2" pos="223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DBDF"/>
    <a:srgbClr val="A619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8B8A746-B920-412C-AE1B-312E8C66682B}">
  <a:tblStyle styleId="{B3A90745-2FDB-45B8-975E-7F37B3672547}" styleName="Broadcom Blue">
    <a:tblBg>
      <a:fill>
        <a:solidFill>
          <a:srgbClr val="FFFFFF"/>
        </a:solidFill>
      </a:fill>
    </a:tblBg>
    <a:wholeTbl>
      <a:tcTxStyle>
        <a:fontRef idx="minor"/>
        <a:schemeClr val="dk1"/>
      </a:tcTxStyle>
      <a:tcStyle>
        <a:tcBdr>
          <a:left>
            <a:lnRef idx="1">
              <a:schemeClr val="lt1"/>
            </a:lnRef>
          </a:left>
          <a:right>
            <a:lnRef idx="1">
              <a:schemeClr val="lt1"/>
            </a:lnRef>
          </a:right>
          <a:top>
            <a:lnRef idx="1">
              <a:schemeClr val="lt1"/>
            </a:lnRef>
          </a:top>
          <a:bottom>
            <a:lnRef idx="1">
              <a:schemeClr val="lt1"/>
            </a:lnRef>
          </a:bottom>
          <a:insideH>
            <a:lnRef idx="1">
              <a:schemeClr val="lt1"/>
            </a:lnRef>
          </a:insideH>
          <a:insideV>
            <a:lnRef idx="1">
              <a:schemeClr val="lt1"/>
            </a:lnRef>
          </a:insideV>
        </a:tcBdr>
        <a:fill>
          <a:noFill/>
        </a:fill>
      </a:tcStyle>
    </a:wholeTbl>
    <a:band1H>
      <a:tcStyle>
        <a:tcBdr/>
        <a:fill>
          <a:solidFill>
            <a:srgbClr val="D8D8D9"/>
          </a:solidFill>
        </a:fill>
      </a:tcStyle>
    </a:band1H>
    <a:band2H>
      <a:tcStyle>
        <a:tcBdr/>
      </a:tcStyle>
    </a:band2H>
    <a:band1V>
      <a:tcStyle>
        <a:tcBdr/>
        <a:fill>
          <a:solidFill>
            <a:srgbClr val="D8D8D9"/>
          </a:solidFill>
        </a:fill>
      </a:tcStyle>
    </a:band1V>
    <a:band2V>
      <a:tcStyle>
        <a:tcBdr/>
      </a:tcStyle>
    </a:band2V>
    <a:lastCol>
      <a:tcTxStyle b="on">
        <a:schemeClr val="dk1"/>
      </a:tcTxStyle>
      <a:tcStyle>
        <a:tcBdr/>
        <a:fill>
          <a:solidFill>
            <a:schemeClr val="lt2">
              <a:alpha val="50000"/>
            </a:schemeClr>
          </a:solidFill>
        </a:fill>
      </a:tcStyle>
    </a:lastCol>
    <a:firstCol>
      <a:tcTxStyle b="on">
        <a:schemeClr val="dk1"/>
      </a:tcTxStyle>
      <a:tcStyle>
        <a:tcBdr/>
        <a:fill>
          <a:solidFill>
            <a:schemeClr val="accent5">
              <a:alpha val="50000"/>
            </a:schemeClr>
          </a:solidFill>
        </a:fill>
      </a:tcStyle>
    </a:firstCol>
    <a:lastRow>
      <a:tcTxStyle b="on">
        <a:schemeClr val="lt1"/>
      </a:tcTxStyle>
      <a:tcStyle>
        <a:tcBdr/>
        <a:fill>
          <a:solidFill>
            <a:schemeClr val="lt2"/>
          </a:solidFill>
        </a:fill>
      </a:tcStyle>
    </a:lastRow>
    <a:firstRow>
      <a:tcTxStyle b="on">
        <a:schemeClr val="lt1"/>
      </a:tcTxStyle>
      <a:tcStyle>
        <a:tcBdr/>
        <a:fill>
          <a:solidFill>
            <a:schemeClr val="accent1"/>
          </a:solidFill>
        </a:fill>
      </a:tcStyle>
    </a:firstRow>
  </a:tblStyle>
  <a:tblStyle styleId="{28B8A746-B920-412C-AE1B-312E8C66682B}" styleName="Broadcom Red">
    <a:tblBg>
      <a:fill>
        <a:solidFill>
          <a:srgbClr val="FFFFFF"/>
        </a:solidFill>
      </a:fill>
    </a:tblBg>
    <a:wholeTbl>
      <a:tcTxStyle>
        <a:fontRef idx="minor"/>
        <a:schemeClr val="dk1"/>
      </a:tcTxStyle>
      <a:tcStyle>
        <a:tcBdr>
          <a:left>
            <a:lnRef idx="1">
              <a:schemeClr val="lt1"/>
            </a:lnRef>
          </a:left>
          <a:right>
            <a:lnRef idx="1">
              <a:schemeClr val="lt1"/>
            </a:lnRef>
          </a:right>
          <a:top>
            <a:lnRef idx="1">
              <a:schemeClr val="lt1"/>
            </a:lnRef>
          </a:top>
          <a:bottom>
            <a:lnRef idx="1">
              <a:schemeClr val="lt1"/>
            </a:lnRef>
          </a:bottom>
          <a:insideH>
            <a:lnRef idx="1">
              <a:schemeClr val="lt1"/>
            </a:lnRef>
          </a:insideH>
          <a:insideV>
            <a:lnRef idx="1">
              <a:schemeClr val="lt1"/>
            </a:lnRef>
          </a:insideV>
        </a:tcBdr>
        <a:fill>
          <a:noFill/>
        </a:fill>
      </a:tcStyle>
    </a:wholeTbl>
    <a:band1H>
      <a:tcStyle>
        <a:tcBdr/>
        <a:fill>
          <a:solidFill>
            <a:srgbClr val="D8D8D9"/>
          </a:solidFill>
        </a:fill>
      </a:tcStyle>
    </a:band1H>
    <a:band2H>
      <a:tcStyle>
        <a:tcBdr/>
      </a:tcStyle>
    </a:band2H>
    <a:band1V>
      <a:tcStyle>
        <a:tcBdr/>
        <a:fill>
          <a:solidFill>
            <a:srgbClr val="D8D8D9"/>
          </a:solidFill>
        </a:fill>
      </a:tcStyle>
    </a:band1V>
    <a:band2V>
      <a:tcStyle>
        <a:tcBdr/>
      </a:tcStyle>
    </a:band2V>
    <a:lastCol>
      <a:tcTxStyle b="on">
        <a:schemeClr val="dk1"/>
      </a:tcTxStyle>
      <a:tcStyle>
        <a:tcBdr/>
        <a:fill>
          <a:solidFill>
            <a:schemeClr val="lt2">
              <a:alpha val="50000"/>
            </a:schemeClr>
          </a:solidFill>
        </a:fill>
      </a:tcStyle>
    </a:lastCol>
    <a:firstCol>
      <a:tcTxStyle b="on">
        <a:schemeClr val="dk1"/>
      </a:tcTxStyle>
      <a:tcStyle>
        <a:tcBdr/>
        <a:fill>
          <a:solidFill>
            <a:schemeClr val="accent5">
              <a:alpha val="50000"/>
            </a:schemeClr>
          </a:solidFill>
        </a:fill>
      </a:tcStyle>
    </a:firstCol>
    <a:lastRow>
      <a:tcTxStyle b="on">
        <a:schemeClr val="lt1"/>
      </a:tcTxStyle>
      <a:tcStyle>
        <a:tcBdr/>
        <a:fill>
          <a:solidFill>
            <a:schemeClr val="lt2"/>
          </a:solidFill>
        </a:fill>
      </a:tcStyle>
    </a:lastRow>
    <a:firstRow>
      <a:tcTxStyle b="on">
        <a:schemeClr val="lt1"/>
      </a:tcTxStyle>
      <a:tcStyle>
        <a:tcBdr/>
        <a:fill>
          <a:solidFill>
            <a:srgbClr val="CC092F"/>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44" autoAdjust="0"/>
    <p:restoredTop sz="94660"/>
  </p:normalViewPr>
  <p:slideViewPr>
    <p:cSldViewPr snapToGrid="0" snapToObjects="1">
      <p:cViewPr varScale="1">
        <p:scale>
          <a:sx n="128" d="100"/>
          <a:sy n="128" d="100"/>
        </p:scale>
        <p:origin x="712" y="17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2" d="100"/>
          <a:sy n="82" d="100"/>
        </p:scale>
        <p:origin x="-3180" y="-96"/>
      </p:cViewPr>
      <p:guideLst>
        <p:guide orient="horz" pos="2949"/>
        <p:guide pos="22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0860" cy="467995"/>
          </a:xfrm>
          <a:prstGeom prst="rect">
            <a:avLst/>
          </a:prstGeom>
        </p:spPr>
        <p:txBody>
          <a:bodyPr vert="horz" lIns="95068" tIns="47534" rIns="95068" bIns="47534" rtlCol="0"/>
          <a:lstStyle>
            <a:lvl1pPr algn="l">
              <a:defRPr sz="1300"/>
            </a:lvl1pPr>
          </a:lstStyle>
          <a:p>
            <a:endParaRPr lang="en-US" dirty="0"/>
          </a:p>
        </p:txBody>
      </p:sp>
      <p:sp>
        <p:nvSpPr>
          <p:cNvPr id="3" name="Date Placeholder 2"/>
          <p:cNvSpPr>
            <a:spLocks noGrp="1"/>
          </p:cNvSpPr>
          <p:nvPr>
            <p:ph type="dt" sz="quarter" idx="1"/>
          </p:nvPr>
        </p:nvSpPr>
        <p:spPr>
          <a:xfrm>
            <a:off x="4014101" y="1"/>
            <a:ext cx="3070860" cy="467995"/>
          </a:xfrm>
          <a:prstGeom prst="rect">
            <a:avLst/>
          </a:prstGeom>
        </p:spPr>
        <p:txBody>
          <a:bodyPr vert="horz" lIns="95068" tIns="47534" rIns="95068" bIns="47534" rtlCol="0"/>
          <a:lstStyle>
            <a:lvl1pPr algn="r">
              <a:defRPr sz="1300"/>
            </a:lvl1pPr>
          </a:lstStyle>
          <a:p>
            <a:fld id="{C50E5DEF-305C-4654-A2C3-CA60F55E85EF}" type="datetimeFigureOut">
              <a:rPr lang="en-US" smtClean="0"/>
              <a:t>6/24/19</a:t>
            </a:fld>
            <a:endParaRPr lang="en-US" dirty="0"/>
          </a:p>
        </p:txBody>
      </p:sp>
      <p:sp>
        <p:nvSpPr>
          <p:cNvPr id="4" name="Footer Placeholder 3"/>
          <p:cNvSpPr>
            <a:spLocks noGrp="1"/>
          </p:cNvSpPr>
          <p:nvPr>
            <p:ph type="ftr" sz="quarter" idx="2"/>
          </p:nvPr>
        </p:nvSpPr>
        <p:spPr>
          <a:xfrm>
            <a:off x="0" y="8890282"/>
            <a:ext cx="3070860" cy="467995"/>
          </a:xfrm>
          <a:prstGeom prst="rect">
            <a:avLst/>
          </a:prstGeom>
        </p:spPr>
        <p:txBody>
          <a:bodyPr vert="horz" lIns="95068" tIns="47534" rIns="95068" bIns="4753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14101" y="8890282"/>
            <a:ext cx="3070860" cy="467995"/>
          </a:xfrm>
          <a:prstGeom prst="rect">
            <a:avLst/>
          </a:prstGeom>
        </p:spPr>
        <p:txBody>
          <a:bodyPr vert="horz" lIns="95068" tIns="47534" rIns="95068" bIns="47534" rtlCol="0" anchor="b"/>
          <a:lstStyle>
            <a:lvl1pPr algn="r">
              <a:defRPr sz="1300"/>
            </a:lvl1pPr>
          </a:lstStyle>
          <a:p>
            <a:fld id="{23747F37-FF1C-480A-AD32-7E5696CA968F}" type="slidenum">
              <a:rPr lang="en-US" smtClean="0"/>
              <a:t>‹#›</a:t>
            </a:fld>
            <a:endParaRPr lang="en-US" dirty="0"/>
          </a:p>
        </p:txBody>
      </p:sp>
    </p:spTree>
    <p:extLst>
      <p:ext uri="{BB962C8B-B14F-4D97-AF65-F5344CB8AC3E}">
        <p14:creationId xmlns:p14="http://schemas.microsoft.com/office/powerpoint/2010/main" val="3025263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0860" cy="467995"/>
          </a:xfrm>
          <a:prstGeom prst="rect">
            <a:avLst/>
          </a:prstGeom>
        </p:spPr>
        <p:txBody>
          <a:bodyPr vert="horz" lIns="95068" tIns="47534" rIns="95068" bIns="47534" rtlCol="0"/>
          <a:lstStyle>
            <a:lvl1pPr algn="l">
              <a:defRPr sz="1300"/>
            </a:lvl1pPr>
          </a:lstStyle>
          <a:p>
            <a:endParaRPr lang="en-US" dirty="0"/>
          </a:p>
        </p:txBody>
      </p:sp>
      <p:sp>
        <p:nvSpPr>
          <p:cNvPr id="3" name="Date Placeholder 2"/>
          <p:cNvSpPr>
            <a:spLocks noGrp="1"/>
          </p:cNvSpPr>
          <p:nvPr>
            <p:ph type="dt" idx="1"/>
          </p:nvPr>
        </p:nvSpPr>
        <p:spPr>
          <a:xfrm>
            <a:off x="4014101" y="1"/>
            <a:ext cx="3070860" cy="467995"/>
          </a:xfrm>
          <a:prstGeom prst="rect">
            <a:avLst/>
          </a:prstGeom>
        </p:spPr>
        <p:txBody>
          <a:bodyPr vert="horz" lIns="95068" tIns="47534" rIns="95068" bIns="47534" rtlCol="0"/>
          <a:lstStyle>
            <a:lvl1pPr algn="r">
              <a:defRPr sz="1300"/>
            </a:lvl1pPr>
          </a:lstStyle>
          <a:p>
            <a:fld id="{20BAC53A-F092-42C8-9364-10E62332E740}" type="datetimeFigureOut">
              <a:rPr lang="en-US" smtClean="0"/>
              <a:t>6/24/19</a:t>
            </a:fld>
            <a:endParaRPr lang="en-US" dirty="0"/>
          </a:p>
        </p:txBody>
      </p:sp>
      <p:sp>
        <p:nvSpPr>
          <p:cNvPr id="4" name="Slide Image Placeholder 3"/>
          <p:cNvSpPr>
            <a:spLocks noGrp="1" noRot="1" noChangeAspect="1"/>
          </p:cNvSpPr>
          <p:nvPr>
            <p:ph type="sldImg" idx="2"/>
          </p:nvPr>
        </p:nvSpPr>
        <p:spPr>
          <a:xfrm>
            <a:off x="422275" y="701675"/>
            <a:ext cx="6242050" cy="3511550"/>
          </a:xfrm>
          <a:prstGeom prst="rect">
            <a:avLst/>
          </a:prstGeom>
          <a:noFill/>
          <a:ln w="12700">
            <a:solidFill>
              <a:prstClr val="black"/>
            </a:solidFill>
          </a:ln>
        </p:spPr>
        <p:txBody>
          <a:bodyPr vert="horz" lIns="95068" tIns="47534" rIns="95068" bIns="47534" rtlCol="0" anchor="ctr"/>
          <a:lstStyle/>
          <a:p>
            <a:endParaRPr lang="en-US" dirty="0"/>
          </a:p>
        </p:txBody>
      </p:sp>
      <p:sp>
        <p:nvSpPr>
          <p:cNvPr id="5" name="Notes Placeholder 4"/>
          <p:cNvSpPr>
            <a:spLocks noGrp="1"/>
          </p:cNvSpPr>
          <p:nvPr>
            <p:ph type="body" sz="quarter" idx="3"/>
          </p:nvPr>
        </p:nvSpPr>
        <p:spPr>
          <a:xfrm>
            <a:off x="708661" y="4445953"/>
            <a:ext cx="5669280" cy="4211955"/>
          </a:xfrm>
          <a:prstGeom prst="rect">
            <a:avLst/>
          </a:prstGeom>
        </p:spPr>
        <p:txBody>
          <a:bodyPr vert="horz" lIns="95068" tIns="47534" rIns="95068" bIns="4753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0282"/>
            <a:ext cx="3070860" cy="467995"/>
          </a:xfrm>
          <a:prstGeom prst="rect">
            <a:avLst/>
          </a:prstGeom>
        </p:spPr>
        <p:txBody>
          <a:bodyPr vert="horz" lIns="95068" tIns="47534" rIns="95068" bIns="4753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14101" y="8890282"/>
            <a:ext cx="3070860" cy="467995"/>
          </a:xfrm>
          <a:prstGeom prst="rect">
            <a:avLst/>
          </a:prstGeom>
        </p:spPr>
        <p:txBody>
          <a:bodyPr vert="horz" lIns="95068" tIns="47534" rIns="95068" bIns="47534" rtlCol="0" anchor="b"/>
          <a:lstStyle>
            <a:lvl1pPr algn="r">
              <a:defRPr sz="1300"/>
            </a:lvl1pPr>
          </a:lstStyle>
          <a:p>
            <a:fld id="{4FF0A437-926C-4CA3-A06C-CCC97DC4BFA4}" type="slidenum">
              <a:rPr lang="en-US" smtClean="0"/>
              <a:t>‹#›</a:t>
            </a:fld>
            <a:endParaRPr lang="en-US" dirty="0"/>
          </a:p>
        </p:txBody>
      </p:sp>
    </p:spTree>
    <p:extLst>
      <p:ext uri="{BB962C8B-B14F-4D97-AF65-F5344CB8AC3E}">
        <p14:creationId xmlns:p14="http://schemas.microsoft.com/office/powerpoint/2010/main" val="2727769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Red ">
    <p:spTree>
      <p:nvGrpSpPr>
        <p:cNvPr id="1" name=""/>
        <p:cNvGrpSpPr/>
        <p:nvPr/>
      </p:nvGrpSpPr>
      <p:grpSpPr>
        <a:xfrm>
          <a:off x="0" y="0"/>
          <a:ext cx="0" cy="0"/>
          <a:chOff x="0" y="0"/>
          <a:chExt cx="0" cy="0"/>
        </a:xfrm>
      </p:grpSpPr>
      <p:sp>
        <p:nvSpPr>
          <p:cNvPr id="2" name="White block"/>
          <p:cNvSpPr/>
          <p:nvPr/>
        </p:nvSpPr>
        <p:spPr bwMode="white">
          <a:xfrm>
            <a:off x="0" y="5010150"/>
            <a:ext cx="121920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a:p>
        </p:txBody>
      </p:sp>
      <p:pic>
        <p:nvPicPr>
          <p:cNvPr id="13" name="circuitry" descr="G:\_55906_Brand_Integration\_PPT_Template\R4_20151119\Images\Title_Circuitry_Red.jpg">
            <a:extLst>
              <a:ext uri="{FF2B5EF4-FFF2-40B4-BE49-F238E27FC236}">
                <a16:creationId xmlns:a16="http://schemas.microsoft.com/office/drawing/2014/main" id="{0C96AB02-95EF-4EE4-88ED-D66F1C666B0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12192000" cy="49926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16"/>
          <p:cNvSpPr>
            <a:spLocks noGrp="1"/>
          </p:cNvSpPr>
          <p:nvPr>
            <p:ph type="body" sz="quarter" idx="12" hasCustomPrompt="1"/>
          </p:nvPr>
        </p:nvSpPr>
        <p:spPr bwMode="white">
          <a:xfrm>
            <a:off x="411480" y="4143296"/>
            <a:ext cx="7452360" cy="523220"/>
          </a:xfrm>
          <a:effectLst/>
        </p:spPr>
        <p:txBody>
          <a:bodyPr vert="horz" wrap="square" lIns="0" tIns="0" rIns="0" bIns="0" rtlCol="0" anchor="b">
            <a:spAutoFit/>
          </a:bodyPr>
          <a:lstStyle>
            <a:lvl1pPr marL="0" indent="0">
              <a:lnSpc>
                <a:spcPct val="85000"/>
              </a:lnSpc>
              <a:buNone/>
              <a:defRPr lang="en-US" sz="4000" b="1" cap="none" baseline="0" dirty="0" smtClean="0">
                <a:solidFill>
                  <a:schemeClr val="bg1"/>
                </a:solidFill>
                <a:effectLst/>
                <a:latin typeface="+mj-lt"/>
              </a:defRPr>
            </a:lvl1pPr>
          </a:lstStyle>
          <a:p>
            <a:pPr marL="0" lvl="0" indent="0"/>
            <a:r>
              <a:rPr lang="en-US" dirty="0"/>
              <a:t>Presentation Title</a:t>
            </a:r>
          </a:p>
        </p:txBody>
      </p:sp>
      <p:sp>
        <p:nvSpPr>
          <p:cNvPr id="12" name="Text Placeholder 3"/>
          <p:cNvSpPr>
            <a:spLocks noGrp="1"/>
          </p:cNvSpPr>
          <p:nvPr>
            <p:ph type="body" sz="quarter" idx="13"/>
          </p:nvPr>
        </p:nvSpPr>
        <p:spPr>
          <a:xfrm>
            <a:off x="411480" y="5628417"/>
            <a:ext cx="7452360" cy="276999"/>
          </a:xfrm>
        </p:spPr>
        <p:txBody>
          <a:bodyPr/>
          <a:lstStyle>
            <a:lvl1pPr marL="0" indent="0">
              <a:spcBef>
                <a:spcPts val="0"/>
              </a:spcBef>
              <a:buNone/>
              <a:defRPr sz="2000" b="0"/>
            </a:lvl1pPr>
          </a:lstStyle>
          <a:p>
            <a:pPr lvl="0"/>
            <a:r>
              <a:rPr lang="en-US"/>
              <a:t>Click to edit Master text styles</a:t>
            </a:r>
          </a:p>
        </p:txBody>
      </p:sp>
      <p:sp>
        <p:nvSpPr>
          <p:cNvPr id="11" name="Subtitle 2"/>
          <p:cNvSpPr>
            <a:spLocks noGrp="1"/>
          </p:cNvSpPr>
          <p:nvPr>
            <p:ph type="subTitle" idx="1" hasCustomPrompt="1"/>
          </p:nvPr>
        </p:nvSpPr>
        <p:spPr>
          <a:xfrm>
            <a:off x="411480" y="5199599"/>
            <a:ext cx="7452360" cy="332399"/>
          </a:xfrm>
        </p:spPr>
        <p:txBody>
          <a:bodyPr lIns="0" tIns="0" rIns="0" bIns="0"/>
          <a:lstStyle>
            <a:lvl1pPr marL="0" marR="0" indent="0" algn="l">
              <a:spcBef>
                <a:spcPts val="0"/>
              </a:spcBef>
              <a:spcAft>
                <a:spcPts val="0"/>
              </a:spcAft>
              <a:buNone/>
              <a:defRPr sz="2400" b="1">
                <a:solidFill>
                  <a:schemeClr val="tx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 Name</a:t>
            </a:r>
          </a:p>
        </p:txBody>
      </p:sp>
      <p:sp>
        <p:nvSpPr>
          <p:cNvPr id="15" name="Copyright">
            <a:extLst>
              <a:ext uri="{FF2B5EF4-FFF2-40B4-BE49-F238E27FC236}">
                <a16:creationId xmlns:a16="http://schemas.microsoft.com/office/drawing/2014/main" id="{72D00F27-EB0D-4B38-91BB-231ACCBEBE4D}"/>
              </a:ext>
            </a:extLst>
          </p:cNvPr>
          <p:cNvSpPr txBox="1">
            <a:spLocks/>
          </p:cNvSpPr>
          <p:nvPr userDrawn="1"/>
        </p:nvSpPr>
        <p:spPr>
          <a:xfrm>
            <a:off x="411480" y="6629400"/>
            <a:ext cx="7320915" cy="123111"/>
          </a:xfrm>
          <a:prstGeom prst="rect">
            <a:avLst/>
          </a:prstGeom>
          <a:noFill/>
        </p:spPr>
        <p:txBody>
          <a:bodyPr wrap="none" lIns="0" tIns="0" rIns="0" bIns="0" rtlCol="0" anchor="t">
            <a:spAutoFit/>
          </a:bodyPr>
          <a:lstStyle/>
          <a:p>
            <a:r>
              <a:rPr lang="en-US" sz="800" dirty="0">
                <a:solidFill>
                  <a:srgbClr val="4D4D4F"/>
                </a:solidFill>
              </a:rPr>
              <a:t>Broadcom Proprietary and Confidential.  Copyright © 2019 Broadcom.  All Rights Reserved. The term “Broadcom” refers to Broadcom Inc. and/or its subsidiaries.</a:t>
            </a:r>
          </a:p>
        </p:txBody>
      </p:sp>
      <p:pic>
        <p:nvPicPr>
          <p:cNvPr id="16" name="BRCM Logo">
            <a:extLst>
              <a:ext uri="{FF2B5EF4-FFF2-40B4-BE49-F238E27FC236}">
                <a16:creationId xmlns:a16="http://schemas.microsoft.com/office/drawing/2014/main" id="{F9822C8A-7620-4825-9015-27ACDEFF05B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63051" y="5557209"/>
            <a:ext cx="2676524" cy="362717"/>
          </a:xfrm>
          <a:prstGeom prst="rect">
            <a:avLst/>
          </a:prstGeom>
        </p:spPr>
      </p:pic>
      <p:grpSp>
        <p:nvGrpSpPr>
          <p:cNvPr id="18" name="Two-tone Gray">
            <a:extLst>
              <a:ext uri="{FF2B5EF4-FFF2-40B4-BE49-F238E27FC236}">
                <a16:creationId xmlns:a16="http://schemas.microsoft.com/office/drawing/2014/main" id="{A409DCE1-3310-4BC7-80C2-566C602B7CA4}"/>
              </a:ext>
            </a:extLst>
          </p:cNvPr>
          <p:cNvGrpSpPr/>
          <p:nvPr userDrawn="1"/>
        </p:nvGrpSpPr>
        <p:grpSpPr bwMode="ltGray">
          <a:xfrm>
            <a:off x="0" y="5010150"/>
            <a:ext cx="12192000" cy="0"/>
            <a:chOff x="0" y="5010150"/>
            <a:chExt cx="12192000" cy="0"/>
          </a:xfrm>
        </p:grpSpPr>
        <p:cxnSp>
          <p:nvCxnSpPr>
            <p:cNvPr id="19" name="Straight Connector 18">
              <a:extLst>
                <a:ext uri="{FF2B5EF4-FFF2-40B4-BE49-F238E27FC236}">
                  <a16:creationId xmlns:a16="http://schemas.microsoft.com/office/drawing/2014/main" id="{751FD985-534D-482F-828F-47DA6D68D9DC}"/>
                </a:ext>
              </a:extLst>
            </p:cNvPr>
            <p:cNvCxnSpPr/>
            <p:nvPr userDrawn="1"/>
          </p:nvCxnSpPr>
          <p:spPr bwMode="ltGray">
            <a:xfrm>
              <a:off x="0" y="5010150"/>
              <a:ext cx="12188952"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71CED58-3DAB-43D0-92A2-448863AFB08E}"/>
                </a:ext>
              </a:extLst>
            </p:cNvPr>
            <p:cNvCxnSpPr/>
            <p:nvPr userDrawn="1"/>
          </p:nvCxnSpPr>
          <p:spPr bwMode="ltGray">
            <a:xfrm>
              <a:off x="9622631" y="5010150"/>
              <a:ext cx="2569369" cy="0"/>
            </a:xfrm>
            <a:prstGeom prst="line">
              <a:avLst/>
            </a:pr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3754976"/>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8863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White">
    <p:spTree>
      <p:nvGrpSpPr>
        <p:cNvPr id="1" name=""/>
        <p:cNvGrpSpPr/>
        <p:nvPr/>
      </p:nvGrpSpPr>
      <p:grpSpPr>
        <a:xfrm>
          <a:off x="0" y="0"/>
          <a:ext cx="0" cy="0"/>
          <a:chOff x="0" y="0"/>
          <a:chExt cx="0" cy="0"/>
        </a:xfrm>
      </p:grpSpPr>
      <p:pic>
        <p:nvPicPr>
          <p:cNvPr id="13" name="Red Gradient Block" descr="G:\_55906_Brand_Integration\_PPT_Template\R5_20151208\Images\Title_Red_Gradient_Revers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0" y="4992688"/>
            <a:ext cx="12192000" cy="1865312"/>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16"/>
          <p:cNvSpPr>
            <a:spLocks noGrp="1"/>
          </p:cNvSpPr>
          <p:nvPr>
            <p:ph type="body" sz="quarter" idx="12" hasCustomPrompt="1"/>
          </p:nvPr>
        </p:nvSpPr>
        <p:spPr bwMode="black">
          <a:xfrm>
            <a:off x="411480" y="4143296"/>
            <a:ext cx="7452360" cy="523220"/>
          </a:xfrm>
          <a:effectLst/>
        </p:spPr>
        <p:txBody>
          <a:bodyPr vert="horz" wrap="square" lIns="0" tIns="0" rIns="0" bIns="0" rtlCol="0" anchor="b">
            <a:spAutoFit/>
          </a:bodyPr>
          <a:lstStyle>
            <a:lvl1pPr marL="0" indent="0">
              <a:lnSpc>
                <a:spcPct val="85000"/>
              </a:lnSpc>
              <a:buNone/>
              <a:defRPr lang="en-US" sz="4000" b="1" cap="none" baseline="0" dirty="0" smtClean="0">
                <a:solidFill>
                  <a:schemeClr val="tx1"/>
                </a:solidFill>
                <a:effectLst/>
                <a:latin typeface="+mj-lt"/>
              </a:defRPr>
            </a:lvl1pPr>
          </a:lstStyle>
          <a:p>
            <a:pPr marL="0" lvl="0" indent="0"/>
            <a:r>
              <a:rPr lang="en-US" dirty="0"/>
              <a:t>Presentation Title</a:t>
            </a:r>
          </a:p>
        </p:txBody>
      </p:sp>
      <p:sp>
        <p:nvSpPr>
          <p:cNvPr id="12" name="Text Placeholder 3"/>
          <p:cNvSpPr>
            <a:spLocks noGrp="1"/>
          </p:cNvSpPr>
          <p:nvPr>
            <p:ph type="body" sz="quarter" idx="13"/>
          </p:nvPr>
        </p:nvSpPr>
        <p:spPr bwMode="white">
          <a:xfrm>
            <a:off x="411480" y="5628417"/>
            <a:ext cx="7452360" cy="276999"/>
          </a:xfrm>
        </p:spPr>
        <p:txBody>
          <a:bodyPr/>
          <a:lstStyle>
            <a:lvl1pPr marL="0" indent="0">
              <a:spcBef>
                <a:spcPts val="0"/>
              </a:spcBef>
              <a:buNone/>
              <a:defRPr sz="2000" b="0">
                <a:solidFill>
                  <a:schemeClr val="bg1">
                    <a:lumMod val="85000"/>
                  </a:schemeClr>
                </a:solidFill>
              </a:defRPr>
            </a:lvl1pPr>
          </a:lstStyle>
          <a:p>
            <a:pPr lvl="0"/>
            <a:r>
              <a:rPr lang="en-US"/>
              <a:t>Click to edit Master text styles</a:t>
            </a:r>
          </a:p>
        </p:txBody>
      </p:sp>
      <p:sp>
        <p:nvSpPr>
          <p:cNvPr id="11" name="Subtitle 2"/>
          <p:cNvSpPr>
            <a:spLocks noGrp="1"/>
          </p:cNvSpPr>
          <p:nvPr>
            <p:ph type="subTitle" idx="1" hasCustomPrompt="1"/>
          </p:nvPr>
        </p:nvSpPr>
        <p:spPr bwMode="white">
          <a:xfrm>
            <a:off x="411480" y="5199599"/>
            <a:ext cx="7452360" cy="332399"/>
          </a:xfrm>
        </p:spPr>
        <p:txBody>
          <a:bodyPr lIns="0" tIns="0" rIns="0" bIns="0"/>
          <a:lstStyle>
            <a:lvl1pPr marL="0" marR="0" indent="0" algn="l">
              <a:spcBef>
                <a:spcPts val="0"/>
              </a:spcBef>
              <a:spcAft>
                <a:spcPts val="0"/>
              </a:spcAft>
              <a:buNone/>
              <a:defRPr sz="2400" b="1">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 Name</a:t>
            </a:r>
          </a:p>
        </p:txBody>
      </p:sp>
      <p:sp>
        <p:nvSpPr>
          <p:cNvPr id="15" name="Copyright">
            <a:extLst>
              <a:ext uri="{FF2B5EF4-FFF2-40B4-BE49-F238E27FC236}">
                <a16:creationId xmlns:a16="http://schemas.microsoft.com/office/drawing/2014/main" id="{C7DA334C-1DB9-4588-BEFC-BCE6F7BB4AE4}"/>
              </a:ext>
            </a:extLst>
          </p:cNvPr>
          <p:cNvSpPr txBox="1">
            <a:spLocks/>
          </p:cNvSpPr>
          <p:nvPr userDrawn="1"/>
        </p:nvSpPr>
        <p:spPr bwMode="white">
          <a:xfrm>
            <a:off x="411480" y="6629400"/>
            <a:ext cx="7320915" cy="123111"/>
          </a:xfrm>
          <a:prstGeom prst="rect">
            <a:avLst/>
          </a:prstGeom>
          <a:noFill/>
        </p:spPr>
        <p:txBody>
          <a:bodyPr wrap="none" lIns="0" tIns="0" rIns="0" bIns="0" rtlCol="0" anchor="t">
            <a:spAutoFit/>
          </a:bodyPr>
          <a:lstStyle/>
          <a:p>
            <a:r>
              <a:rPr lang="en-US" sz="800" dirty="0">
                <a:solidFill>
                  <a:schemeClr val="bg1">
                    <a:lumMod val="95000"/>
                  </a:schemeClr>
                </a:solidFill>
              </a:rPr>
              <a:t>Broadcom Proprietary and Confidential.  Copyright © 2019 Broadcom.  All Rights Reserved. The term “Broadcom” refers to Broadcom Inc. and/or its subsidiaries.</a:t>
            </a:r>
          </a:p>
        </p:txBody>
      </p:sp>
      <p:sp>
        <p:nvSpPr>
          <p:cNvPr id="20" name="white mask">
            <a:extLst>
              <a:ext uri="{FF2B5EF4-FFF2-40B4-BE49-F238E27FC236}">
                <a16:creationId xmlns:a16="http://schemas.microsoft.com/office/drawing/2014/main" id="{30E5B9E6-2705-4E0D-AD09-4199109BB835}"/>
              </a:ext>
            </a:extLst>
          </p:cNvPr>
          <p:cNvSpPr/>
          <p:nvPr userDrawn="1"/>
        </p:nvSpPr>
        <p:spPr bwMode="white">
          <a:xfrm>
            <a:off x="1" y="0"/>
            <a:ext cx="12191999" cy="539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a:p>
        </p:txBody>
      </p:sp>
      <p:pic>
        <p:nvPicPr>
          <p:cNvPr id="21" name="BRCM Logo" descr="G:\_55906_Brand_Integration\55998_Logo_Update-Refinement\_Final\01_Red-Black\PNG\Broadcom_Ltd_Logo_Red-Black_no-tag.png">
            <a:extLst>
              <a:ext uri="{FF2B5EF4-FFF2-40B4-BE49-F238E27FC236}">
                <a16:creationId xmlns:a16="http://schemas.microsoft.com/office/drawing/2014/main" id="{69B88FF3-4EAF-46C8-8572-2D9D5D6E0C59}"/>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34400" y="457200"/>
            <a:ext cx="3200400" cy="436352"/>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Two-tone Gray">
            <a:extLst>
              <a:ext uri="{FF2B5EF4-FFF2-40B4-BE49-F238E27FC236}">
                <a16:creationId xmlns:a16="http://schemas.microsoft.com/office/drawing/2014/main" id="{64F4A272-99E9-4C76-9534-63DC2C06866D}"/>
              </a:ext>
            </a:extLst>
          </p:cNvPr>
          <p:cNvGrpSpPr/>
          <p:nvPr userDrawn="1"/>
        </p:nvGrpSpPr>
        <p:grpSpPr bwMode="ltGray">
          <a:xfrm>
            <a:off x="0" y="5010150"/>
            <a:ext cx="12192000" cy="0"/>
            <a:chOff x="0" y="5010150"/>
            <a:chExt cx="12192000" cy="0"/>
          </a:xfrm>
        </p:grpSpPr>
        <p:cxnSp>
          <p:nvCxnSpPr>
            <p:cNvPr id="23" name="Straight Connector 22">
              <a:extLst>
                <a:ext uri="{FF2B5EF4-FFF2-40B4-BE49-F238E27FC236}">
                  <a16:creationId xmlns:a16="http://schemas.microsoft.com/office/drawing/2014/main" id="{3FCF2535-EF61-4269-A26E-C9528CD2FCFF}"/>
                </a:ext>
              </a:extLst>
            </p:cNvPr>
            <p:cNvCxnSpPr/>
            <p:nvPr userDrawn="1"/>
          </p:nvCxnSpPr>
          <p:spPr bwMode="ltGray">
            <a:xfrm>
              <a:off x="0" y="5010150"/>
              <a:ext cx="12188952" cy="0"/>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A25B7D2-D517-4949-A847-2C2BA91E6C68}"/>
                </a:ext>
              </a:extLst>
            </p:cNvPr>
            <p:cNvCxnSpPr/>
            <p:nvPr userDrawn="1"/>
          </p:nvCxnSpPr>
          <p:spPr bwMode="ltGray">
            <a:xfrm>
              <a:off x="9083040" y="5010150"/>
              <a:ext cx="3108960" cy="0"/>
            </a:xfrm>
            <a:prstGeom prst="line">
              <a:avLst/>
            </a:prstGeom>
            <a:ln w="762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14501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Circuitry">
    <p:spTree>
      <p:nvGrpSpPr>
        <p:cNvPr id="1" name=""/>
        <p:cNvGrpSpPr/>
        <p:nvPr/>
      </p:nvGrpSpPr>
      <p:grpSpPr>
        <a:xfrm>
          <a:off x="0" y="0"/>
          <a:ext cx="0" cy="0"/>
          <a:chOff x="0" y="0"/>
          <a:chExt cx="0" cy="0"/>
        </a:xfrm>
      </p:grpSpPr>
      <p:pic>
        <p:nvPicPr>
          <p:cNvPr id="4" name="gray circu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0"/>
            <a:ext cx="12193588"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BRCM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01423" y="4378200"/>
            <a:ext cx="3417878" cy="463184"/>
          </a:xfrm>
          <a:prstGeom prst="rect">
            <a:avLst/>
          </a:prstGeom>
        </p:spPr>
      </p:pic>
      <p:grpSp>
        <p:nvGrpSpPr>
          <p:cNvPr id="14" name="Two-tone Red Rounded"/>
          <p:cNvGrpSpPr/>
          <p:nvPr/>
        </p:nvGrpSpPr>
        <p:grpSpPr bwMode="gray">
          <a:xfrm>
            <a:off x="0" y="4662176"/>
            <a:ext cx="7653791" cy="0"/>
            <a:chOff x="317625" y="4690751"/>
            <a:chExt cx="7653791" cy="0"/>
          </a:xfrm>
        </p:grpSpPr>
        <p:cxnSp>
          <p:nvCxnSpPr>
            <p:cNvPr id="15" name="Straight Connector 14"/>
            <p:cNvCxnSpPr/>
            <p:nvPr/>
          </p:nvCxnSpPr>
          <p:spPr bwMode="gray">
            <a:xfrm>
              <a:off x="317625" y="4690751"/>
              <a:ext cx="7653791"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gray">
            <a:xfrm>
              <a:off x="5667375" y="4690751"/>
              <a:ext cx="2304041" cy="0"/>
            </a:xfrm>
            <a:prstGeom prst="line">
              <a:avLst/>
            </a:prstGeom>
            <a:ln w="76200" cap="rnd">
              <a:solidFill>
                <a:srgbClr val="AB192A"/>
              </a:solidFill>
            </a:ln>
          </p:spPr>
          <p:style>
            <a:lnRef idx="1">
              <a:schemeClr val="accent1"/>
            </a:lnRef>
            <a:fillRef idx="0">
              <a:schemeClr val="accent1"/>
            </a:fillRef>
            <a:effectRef idx="0">
              <a:schemeClr val="accent1"/>
            </a:effectRef>
            <a:fontRef idx="minor">
              <a:schemeClr val="tx1"/>
            </a:fontRef>
          </p:style>
        </p:cxnSp>
      </p:grpSp>
      <p:sp>
        <p:nvSpPr>
          <p:cNvPr id="10" name="Text Placeholder 16"/>
          <p:cNvSpPr>
            <a:spLocks noGrp="1"/>
          </p:cNvSpPr>
          <p:nvPr>
            <p:ph type="body" sz="quarter" idx="12" hasCustomPrompt="1"/>
          </p:nvPr>
        </p:nvSpPr>
        <p:spPr bwMode="black">
          <a:xfrm>
            <a:off x="411480" y="2578608"/>
            <a:ext cx="7132320" cy="1816100"/>
          </a:xfrm>
          <a:effectLst/>
        </p:spPr>
        <p:txBody>
          <a:bodyPr vert="horz" wrap="square" lIns="0" tIns="0" rIns="0" bIns="0" rtlCol="0" anchor="b">
            <a:noAutofit/>
          </a:bodyPr>
          <a:lstStyle>
            <a:lvl1pPr marL="0" indent="0">
              <a:lnSpc>
                <a:spcPct val="85000"/>
              </a:lnSpc>
              <a:buNone/>
              <a:defRPr lang="en-US" sz="4000" b="1" cap="none" baseline="0" dirty="0" smtClean="0">
                <a:solidFill>
                  <a:schemeClr val="tx1"/>
                </a:solidFill>
                <a:effectLst/>
                <a:latin typeface="+mj-lt"/>
              </a:defRPr>
            </a:lvl1pPr>
          </a:lstStyle>
          <a:p>
            <a:pPr marL="0" lvl="0" indent="0"/>
            <a:r>
              <a:rPr lang="en-US" dirty="0"/>
              <a:t>Presentation Title</a:t>
            </a:r>
          </a:p>
        </p:txBody>
      </p:sp>
      <p:sp>
        <p:nvSpPr>
          <p:cNvPr id="11" name="Subtitle 2"/>
          <p:cNvSpPr>
            <a:spLocks noGrp="1"/>
          </p:cNvSpPr>
          <p:nvPr>
            <p:ph type="subTitle" idx="1" hasCustomPrompt="1"/>
          </p:nvPr>
        </p:nvSpPr>
        <p:spPr>
          <a:xfrm>
            <a:off x="411480" y="4992079"/>
            <a:ext cx="7132320" cy="332399"/>
          </a:xfrm>
        </p:spPr>
        <p:txBody>
          <a:bodyPr lIns="0" tIns="0" rIns="0" bIns="0"/>
          <a:lstStyle>
            <a:lvl1pPr marL="0" marR="0" indent="0" algn="l">
              <a:spcBef>
                <a:spcPts val="0"/>
              </a:spcBef>
              <a:spcAft>
                <a:spcPts val="0"/>
              </a:spcAft>
              <a:buNone/>
              <a:defRPr sz="2400" b="1">
                <a:solidFill>
                  <a:schemeClr val="tx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 Name</a:t>
            </a:r>
          </a:p>
        </p:txBody>
      </p:sp>
      <p:sp>
        <p:nvSpPr>
          <p:cNvPr id="12" name="Text Placeholder 3"/>
          <p:cNvSpPr>
            <a:spLocks noGrp="1"/>
          </p:cNvSpPr>
          <p:nvPr>
            <p:ph type="body" sz="quarter" idx="13"/>
          </p:nvPr>
        </p:nvSpPr>
        <p:spPr>
          <a:xfrm>
            <a:off x="411479" y="5420897"/>
            <a:ext cx="7132320" cy="276999"/>
          </a:xfrm>
        </p:spPr>
        <p:txBody>
          <a:bodyPr/>
          <a:lstStyle>
            <a:lvl1pPr marL="0" indent="0">
              <a:spcBef>
                <a:spcPts val="0"/>
              </a:spcBef>
              <a:buNone/>
              <a:defRPr sz="2000" b="0">
                <a:solidFill>
                  <a:schemeClr val="tx1"/>
                </a:solidFill>
              </a:defRPr>
            </a:lvl1pPr>
          </a:lstStyle>
          <a:p>
            <a:pPr lvl="0"/>
            <a:r>
              <a:rPr lang="en-US"/>
              <a:t>Click to edit Master text styles</a:t>
            </a:r>
          </a:p>
        </p:txBody>
      </p:sp>
      <p:sp>
        <p:nvSpPr>
          <p:cNvPr id="8" name="Copyright"/>
          <p:cNvSpPr txBox="1">
            <a:spLocks/>
          </p:cNvSpPr>
          <p:nvPr/>
        </p:nvSpPr>
        <p:spPr>
          <a:xfrm>
            <a:off x="411480" y="6629400"/>
            <a:ext cx="7320915" cy="123111"/>
          </a:xfrm>
          <a:prstGeom prst="rect">
            <a:avLst/>
          </a:prstGeom>
          <a:noFill/>
        </p:spPr>
        <p:txBody>
          <a:bodyPr wrap="none" lIns="0" tIns="0" rIns="0" bIns="0" rtlCol="0" anchor="t">
            <a:spAutoFit/>
          </a:bodyPr>
          <a:lstStyle/>
          <a:p>
            <a:r>
              <a:rPr lang="en-US" sz="800" dirty="0">
                <a:solidFill>
                  <a:srgbClr val="4D4D4F"/>
                </a:solidFill>
              </a:rPr>
              <a:t>Broadcom Proprietary and Confidential.  Copyright © 2019 Broadcom.  All Rights Reserved. The term “Broadcom” refers to Broadcom Inc. and/or its subsidiaries.</a:t>
            </a:r>
          </a:p>
        </p:txBody>
      </p:sp>
    </p:spTree>
    <p:extLst>
      <p:ext uri="{BB962C8B-B14F-4D97-AF65-F5344CB8AC3E}">
        <p14:creationId xmlns:p14="http://schemas.microsoft.com/office/powerpoint/2010/main" val="1444412669"/>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White">
    <p:spTree>
      <p:nvGrpSpPr>
        <p:cNvPr id="1" name=""/>
        <p:cNvGrpSpPr/>
        <p:nvPr/>
      </p:nvGrpSpPr>
      <p:grpSpPr>
        <a:xfrm>
          <a:off x="0" y="0"/>
          <a:ext cx="0" cy="0"/>
          <a:chOff x="0" y="0"/>
          <a:chExt cx="0" cy="0"/>
        </a:xfrm>
      </p:grpSpPr>
      <p:pic>
        <p:nvPicPr>
          <p:cNvPr id="12" name="Red Gradient Block" descr="G:\_55906_Brand_Integration\_PPT_Template\R5_20151208\Images\Title_Red_Gradient_Reversed.jpg">
            <a:extLst>
              <a:ext uri="{FF2B5EF4-FFF2-40B4-BE49-F238E27FC236}">
                <a16:creationId xmlns:a16="http://schemas.microsoft.com/office/drawing/2014/main" id="{E5B8F06F-E2FF-479E-B8EC-90E857049C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5424175"/>
            <a:ext cx="12192000" cy="1433825"/>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16"/>
          <p:cNvSpPr>
            <a:spLocks noGrp="1"/>
          </p:cNvSpPr>
          <p:nvPr>
            <p:ph type="body" sz="quarter" idx="12" hasCustomPrompt="1"/>
          </p:nvPr>
        </p:nvSpPr>
        <p:spPr bwMode="black">
          <a:xfrm>
            <a:off x="411480" y="4701279"/>
            <a:ext cx="8595360" cy="523220"/>
          </a:xfrm>
          <a:effectLst/>
        </p:spPr>
        <p:txBody>
          <a:bodyPr vert="horz" wrap="square" lIns="0" tIns="0" rIns="0" bIns="0" rtlCol="0" anchor="b">
            <a:spAutoFit/>
          </a:bodyPr>
          <a:lstStyle>
            <a:lvl1pPr marL="0" marR="0" indent="0" algn="l" defTabSz="914400" rtl="0" eaLnBrk="1" latinLnBrk="0" hangingPunct="1">
              <a:lnSpc>
                <a:spcPct val="85000"/>
              </a:lnSpc>
              <a:spcBef>
                <a:spcPts val="1200"/>
              </a:spcBef>
              <a:spcAft>
                <a:spcPts val="0"/>
              </a:spcAft>
              <a:buClr>
                <a:schemeClr val="tx2"/>
              </a:buClr>
              <a:buFont typeface="Arial" panose="020B0604020202020204" pitchFamily="34" charset="0"/>
              <a:buNone/>
              <a:defRPr lang="en-US" sz="4000" b="1" kern="1200" cap="none" baseline="0" dirty="0" smtClean="0">
                <a:solidFill>
                  <a:schemeClr val="tx1"/>
                </a:solidFill>
                <a:effectLst/>
                <a:latin typeface="+mj-lt"/>
                <a:ea typeface="+mn-ea"/>
                <a:cs typeface="Arial" pitchFamily="34" charset="0"/>
              </a:defRPr>
            </a:lvl1pPr>
          </a:lstStyle>
          <a:p>
            <a:pPr marL="0" lvl="0" indent="0"/>
            <a:r>
              <a:rPr lang="en-US" dirty="0"/>
              <a:t>Section Title</a:t>
            </a:r>
          </a:p>
        </p:txBody>
      </p:sp>
      <p:sp>
        <p:nvSpPr>
          <p:cNvPr id="14" name="white mask">
            <a:extLst>
              <a:ext uri="{FF2B5EF4-FFF2-40B4-BE49-F238E27FC236}">
                <a16:creationId xmlns:a16="http://schemas.microsoft.com/office/drawing/2014/main" id="{10709D84-5D89-495E-9C84-B1E956D4F62A}"/>
              </a:ext>
            </a:extLst>
          </p:cNvPr>
          <p:cNvSpPr/>
          <p:nvPr userDrawn="1"/>
        </p:nvSpPr>
        <p:spPr bwMode="white">
          <a:xfrm flipV="1">
            <a:off x="0" y="0"/>
            <a:ext cx="12192000" cy="219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a:p>
        </p:txBody>
      </p:sp>
      <p:sp>
        <p:nvSpPr>
          <p:cNvPr id="17" name="Copyright">
            <a:extLst>
              <a:ext uri="{FF2B5EF4-FFF2-40B4-BE49-F238E27FC236}">
                <a16:creationId xmlns:a16="http://schemas.microsoft.com/office/drawing/2014/main" id="{015FB670-A91C-45EA-919C-7254CB62E26F}"/>
              </a:ext>
            </a:extLst>
          </p:cNvPr>
          <p:cNvSpPr txBox="1">
            <a:spLocks/>
          </p:cNvSpPr>
          <p:nvPr userDrawn="1"/>
        </p:nvSpPr>
        <p:spPr bwMode="white">
          <a:xfrm>
            <a:off x="411480" y="6629400"/>
            <a:ext cx="7320915" cy="123111"/>
          </a:xfrm>
          <a:prstGeom prst="rect">
            <a:avLst/>
          </a:prstGeom>
          <a:noFill/>
        </p:spPr>
        <p:txBody>
          <a:bodyPr wrap="none" lIns="0" tIns="0" rIns="0" bIns="0" rtlCol="0" anchor="t">
            <a:spAutoFit/>
          </a:bodyPr>
          <a:lstStyle/>
          <a:p>
            <a:r>
              <a:rPr lang="en-US" sz="800" dirty="0">
                <a:solidFill>
                  <a:schemeClr val="bg1"/>
                </a:solidFill>
              </a:rPr>
              <a:t>Broadcom Proprietary and Confidential.  Copyright © 2019 Broadcom.  All Rights Reserved. The term “Broadcom” refers to Broadcom Inc. and/or its subsidiaries.</a:t>
            </a:r>
          </a:p>
        </p:txBody>
      </p:sp>
      <p:grpSp>
        <p:nvGrpSpPr>
          <p:cNvPr id="18" name="two-toned gray bar">
            <a:extLst>
              <a:ext uri="{FF2B5EF4-FFF2-40B4-BE49-F238E27FC236}">
                <a16:creationId xmlns:a16="http://schemas.microsoft.com/office/drawing/2014/main" id="{7ED220C5-E93F-4865-BB53-9DFECD714230}"/>
              </a:ext>
            </a:extLst>
          </p:cNvPr>
          <p:cNvGrpSpPr/>
          <p:nvPr userDrawn="1"/>
        </p:nvGrpSpPr>
        <p:grpSpPr bwMode="ltGray">
          <a:xfrm>
            <a:off x="-1" y="5424175"/>
            <a:ext cx="12192001" cy="0"/>
            <a:chOff x="-1" y="5905500"/>
            <a:chExt cx="12192001" cy="0"/>
          </a:xfrm>
        </p:grpSpPr>
        <p:cxnSp>
          <p:nvCxnSpPr>
            <p:cNvPr id="19" name="Straight Connector 18">
              <a:extLst>
                <a:ext uri="{FF2B5EF4-FFF2-40B4-BE49-F238E27FC236}">
                  <a16:creationId xmlns:a16="http://schemas.microsoft.com/office/drawing/2014/main" id="{0E6D0936-C09C-47AE-97D6-A9DFCD97B0BA}"/>
                </a:ext>
              </a:extLst>
            </p:cNvPr>
            <p:cNvCxnSpPr/>
            <p:nvPr userDrawn="1"/>
          </p:nvCxnSpPr>
          <p:spPr bwMode="ltGray">
            <a:xfrm>
              <a:off x="-1" y="5905500"/>
              <a:ext cx="12192001" cy="0"/>
            </a:xfrm>
            <a:prstGeom prst="line">
              <a:avLst/>
            </a:prstGeom>
            <a:ln w="825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FD50936-919E-462F-AADC-19EDA93290D1}"/>
                </a:ext>
              </a:extLst>
            </p:cNvPr>
            <p:cNvCxnSpPr/>
            <p:nvPr userDrawn="1"/>
          </p:nvCxnSpPr>
          <p:spPr bwMode="ltGray">
            <a:xfrm>
              <a:off x="9083040" y="5905500"/>
              <a:ext cx="3108960" cy="0"/>
            </a:xfrm>
            <a:prstGeom prst="line">
              <a:avLst/>
            </a:prstGeom>
            <a:ln w="82550" cap="flat">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1" name="Broadcom Logo" descr="G:\_55906_Brand_Integration\_55998_Broadcom_Limited_Logo\_Final\04_White\PNG\Broadcom_Ltd_Logo_White_no-tag.png">
            <a:extLst>
              <a:ext uri="{FF2B5EF4-FFF2-40B4-BE49-F238E27FC236}">
                <a16:creationId xmlns:a16="http://schemas.microsoft.com/office/drawing/2014/main" id="{063B28B7-8D34-42C3-81F2-CC8A9729AB2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34400" y="5923396"/>
            <a:ext cx="3200400" cy="435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541787"/>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ection Circuitry">
    <p:spTree>
      <p:nvGrpSpPr>
        <p:cNvPr id="1" name=""/>
        <p:cNvGrpSpPr/>
        <p:nvPr/>
      </p:nvGrpSpPr>
      <p:grpSpPr>
        <a:xfrm>
          <a:off x="0" y="0"/>
          <a:ext cx="0" cy="0"/>
          <a:chOff x="0" y="0"/>
          <a:chExt cx="0" cy="0"/>
        </a:xfrm>
      </p:grpSpPr>
      <p:pic>
        <p:nvPicPr>
          <p:cNvPr id="11" name="gray circu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0"/>
            <a:ext cx="12193588"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pyright"/>
          <p:cNvSpPr txBox="1">
            <a:spLocks/>
          </p:cNvSpPr>
          <p:nvPr/>
        </p:nvSpPr>
        <p:spPr>
          <a:xfrm>
            <a:off x="411480" y="6629400"/>
            <a:ext cx="7320915" cy="123111"/>
          </a:xfrm>
          <a:prstGeom prst="rect">
            <a:avLst/>
          </a:prstGeom>
          <a:noFill/>
        </p:spPr>
        <p:txBody>
          <a:bodyPr wrap="none" lIns="0" tIns="0" rIns="0" bIns="0" rtlCol="0" anchor="t">
            <a:spAutoFit/>
          </a:bodyPr>
          <a:lstStyle/>
          <a:p>
            <a:r>
              <a:rPr lang="en-US" sz="800" dirty="0">
                <a:solidFill>
                  <a:srgbClr val="4D4D4F"/>
                </a:solidFill>
              </a:rPr>
              <a:t>Broadcom Proprietary and Confidential.  Copyright © 2019 Broadcom.  All Rights Reserved. The term “Broadcom” refers to Broadcom Inc. and/or its subsidiaries.</a:t>
            </a:r>
          </a:p>
        </p:txBody>
      </p:sp>
      <p:grpSp>
        <p:nvGrpSpPr>
          <p:cNvPr id="17" name="Two-tone Red Rouded"/>
          <p:cNvGrpSpPr/>
          <p:nvPr/>
        </p:nvGrpSpPr>
        <p:grpSpPr bwMode="gray">
          <a:xfrm>
            <a:off x="0" y="5424175"/>
            <a:ext cx="9344025" cy="338449"/>
            <a:chOff x="0" y="4690751"/>
            <a:chExt cx="7971416" cy="0"/>
          </a:xfrm>
        </p:grpSpPr>
        <p:cxnSp>
          <p:nvCxnSpPr>
            <p:cNvPr id="18" name="Straight Connector 17"/>
            <p:cNvCxnSpPr/>
            <p:nvPr/>
          </p:nvCxnSpPr>
          <p:spPr bwMode="gray">
            <a:xfrm>
              <a:off x="0" y="4690751"/>
              <a:ext cx="7971416"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gray">
            <a:xfrm>
              <a:off x="5667375" y="4690751"/>
              <a:ext cx="2304041" cy="0"/>
            </a:xfrm>
            <a:prstGeom prst="line">
              <a:avLst/>
            </a:prstGeom>
            <a:ln w="76200" cap="rnd">
              <a:solidFill>
                <a:srgbClr val="AB192A"/>
              </a:solidFill>
            </a:ln>
          </p:spPr>
          <p:style>
            <a:lnRef idx="1">
              <a:schemeClr val="accent1"/>
            </a:lnRef>
            <a:fillRef idx="0">
              <a:schemeClr val="accent1"/>
            </a:fillRef>
            <a:effectRef idx="0">
              <a:schemeClr val="accent1"/>
            </a:effectRef>
            <a:fontRef idx="minor">
              <a:schemeClr val="tx1"/>
            </a:fontRef>
          </p:style>
        </p:cxnSp>
      </p:grpSp>
      <p:pic>
        <p:nvPicPr>
          <p:cNvPr id="20" name="BRCM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3125" y="5269924"/>
            <a:ext cx="1990725" cy="269778"/>
          </a:xfrm>
          <a:prstGeom prst="rect">
            <a:avLst/>
          </a:prstGeom>
        </p:spPr>
      </p:pic>
      <p:sp>
        <p:nvSpPr>
          <p:cNvPr id="10" name="Text Placeholder 16"/>
          <p:cNvSpPr>
            <a:spLocks noGrp="1"/>
          </p:cNvSpPr>
          <p:nvPr>
            <p:ph type="body" sz="quarter" idx="12" hasCustomPrompt="1"/>
          </p:nvPr>
        </p:nvSpPr>
        <p:spPr bwMode="black">
          <a:xfrm>
            <a:off x="411480" y="3408399"/>
            <a:ext cx="8686800" cy="1816100"/>
          </a:xfrm>
          <a:effectLst/>
        </p:spPr>
        <p:txBody>
          <a:bodyPr vert="horz" wrap="square" lIns="0" tIns="0" rIns="0" bIns="0" rtlCol="0" anchor="b">
            <a:noAutofit/>
          </a:bodyPr>
          <a:lstStyle>
            <a:lvl1pPr marL="0" indent="0">
              <a:lnSpc>
                <a:spcPct val="85000"/>
              </a:lnSpc>
              <a:buNone/>
              <a:defRPr lang="en-US" sz="4000" b="1" cap="none" baseline="0" dirty="0" smtClean="0">
                <a:solidFill>
                  <a:schemeClr val="tx1"/>
                </a:solidFill>
                <a:effectLst/>
                <a:latin typeface="+mj-lt"/>
              </a:defRPr>
            </a:lvl1pPr>
          </a:lstStyle>
          <a:p>
            <a:pPr marL="0" lvl="0" indent="0"/>
            <a:r>
              <a:rPr lang="en-US" dirty="0"/>
              <a:t>Section Title</a:t>
            </a:r>
          </a:p>
        </p:txBody>
      </p:sp>
    </p:spTree>
    <p:extLst>
      <p:ext uri="{BB962C8B-B14F-4D97-AF65-F5344CB8AC3E}">
        <p14:creationId xmlns:p14="http://schemas.microsoft.com/office/powerpoint/2010/main" val="275122004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413004" y="1371600"/>
            <a:ext cx="11365992" cy="1479379"/>
          </a:xfrm>
        </p:spPr>
        <p:txBody>
          <a:bodyPr/>
          <a:lstStyle>
            <a:lvl1pPr>
              <a:spcBef>
                <a:spcPts val="1200"/>
              </a:spcBef>
              <a:defRPr sz="2400"/>
            </a:lvl1pPr>
            <a:lvl2pPr marL="514350" indent="-227013">
              <a:buFont typeface="Arial" panose="020B0604020202020204" pitchFamily="34" charset="0"/>
              <a:buChar char="–"/>
              <a:defRPr/>
            </a:lvl2pPr>
            <a:lvl3pPr marL="857250" indent="-228600">
              <a:buFont typeface="Arial" panose="020B0604020202020204" pitchFamily="34" charset="0"/>
              <a:buChar char="–"/>
              <a:defRPr sz="1800"/>
            </a:lvl3pPr>
            <a:lvl4pPr marL="1143000" indent="-228600">
              <a:buFont typeface="Arial" panose="020B0604020202020204" pitchFamily="34" charset="0"/>
              <a:buChar char="–"/>
              <a:defRPr/>
            </a:lvl4pPr>
            <a:lvl5pPr marL="1428750" indent="-228600">
              <a:buFont typeface="Arial" panose="020B0604020202020204" pitchFamily="34" charset="0"/>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a:xfrm>
            <a:off x="413004" y="551311"/>
            <a:ext cx="11365992" cy="366254"/>
          </a:xfrm>
        </p:spPr>
        <p:txBody>
          <a:bodyPr/>
          <a:lstStyle/>
          <a:p>
            <a:r>
              <a:rPr lang="en-US"/>
              <a:t>Click to edit Master title style</a:t>
            </a:r>
            <a:endParaRPr lang="en-US" dirty="0"/>
          </a:p>
        </p:txBody>
      </p:sp>
    </p:spTree>
    <p:extLst>
      <p:ext uri="{BB962C8B-B14F-4D97-AF65-F5344CB8AC3E}">
        <p14:creationId xmlns:p14="http://schemas.microsoft.com/office/powerpoint/2010/main" val="203728169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with Subtitle">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413004" y="1600200"/>
            <a:ext cx="11365992" cy="1507079"/>
          </a:xfrm>
        </p:spPr>
        <p:txBody>
          <a:bodyPr/>
          <a:lstStyle>
            <a:lvl1pPr>
              <a:spcBef>
                <a:spcPts val="1200"/>
              </a:spcBef>
              <a:defRPr/>
            </a:lvl1pPr>
            <a:lvl2pPr marL="514350" indent="-227013">
              <a:buFont typeface="Arial" panose="020B0604020202020204" pitchFamily="34" charset="0"/>
              <a:buChar char="–"/>
              <a:defRPr/>
            </a:lvl2pPr>
            <a:lvl3pPr marL="857250" indent="-228600">
              <a:buFont typeface="Arial" panose="020B0604020202020204" pitchFamily="34" charset="0"/>
              <a:buChar char="–"/>
              <a:defRPr sz="1800"/>
            </a:lvl3pPr>
            <a:lvl4pPr marL="1143000" indent="-228600">
              <a:buFont typeface="Arial" panose="020B0604020202020204" pitchFamily="34" charset="0"/>
              <a:buChar char="–"/>
              <a:defRPr/>
            </a:lvl4pPr>
            <a:lvl5pPr marL="1428750" indent="-228600">
              <a:buFont typeface="Arial" panose="020B0604020202020204" pitchFamily="34" charset="0"/>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a:xfrm>
            <a:off x="413004" y="551311"/>
            <a:ext cx="11365992" cy="366254"/>
          </a:xfrm>
        </p:spPr>
        <p:txBody>
          <a:bodyPr/>
          <a:lstStyle/>
          <a:p>
            <a:r>
              <a:rPr lang="en-US"/>
              <a:t>Click to edit Master title style</a:t>
            </a:r>
            <a:endParaRPr lang="en-US" dirty="0"/>
          </a:p>
        </p:txBody>
      </p:sp>
      <p:sp>
        <p:nvSpPr>
          <p:cNvPr id="4" name="Subtitle"/>
          <p:cNvSpPr>
            <a:spLocks noGrp="1"/>
          </p:cNvSpPr>
          <p:nvPr>
            <p:ph type="body" sz="quarter" idx="12"/>
          </p:nvPr>
        </p:nvSpPr>
        <p:spPr>
          <a:xfrm>
            <a:off x="413004" y="1005840"/>
            <a:ext cx="11365992" cy="332399"/>
          </a:xfrm>
        </p:spPr>
        <p:txBody>
          <a:bodyPr lIns="0" tIns="0" rIns="0" bIns="0"/>
          <a:lstStyle>
            <a:lvl1pPr marL="0" marR="0" indent="0">
              <a:spcBef>
                <a:spcPts val="0"/>
              </a:spcBef>
              <a:spcAft>
                <a:spcPts val="0"/>
              </a:spcAft>
              <a:buNone/>
              <a:defRPr sz="2400" b="0">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Tree>
    <p:extLst>
      <p:ext uri="{BB962C8B-B14F-4D97-AF65-F5344CB8AC3E}">
        <p14:creationId xmlns:p14="http://schemas.microsoft.com/office/powerpoint/2010/main" val="1909630785"/>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s">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411480" y="1371600"/>
            <a:ext cx="5577840" cy="1479379"/>
          </a:xfrm>
        </p:spPr>
        <p:txBody>
          <a:bodyPr/>
          <a:lstStyle>
            <a:lvl1pPr>
              <a:spcBef>
                <a:spcPts val="1200"/>
              </a:spcBef>
              <a:defRPr sz="2400"/>
            </a:lvl1pPr>
            <a:lvl2pPr marL="514350" indent="-227013">
              <a:buFont typeface="Arial" panose="020B0604020202020204" pitchFamily="34" charset="0"/>
              <a:buChar char="–"/>
              <a:defRPr/>
            </a:lvl2pPr>
            <a:lvl3pPr marL="857250" indent="-228600">
              <a:buFont typeface="Arial" panose="020B0604020202020204" pitchFamily="34" charset="0"/>
              <a:buChar char="–"/>
              <a:defRPr sz="1800"/>
            </a:lvl3pPr>
            <a:lvl4pPr marL="1143000" indent="-228600">
              <a:buFont typeface="Arial" panose="020B0604020202020204" pitchFamily="34" charset="0"/>
              <a:buChar char="–"/>
              <a:defRPr/>
            </a:lvl4pPr>
            <a:lvl5pPr marL="1428750" indent="-228600">
              <a:buFont typeface="Arial" panose="020B0604020202020204" pitchFamily="34" charset="0"/>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a:xfrm>
            <a:off x="411480" y="551311"/>
            <a:ext cx="11365992" cy="366254"/>
          </a:xfrm>
        </p:spPr>
        <p:txBody>
          <a:bodyPr/>
          <a:lstStyle/>
          <a:p>
            <a:r>
              <a:rPr lang="en-US"/>
              <a:t>Click to edit Master title style</a:t>
            </a:r>
            <a:endParaRPr lang="en-US" dirty="0"/>
          </a:p>
        </p:txBody>
      </p:sp>
      <p:sp>
        <p:nvSpPr>
          <p:cNvPr id="4" name="Text Placeholder 6"/>
          <p:cNvSpPr>
            <a:spLocks noGrp="1"/>
          </p:cNvSpPr>
          <p:nvPr>
            <p:ph type="body" sz="quarter" idx="11"/>
          </p:nvPr>
        </p:nvSpPr>
        <p:spPr>
          <a:xfrm>
            <a:off x="6199632" y="1371600"/>
            <a:ext cx="5577840" cy="1479379"/>
          </a:xfrm>
        </p:spPr>
        <p:txBody>
          <a:bodyPr/>
          <a:lstStyle>
            <a:lvl1pPr>
              <a:spcBef>
                <a:spcPts val="1200"/>
              </a:spcBef>
              <a:defRPr sz="2400"/>
            </a:lvl1pPr>
            <a:lvl2pPr marL="514350" indent="-227013">
              <a:buFont typeface="Arial" panose="020B0604020202020204" pitchFamily="34" charset="0"/>
              <a:buChar char="–"/>
              <a:defRPr/>
            </a:lvl2pPr>
            <a:lvl3pPr marL="857250" indent="-228600">
              <a:buFont typeface="Arial" panose="020B0604020202020204" pitchFamily="34" charset="0"/>
              <a:buChar char="–"/>
              <a:defRPr sz="1800"/>
            </a:lvl3pPr>
            <a:lvl4pPr marL="1143000" indent="-228600">
              <a:buFont typeface="Arial" panose="020B0604020202020204" pitchFamily="34" charset="0"/>
              <a:buChar char="–"/>
              <a:defRPr/>
            </a:lvl4pPr>
            <a:lvl5pPr marL="1428750" indent="-228600">
              <a:buFont typeface="Arial" panose="020B0604020202020204" pitchFamily="34" charset="0"/>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3400596"/>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413004" y="551311"/>
            <a:ext cx="11365992" cy="366254"/>
          </a:xfrm>
        </p:spPr>
        <p:txBody>
          <a:bodyPr/>
          <a:lstStyle/>
          <a:p>
            <a:r>
              <a:rPr lang="en-US"/>
              <a:t>Click to edit Master title style</a:t>
            </a:r>
            <a:endParaRPr lang="en-US" dirty="0"/>
          </a:p>
        </p:txBody>
      </p:sp>
    </p:spTree>
    <p:extLst>
      <p:ext uri="{BB962C8B-B14F-4D97-AF65-F5344CB8AC3E}">
        <p14:creationId xmlns:p14="http://schemas.microsoft.com/office/powerpoint/2010/main" val="228073258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13004" y="551311"/>
            <a:ext cx="11365992" cy="366254"/>
          </a:xfrm>
          <a:prstGeom prst="rect">
            <a:avLst/>
          </a:prstGeom>
        </p:spPr>
        <p:txBody>
          <a:bodyPr vert="horz" wrap="square" lIns="0" tIns="0" rIns="0" bIns="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413004" y="1371600"/>
            <a:ext cx="11365992" cy="150707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page number"/>
          <p:cNvSpPr txBox="1">
            <a:spLocks/>
          </p:cNvSpPr>
          <p:nvPr/>
        </p:nvSpPr>
        <p:spPr>
          <a:xfrm>
            <a:off x="411480" y="6629400"/>
            <a:ext cx="125034" cy="123111"/>
          </a:xfrm>
          <a:prstGeom prst="rect">
            <a:avLst/>
          </a:prstGeom>
        </p:spPr>
        <p:txBody>
          <a:bodyPr vert="horz" wrap="none" lIns="0" tIns="0" rIns="0" bIns="0" rtlCol="0" anchor="ctr" anchorCtr="0">
            <a:spAutoFit/>
          </a:bodyPr>
          <a:lstStyle/>
          <a:p>
            <a:pPr algn="l"/>
            <a:fld id="{33A2A773-C618-4A5E-A908-2C5FB33DF7E5}" type="slidenum">
              <a:rPr lang="en-US" sz="800" smtClean="0">
                <a:solidFill>
                  <a:srgbClr val="4D4D4F"/>
                </a:solidFill>
                <a:cs typeface="Arial" pitchFamily="34" charset="0"/>
              </a:rPr>
              <a:pPr algn="l"/>
              <a:t>‹#›</a:t>
            </a:fld>
            <a:endParaRPr lang="en-US" sz="800" dirty="0">
              <a:solidFill>
                <a:srgbClr val="4D4D4F"/>
              </a:solidFill>
              <a:cs typeface="Arial" pitchFamily="34" charset="0"/>
            </a:endParaRPr>
          </a:p>
        </p:txBody>
      </p:sp>
      <p:sp>
        <p:nvSpPr>
          <p:cNvPr id="14" name="Copyright"/>
          <p:cNvSpPr txBox="1">
            <a:spLocks/>
          </p:cNvSpPr>
          <p:nvPr/>
        </p:nvSpPr>
        <p:spPr>
          <a:xfrm>
            <a:off x="832766" y="6629400"/>
            <a:ext cx="7320915" cy="123111"/>
          </a:xfrm>
          <a:prstGeom prst="rect">
            <a:avLst/>
          </a:prstGeom>
          <a:noFill/>
        </p:spPr>
        <p:txBody>
          <a:bodyPr wrap="none" lIns="0" tIns="0" rIns="0" bIns="0" rtlCol="0" anchor="t">
            <a:spAutoFit/>
          </a:bodyPr>
          <a:lstStyle/>
          <a:p>
            <a:r>
              <a:rPr lang="en-US" sz="800" dirty="0">
                <a:solidFill>
                  <a:srgbClr val="4D4D4F"/>
                </a:solidFill>
              </a:rPr>
              <a:t>Broadcom Proprietary and Confidential.  Copyright © 2019 Broadcom.  All Rights Reserved. The term “Broadcom” refers to Broadcom Inc. and/or its subsidiaries.</a:t>
            </a:r>
          </a:p>
        </p:txBody>
      </p:sp>
      <p:sp>
        <p:nvSpPr>
          <p:cNvPr id="16" name="TextBox 15"/>
          <p:cNvSpPr txBox="1">
            <a:spLocks/>
          </p:cNvSpPr>
          <p:nvPr/>
        </p:nvSpPr>
        <p:spPr>
          <a:xfrm>
            <a:off x="671014" y="6629400"/>
            <a:ext cx="27252" cy="123111"/>
          </a:xfrm>
          <a:prstGeom prst="rect">
            <a:avLst/>
          </a:prstGeom>
        </p:spPr>
        <p:txBody>
          <a:bodyPr vert="horz" wrap="none" lIns="0" tIns="0" rIns="0" bIns="0" rtlCol="0" anchor="ctr" anchorCtr="0">
            <a:spAutoFit/>
          </a:bodyPr>
          <a:lstStyle/>
          <a:p>
            <a:pPr algn="l"/>
            <a:r>
              <a:rPr lang="en-US" sz="800" dirty="0">
                <a:solidFill>
                  <a:srgbClr val="4D4D4F"/>
                </a:solidFill>
                <a:cs typeface="Arial" pitchFamily="34" charset="0"/>
              </a:rPr>
              <a:t>|</a:t>
            </a:r>
          </a:p>
        </p:txBody>
      </p:sp>
      <p:pic>
        <p:nvPicPr>
          <p:cNvPr id="9" name="BRCM Logo"/>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414000" y="6511510"/>
            <a:ext cx="1511300" cy="204806"/>
          </a:xfrm>
          <a:prstGeom prst="rect">
            <a:avLst/>
          </a:prstGeom>
        </p:spPr>
      </p:pic>
      <p:grpSp>
        <p:nvGrpSpPr>
          <p:cNvPr id="4" name="Two-tone Red"/>
          <p:cNvGrpSpPr/>
          <p:nvPr/>
        </p:nvGrpSpPr>
        <p:grpSpPr bwMode="ltGray">
          <a:xfrm>
            <a:off x="0" y="0"/>
            <a:ext cx="12192000" cy="137160"/>
            <a:chOff x="0" y="0"/>
            <a:chExt cx="12192000" cy="137160"/>
          </a:xfrm>
        </p:grpSpPr>
        <p:sp>
          <p:nvSpPr>
            <p:cNvPr id="7" name="Rectangle 6"/>
            <p:cNvSpPr/>
            <p:nvPr/>
          </p:nvSpPr>
          <p:spPr bwMode="ltGray">
            <a:xfrm>
              <a:off x="0" y="0"/>
              <a:ext cx="12192000" cy="137160"/>
            </a:xfrm>
            <a:prstGeom prst="rect">
              <a:avLst/>
            </a:prstGeom>
            <a:solidFill>
              <a:srgbClr val="CC0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a:p>
          </p:txBody>
        </p:sp>
        <p:sp>
          <p:nvSpPr>
            <p:cNvPr id="10" name="Rectangle 9"/>
            <p:cNvSpPr/>
            <p:nvPr/>
          </p:nvSpPr>
          <p:spPr bwMode="ltGray">
            <a:xfrm>
              <a:off x="10665070" y="0"/>
              <a:ext cx="1526930" cy="137160"/>
            </a:xfrm>
            <a:prstGeom prst="rect">
              <a:avLst/>
            </a:prstGeom>
            <a:solidFill>
              <a:srgbClr val="AB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a:p>
          </p:txBody>
        </p:sp>
      </p:grpSp>
    </p:spTree>
    <p:extLst>
      <p:ext uri="{BB962C8B-B14F-4D97-AF65-F5344CB8AC3E}">
        <p14:creationId xmlns:p14="http://schemas.microsoft.com/office/powerpoint/2010/main" val="1372370052"/>
      </p:ext>
    </p:extLst>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9" r:id="rId9"/>
    <p:sldLayoutId id="2147484100" r:id="rId10"/>
  </p:sldLayoutIdLst>
  <p:transition spd="med">
    <p:fade/>
  </p:transition>
  <p:hf sldNum="0" hdr="0" ftr="0" dt="0"/>
  <p:txStyles>
    <p:titleStyle>
      <a:lvl1pPr marL="0" marR="0" indent="0" algn="l" defTabSz="914400" rtl="0" eaLnBrk="1" latinLnBrk="0" hangingPunct="1">
        <a:lnSpc>
          <a:spcPct val="85000"/>
        </a:lnSpc>
        <a:spcBef>
          <a:spcPct val="0"/>
        </a:spcBef>
        <a:spcAft>
          <a:spcPts val="0"/>
        </a:spcAft>
        <a:buNone/>
        <a:defRPr sz="2800" b="1" kern="1200" cap="none" baseline="0">
          <a:solidFill>
            <a:schemeClr val="tx2"/>
          </a:solidFill>
          <a:latin typeface="+mj-lt"/>
          <a:ea typeface="+mj-ea"/>
          <a:cs typeface="Arial" pitchFamily="34" charset="0"/>
        </a:defRPr>
      </a:lvl1pPr>
    </p:titleStyle>
    <p:bodyStyle>
      <a:lvl1pPr marL="228600" marR="0" indent="-228600" algn="l" defTabSz="914400" rtl="0" eaLnBrk="1" latinLnBrk="0" hangingPunct="1">
        <a:lnSpc>
          <a:spcPct val="90000"/>
        </a:lnSpc>
        <a:spcBef>
          <a:spcPts val="1200"/>
        </a:spcBef>
        <a:spcAft>
          <a:spcPts val="0"/>
        </a:spcAft>
        <a:buClr>
          <a:schemeClr val="tx2"/>
        </a:buClr>
        <a:buFont typeface="Arial" panose="020B0604020202020204" pitchFamily="34" charset="0"/>
        <a:buChar char="•"/>
        <a:defRPr sz="2400" b="0" kern="1200">
          <a:solidFill>
            <a:schemeClr val="tx1"/>
          </a:solidFill>
          <a:latin typeface="+mn-lt"/>
          <a:ea typeface="+mn-ea"/>
          <a:cs typeface="Arial" pitchFamily="34" charset="0"/>
        </a:defRPr>
      </a:lvl1pPr>
      <a:lvl2pPr marL="514350" marR="0" indent="-227013" algn="l" defTabSz="914400" rtl="0" eaLnBrk="1" latinLnBrk="0" hangingPunct="1">
        <a:lnSpc>
          <a:spcPct val="90000"/>
        </a:lnSpc>
        <a:spcBef>
          <a:spcPts val="400"/>
        </a:spcBef>
        <a:spcAft>
          <a:spcPts val="0"/>
        </a:spcAft>
        <a:buClr>
          <a:schemeClr val="tx2"/>
        </a:buClr>
        <a:buFont typeface="Arial" panose="020B0604020202020204" pitchFamily="34" charset="0"/>
        <a:buChar char="–"/>
        <a:defRPr sz="2000" b="0" kern="1200">
          <a:solidFill>
            <a:schemeClr val="tx1"/>
          </a:solidFill>
          <a:latin typeface="+mn-lt"/>
          <a:ea typeface="+mn-ea"/>
          <a:cs typeface="Arial" pitchFamily="34" charset="0"/>
        </a:defRPr>
      </a:lvl2pPr>
      <a:lvl3pPr marL="857250" marR="0" indent="-228600" algn="l" defTabSz="914400" rtl="0" eaLnBrk="1" latinLnBrk="0" hangingPunct="1">
        <a:lnSpc>
          <a:spcPct val="90000"/>
        </a:lnSpc>
        <a:spcBef>
          <a:spcPts val="400"/>
        </a:spcBef>
        <a:spcAft>
          <a:spcPts val="0"/>
        </a:spcAft>
        <a:buClr>
          <a:schemeClr val="tx2"/>
        </a:buClr>
        <a:buFont typeface="Arial" panose="020B0604020202020204" pitchFamily="34" charset="0"/>
        <a:buChar char="–"/>
        <a:defRPr sz="1600" b="0" kern="1200">
          <a:solidFill>
            <a:schemeClr val="tx1"/>
          </a:solidFill>
          <a:latin typeface="+mn-lt"/>
          <a:ea typeface="+mn-ea"/>
          <a:cs typeface="Arial" pitchFamily="34" charset="0"/>
        </a:defRPr>
      </a:lvl3pPr>
      <a:lvl4pPr marL="1143000" marR="0" indent="-228600" algn="l" defTabSz="914400" rtl="0" eaLnBrk="1" latinLnBrk="0" hangingPunct="1">
        <a:lnSpc>
          <a:spcPct val="90000"/>
        </a:lnSpc>
        <a:spcBef>
          <a:spcPts val="400"/>
        </a:spcBef>
        <a:spcAft>
          <a:spcPts val="0"/>
        </a:spcAft>
        <a:buClr>
          <a:schemeClr val="tx2"/>
        </a:buClr>
        <a:buFont typeface="Arial" panose="020B0604020202020204" pitchFamily="34" charset="0"/>
        <a:buChar char="–"/>
        <a:defRPr sz="1600" b="0" kern="1200">
          <a:solidFill>
            <a:schemeClr val="tx1"/>
          </a:solidFill>
          <a:latin typeface="+mn-lt"/>
          <a:ea typeface="+mn-ea"/>
          <a:cs typeface="Arial" pitchFamily="34" charset="0"/>
        </a:defRPr>
      </a:lvl4pPr>
      <a:lvl5pPr marL="1428750" marR="0" indent="-228600" algn="l" defTabSz="914400" rtl="0" eaLnBrk="1" latinLnBrk="0" hangingPunct="1">
        <a:lnSpc>
          <a:spcPct val="90000"/>
        </a:lnSpc>
        <a:spcBef>
          <a:spcPts val="400"/>
        </a:spcBef>
        <a:spcAft>
          <a:spcPts val="0"/>
        </a:spcAft>
        <a:buClr>
          <a:schemeClr val="tx2"/>
        </a:buClr>
        <a:buFont typeface="Arial" panose="020B0604020202020204" pitchFamily="34" charset="0"/>
        <a:buChar char="–"/>
        <a:defRPr sz="1600" b="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0.pn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411480" y="3620076"/>
            <a:ext cx="7452360" cy="1046440"/>
          </a:xfrm>
        </p:spPr>
        <p:txBody>
          <a:bodyPr/>
          <a:lstStyle/>
          <a:p>
            <a:r>
              <a:rPr lang="en-US" dirty="0"/>
              <a:t>AHG8: Adaptive Resolution Change (JVET-O0303)</a:t>
            </a:r>
          </a:p>
        </p:txBody>
      </p:sp>
      <p:sp>
        <p:nvSpPr>
          <p:cNvPr id="3" name="Text Placeholder 2"/>
          <p:cNvSpPr>
            <a:spLocks noGrp="1"/>
          </p:cNvSpPr>
          <p:nvPr>
            <p:ph type="body" sz="quarter" idx="13"/>
          </p:nvPr>
        </p:nvSpPr>
        <p:spPr>
          <a:xfrm>
            <a:off x="411480" y="5989661"/>
            <a:ext cx="7452360" cy="276999"/>
          </a:xfrm>
        </p:spPr>
        <p:txBody>
          <a:bodyPr/>
          <a:lstStyle/>
          <a:p>
            <a:r>
              <a:rPr lang="en-US" dirty="0"/>
              <a:t>Broadcom Inc.</a:t>
            </a:r>
          </a:p>
        </p:txBody>
      </p:sp>
      <p:sp>
        <p:nvSpPr>
          <p:cNvPr id="2" name="Subtitle 1"/>
          <p:cNvSpPr>
            <a:spLocks noGrp="1"/>
          </p:cNvSpPr>
          <p:nvPr>
            <p:ph type="subTitle" idx="1"/>
          </p:nvPr>
        </p:nvSpPr>
        <p:spPr>
          <a:xfrm>
            <a:off x="411480" y="5127730"/>
            <a:ext cx="7452360" cy="664797"/>
          </a:xfrm>
        </p:spPr>
        <p:txBody>
          <a:bodyPr/>
          <a:lstStyle/>
          <a:p>
            <a:r>
              <a:rPr lang="en-US" dirty="0"/>
              <a:t>Peisong Chen, Tim Hellman, Brian </a:t>
            </a:r>
            <a:r>
              <a:rPr lang="en-US" dirty="0" err="1"/>
              <a:t>Heng</a:t>
            </a:r>
            <a:r>
              <a:rPr lang="en-US" dirty="0"/>
              <a:t>, Wade Wan, </a:t>
            </a:r>
            <a:r>
              <a:rPr lang="en-US" dirty="0" err="1"/>
              <a:t>Minhua</a:t>
            </a:r>
            <a:r>
              <a:rPr lang="en-US" dirty="0"/>
              <a:t> Zhou</a:t>
            </a:r>
          </a:p>
        </p:txBody>
      </p:sp>
    </p:spTree>
    <p:extLst>
      <p:ext uri="{BB962C8B-B14F-4D97-AF65-F5344CB8AC3E}">
        <p14:creationId xmlns:p14="http://schemas.microsoft.com/office/powerpoint/2010/main" val="426699504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03BC71-6E63-7545-82E1-E4F0342E8E9F}"/>
              </a:ext>
            </a:extLst>
          </p:cNvPr>
          <p:cNvPicPr>
            <a:picLocks noChangeAspect="1"/>
          </p:cNvPicPr>
          <p:nvPr/>
        </p:nvPicPr>
        <p:blipFill>
          <a:blip r:embed="rId2"/>
          <a:stretch>
            <a:fillRect/>
          </a:stretch>
        </p:blipFill>
        <p:spPr>
          <a:xfrm>
            <a:off x="1310446" y="1072557"/>
            <a:ext cx="10233715" cy="5234132"/>
          </a:xfrm>
          <a:prstGeom prst="rect">
            <a:avLst/>
          </a:prstGeom>
        </p:spPr>
      </p:pic>
      <p:sp>
        <p:nvSpPr>
          <p:cNvPr id="3" name="Title 2">
            <a:extLst>
              <a:ext uri="{FF2B5EF4-FFF2-40B4-BE49-F238E27FC236}">
                <a16:creationId xmlns:a16="http://schemas.microsoft.com/office/drawing/2014/main" id="{2741EBF8-DCF2-EE4E-BA53-33F7BD6FAD15}"/>
              </a:ext>
            </a:extLst>
          </p:cNvPr>
          <p:cNvSpPr>
            <a:spLocks noGrp="1"/>
          </p:cNvSpPr>
          <p:nvPr>
            <p:ph type="title"/>
          </p:nvPr>
        </p:nvSpPr>
        <p:spPr/>
        <p:txBody>
          <a:bodyPr/>
          <a:lstStyle/>
          <a:p>
            <a:r>
              <a:rPr lang="en-US"/>
              <a:t>Some Coding </a:t>
            </a:r>
            <a:r>
              <a:rPr lang="en-US" dirty="0"/>
              <a:t>Results</a:t>
            </a:r>
          </a:p>
        </p:txBody>
      </p:sp>
    </p:spTree>
    <p:extLst>
      <p:ext uri="{BB962C8B-B14F-4D97-AF65-F5344CB8AC3E}">
        <p14:creationId xmlns:p14="http://schemas.microsoft.com/office/powerpoint/2010/main" val="2360604380"/>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7DD6ED-3BA4-1940-98D5-7ADEF48D5FD9}"/>
              </a:ext>
            </a:extLst>
          </p:cNvPr>
          <p:cNvSpPr>
            <a:spLocks noGrp="1"/>
          </p:cNvSpPr>
          <p:nvPr>
            <p:ph type="body" sz="quarter" idx="10"/>
          </p:nvPr>
        </p:nvSpPr>
        <p:spPr>
          <a:xfrm>
            <a:off x="413004" y="1371600"/>
            <a:ext cx="11365992" cy="1649682"/>
          </a:xfrm>
        </p:spPr>
        <p:txBody>
          <a:bodyPr/>
          <a:lstStyle/>
          <a:p>
            <a:r>
              <a:rPr lang="en-US" dirty="0"/>
              <a:t>Proposes a flexible scaling mechanism to support adaptive resolution change with the following characteristics:</a:t>
            </a:r>
          </a:p>
          <a:p>
            <a:pPr lvl="1"/>
            <a:r>
              <a:rPr lang="en-US" dirty="0"/>
              <a:t>Reference picture scaling is realized implicitly in motion compensation interpolators </a:t>
            </a:r>
          </a:p>
          <a:p>
            <a:pPr lvl="1"/>
            <a:r>
              <a:rPr lang="en-US" dirty="0"/>
              <a:t>No need to scale reference pictures in memory</a:t>
            </a:r>
          </a:p>
          <a:p>
            <a:pPr lvl="1"/>
            <a:r>
              <a:rPr lang="en-US" dirty="0"/>
              <a:t>No new processing blocks</a:t>
            </a:r>
          </a:p>
        </p:txBody>
      </p:sp>
      <p:sp>
        <p:nvSpPr>
          <p:cNvPr id="3" name="Title 2">
            <a:extLst>
              <a:ext uri="{FF2B5EF4-FFF2-40B4-BE49-F238E27FC236}">
                <a16:creationId xmlns:a16="http://schemas.microsoft.com/office/drawing/2014/main" id="{672CD1E9-4F41-D64B-8BD3-A1A4F7D430C4}"/>
              </a:ext>
            </a:extLst>
          </p:cNvPr>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806497017"/>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209D6B-4426-7D40-9A45-B765E9F51646}"/>
              </a:ext>
            </a:extLst>
          </p:cNvPr>
          <p:cNvSpPr>
            <a:spLocks noGrp="1"/>
          </p:cNvSpPr>
          <p:nvPr>
            <p:ph type="body" sz="quarter" idx="12"/>
          </p:nvPr>
        </p:nvSpPr>
        <p:spPr>
          <a:xfrm>
            <a:off x="640081" y="2345704"/>
            <a:ext cx="8595360" cy="523220"/>
          </a:xfrm>
        </p:spPr>
        <p:txBody>
          <a:bodyPr/>
          <a:lstStyle/>
          <a:p>
            <a:r>
              <a:rPr lang="en-US" b="0" i="1" dirty="0"/>
              <a:t>Thanks </a:t>
            </a:r>
            <a:r>
              <a:rPr lang="en-US" b="0" i="1" dirty="0" err="1"/>
              <a:t>InterDigital</a:t>
            </a:r>
            <a:r>
              <a:rPr lang="en-US" b="0" i="1" dirty="0"/>
              <a:t> for cross-check</a:t>
            </a:r>
          </a:p>
        </p:txBody>
      </p:sp>
    </p:spTree>
    <p:extLst>
      <p:ext uri="{BB962C8B-B14F-4D97-AF65-F5344CB8AC3E}">
        <p14:creationId xmlns:p14="http://schemas.microsoft.com/office/powerpoint/2010/main" val="1743093022"/>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dirty="0"/>
              <a:t>Thank You</a:t>
            </a:r>
          </a:p>
        </p:txBody>
      </p:sp>
    </p:spTree>
    <p:extLst>
      <p:ext uri="{BB962C8B-B14F-4D97-AF65-F5344CB8AC3E}">
        <p14:creationId xmlns:p14="http://schemas.microsoft.com/office/powerpoint/2010/main" val="98253762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13004" y="1371600"/>
            <a:ext cx="11365992" cy="1304973"/>
          </a:xfrm>
        </p:spPr>
        <p:txBody>
          <a:bodyPr/>
          <a:lstStyle/>
          <a:p>
            <a:r>
              <a:rPr lang="en-US" dirty="0"/>
              <a:t>Seamlessly adapt video resolution to user preference and bandwidth variation.</a:t>
            </a:r>
          </a:p>
          <a:p>
            <a:r>
              <a:rPr lang="en-US" dirty="0"/>
              <a:t>Bit rate savings compared to inserting intra pictures.</a:t>
            </a:r>
          </a:p>
          <a:p>
            <a:r>
              <a:rPr lang="en-US" dirty="0"/>
              <a:t>There is no intra picture beating effect.</a:t>
            </a:r>
          </a:p>
        </p:txBody>
      </p:sp>
      <p:sp>
        <p:nvSpPr>
          <p:cNvPr id="3" name="Title 2"/>
          <p:cNvSpPr>
            <a:spLocks noGrp="1"/>
          </p:cNvSpPr>
          <p:nvPr>
            <p:ph type="title"/>
          </p:nvPr>
        </p:nvSpPr>
        <p:spPr/>
        <p:txBody>
          <a:bodyPr/>
          <a:lstStyle/>
          <a:p>
            <a:r>
              <a:rPr lang="en-US" dirty="0"/>
              <a:t>Benefits of Adaptive Resolution Change</a:t>
            </a:r>
          </a:p>
        </p:txBody>
      </p:sp>
    </p:spTree>
    <p:extLst>
      <p:ext uri="{BB962C8B-B14F-4D97-AF65-F5344CB8AC3E}">
        <p14:creationId xmlns:p14="http://schemas.microsoft.com/office/powerpoint/2010/main" val="276425498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1A5FF9-DB69-264B-8E72-5A901AF769B0}"/>
              </a:ext>
            </a:extLst>
          </p:cNvPr>
          <p:cNvSpPr>
            <a:spLocks noGrp="1"/>
          </p:cNvSpPr>
          <p:nvPr>
            <p:ph type="body" sz="quarter" idx="10"/>
          </p:nvPr>
        </p:nvSpPr>
        <p:spPr>
          <a:xfrm>
            <a:off x="413004" y="1371600"/>
            <a:ext cx="11365992" cy="2123658"/>
          </a:xfrm>
        </p:spPr>
        <p:txBody>
          <a:bodyPr/>
          <a:lstStyle/>
          <a:p>
            <a:r>
              <a:rPr lang="en-US" dirty="0"/>
              <a:t>Reuse existing motion compensation interpolators</a:t>
            </a:r>
          </a:p>
          <a:p>
            <a:r>
              <a:rPr lang="en-US" dirty="0"/>
              <a:t>Do not introduce new processing blocks</a:t>
            </a:r>
          </a:p>
          <a:p>
            <a:r>
              <a:rPr lang="en-US" dirty="0"/>
              <a:t>Do not need to pre-scale reference pictures in memory.</a:t>
            </a:r>
          </a:p>
          <a:p>
            <a:r>
              <a:rPr lang="en-US" dirty="0"/>
              <a:t>Transparent to other functional modules such as DPB management, motion vector predictor, </a:t>
            </a:r>
            <a:r>
              <a:rPr lang="en-US" dirty="0" err="1"/>
              <a:t>deblocker</a:t>
            </a:r>
            <a:r>
              <a:rPr lang="en-US" dirty="0"/>
              <a:t>, etc.</a:t>
            </a:r>
          </a:p>
        </p:txBody>
      </p:sp>
      <p:sp>
        <p:nvSpPr>
          <p:cNvPr id="3" name="Title 2">
            <a:extLst>
              <a:ext uri="{FF2B5EF4-FFF2-40B4-BE49-F238E27FC236}">
                <a16:creationId xmlns:a16="http://schemas.microsoft.com/office/drawing/2014/main" id="{C84CC213-0030-8748-B48F-54FCED2BFA57}"/>
              </a:ext>
            </a:extLst>
          </p:cNvPr>
          <p:cNvSpPr>
            <a:spLocks noGrp="1"/>
          </p:cNvSpPr>
          <p:nvPr>
            <p:ph type="title"/>
          </p:nvPr>
        </p:nvSpPr>
        <p:spPr/>
        <p:txBody>
          <a:bodyPr/>
          <a:lstStyle/>
          <a:p>
            <a:r>
              <a:rPr lang="en-US" dirty="0"/>
              <a:t>Design Principle</a:t>
            </a:r>
          </a:p>
        </p:txBody>
      </p:sp>
    </p:spTree>
    <p:extLst>
      <p:ext uri="{BB962C8B-B14F-4D97-AF65-F5344CB8AC3E}">
        <p14:creationId xmlns:p14="http://schemas.microsoft.com/office/powerpoint/2010/main" val="4291716951"/>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C3E078-9360-8E4E-B6A8-427CF42AE8C5}"/>
              </a:ext>
            </a:extLst>
          </p:cNvPr>
          <p:cNvSpPr>
            <a:spLocks noGrp="1"/>
          </p:cNvSpPr>
          <p:nvPr>
            <p:ph type="body" sz="quarter" idx="10"/>
          </p:nvPr>
        </p:nvSpPr>
        <p:spPr>
          <a:xfrm>
            <a:off x="413004" y="1371600"/>
            <a:ext cx="11365992" cy="818686"/>
          </a:xfrm>
        </p:spPr>
        <p:txBody>
          <a:bodyPr/>
          <a:lstStyle/>
          <a:p>
            <a:r>
              <a:rPr lang="en-US" dirty="0"/>
              <a:t>Down scale ratio </a:t>
            </a:r>
            <a:r>
              <a:rPr lang="en-US"/>
              <a:t>not larger </a:t>
            </a:r>
            <a:r>
              <a:rPr lang="en-US" dirty="0"/>
              <a:t>than 2</a:t>
            </a:r>
          </a:p>
          <a:p>
            <a:r>
              <a:rPr lang="en-US" dirty="0"/>
              <a:t>Up scale ratio not less than 1/8  </a:t>
            </a:r>
          </a:p>
        </p:txBody>
      </p:sp>
      <p:sp>
        <p:nvSpPr>
          <p:cNvPr id="3" name="Title 2">
            <a:extLst>
              <a:ext uri="{FF2B5EF4-FFF2-40B4-BE49-F238E27FC236}">
                <a16:creationId xmlns:a16="http://schemas.microsoft.com/office/drawing/2014/main" id="{992B43AF-0A98-D246-87BC-5B45E817D667}"/>
              </a:ext>
            </a:extLst>
          </p:cNvPr>
          <p:cNvSpPr>
            <a:spLocks noGrp="1"/>
          </p:cNvSpPr>
          <p:nvPr>
            <p:ph type="title"/>
          </p:nvPr>
        </p:nvSpPr>
        <p:spPr/>
        <p:txBody>
          <a:bodyPr/>
          <a:lstStyle/>
          <a:p>
            <a:r>
              <a:rPr lang="en-US" dirty="0"/>
              <a:t>Down Scale and Up Scale</a:t>
            </a:r>
          </a:p>
        </p:txBody>
      </p:sp>
      <p:grpSp>
        <p:nvGrpSpPr>
          <p:cNvPr id="30" name="Group 29">
            <a:extLst>
              <a:ext uri="{FF2B5EF4-FFF2-40B4-BE49-F238E27FC236}">
                <a16:creationId xmlns:a16="http://schemas.microsoft.com/office/drawing/2014/main" id="{4704F55F-F5E6-D94B-BA2C-990699F9DDD0}"/>
              </a:ext>
            </a:extLst>
          </p:cNvPr>
          <p:cNvGrpSpPr/>
          <p:nvPr/>
        </p:nvGrpSpPr>
        <p:grpSpPr>
          <a:xfrm>
            <a:off x="2494844" y="2278744"/>
            <a:ext cx="6242755" cy="3343124"/>
            <a:chOff x="1901372" y="2278743"/>
            <a:chExt cx="6363848" cy="4347821"/>
          </a:xfrm>
        </p:grpSpPr>
        <p:sp>
          <p:nvSpPr>
            <p:cNvPr id="6" name="Parallelogram 5">
              <a:extLst>
                <a:ext uri="{FF2B5EF4-FFF2-40B4-BE49-F238E27FC236}">
                  <a16:creationId xmlns:a16="http://schemas.microsoft.com/office/drawing/2014/main" id="{8200F3B7-279C-AC41-8FC7-444F964EF2D7}"/>
                </a:ext>
              </a:extLst>
            </p:cNvPr>
            <p:cNvSpPr/>
            <p:nvPr/>
          </p:nvSpPr>
          <p:spPr>
            <a:xfrm rot="9560175">
              <a:off x="1901372" y="3639207"/>
              <a:ext cx="2335831" cy="2316946"/>
            </a:xfrm>
            <a:prstGeom prst="parallelogram">
              <a:avLst>
                <a:gd name="adj" fmla="val 36950"/>
              </a:avLst>
            </a:prstGeom>
            <a:noFill/>
            <a:ln w="12700" cap="rnd">
              <a:solidFill>
                <a:schemeClr val="tx1"/>
              </a:solidFill>
              <a:prstDash val="soli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a:extLst>
                <a:ext uri="{FF2B5EF4-FFF2-40B4-BE49-F238E27FC236}">
                  <a16:creationId xmlns:a16="http://schemas.microsoft.com/office/drawing/2014/main" id="{8A9DE7FD-8E64-BF43-AE2A-F8CAB2ACE4D5}"/>
                </a:ext>
              </a:extLst>
            </p:cNvPr>
            <p:cNvSpPr/>
            <p:nvPr/>
          </p:nvSpPr>
          <p:spPr>
            <a:xfrm rot="9580601">
              <a:off x="4693779" y="4208982"/>
              <a:ext cx="1270204" cy="1093566"/>
            </a:xfrm>
            <a:prstGeom prst="parallelogram">
              <a:avLst>
                <a:gd name="adj" fmla="val 36950"/>
              </a:avLst>
            </a:prstGeom>
            <a:noFill/>
            <a:ln w="12700" cap="rnd">
              <a:solidFill>
                <a:schemeClr val="tx1"/>
              </a:solidFill>
              <a:prstDash val="soli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rallelogram 8">
              <a:extLst>
                <a:ext uri="{FF2B5EF4-FFF2-40B4-BE49-F238E27FC236}">
                  <a16:creationId xmlns:a16="http://schemas.microsoft.com/office/drawing/2014/main" id="{0C928EAB-4615-564B-9389-1901DBBDF8EF}"/>
                </a:ext>
              </a:extLst>
            </p:cNvPr>
            <p:cNvSpPr/>
            <p:nvPr/>
          </p:nvSpPr>
          <p:spPr>
            <a:xfrm rot="9580601">
              <a:off x="6678597" y="3908213"/>
              <a:ext cx="1586623" cy="1545713"/>
            </a:xfrm>
            <a:prstGeom prst="parallelogram">
              <a:avLst>
                <a:gd name="adj" fmla="val 36950"/>
              </a:avLst>
            </a:prstGeom>
            <a:noFill/>
            <a:ln w="12700" cap="rnd">
              <a:solidFill>
                <a:schemeClr val="tx1"/>
              </a:solidFill>
              <a:prstDash val="soli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F084611-2F85-774E-B8C4-FB0CF0D9730E}"/>
                </a:ext>
              </a:extLst>
            </p:cNvPr>
            <p:cNvSpPr txBox="1"/>
            <p:nvPr/>
          </p:nvSpPr>
          <p:spPr>
            <a:xfrm>
              <a:off x="2216324" y="6393879"/>
              <a:ext cx="1351411" cy="232685"/>
            </a:xfrm>
            <a:prstGeom prst="rect">
              <a:avLst/>
            </a:prstGeom>
            <a:noFill/>
          </p:spPr>
          <p:txBody>
            <a:bodyPr wrap="square" lIns="0" tIns="0" rIns="0" bIns="0" rtlCol="0" anchor="t">
              <a:spAutoFit/>
            </a:bodyPr>
            <a:lstStyle/>
            <a:p>
              <a:pPr algn="ctr">
                <a:lnSpc>
                  <a:spcPct val="90000"/>
                </a:lnSpc>
                <a:spcBef>
                  <a:spcPts val="600"/>
                </a:spcBef>
              </a:pPr>
              <a:r>
                <a:rPr lang="en-US" sz="2000" dirty="0"/>
                <a:t>Ref 1</a:t>
              </a:r>
            </a:p>
          </p:txBody>
        </p:sp>
        <p:sp>
          <p:nvSpPr>
            <p:cNvPr id="11" name="TextBox 10">
              <a:extLst>
                <a:ext uri="{FF2B5EF4-FFF2-40B4-BE49-F238E27FC236}">
                  <a16:creationId xmlns:a16="http://schemas.microsoft.com/office/drawing/2014/main" id="{129BB144-7791-334B-8583-1F98B7D68054}"/>
                </a:ext>
              </a:extLst>
            </p:cNvPr>
            <p:cNvSpPr txBox="1"/>
            <p:nvPr/>
          </p:nvSpPr>
          <p:spPr>
            <a:xfrm>
              <a:off x="4653175" y="6330915"/>
              <a:ext cx="1351411" cy="232685"/>
            </a:xfrm>
            <a:prstGeom prst="rect">
              <a:avLst/>
            </a:prstGeom>
            <a:noFill/>
          </p:spPr>
          <p:txBody>
            <a:bodyPr wrap="square" lIns="0" tIns="0" rIns="0" bIns="0" rtlCol="0" anchor="t">
              <a:spAutoFit/>
            </a:bodyPr>
            <a:lstStyle/>
            <a:p>
              <a:pPr algn="ctr">
                <a:lnSpc>
                  <a:spcPct val="90000"/>
                </a:lnSpc>
                <a:spcBef>
                  <a:spcPts val="600"/>
                </a:spcBef>
              </a:pPr>
              <a:r>
                <a:rPr lang="en-US" sz="2000" dirty="0"/>
                <a:t>Ref 0</a:t>
              </a:r>
            </a:p>
          </p:txBody>
        </p:sp>
        <p:sp>
          <p:nvSpPr>
            <p:cNvPr id="12" name="TextBox 11">
              <a:extLst>
                <a:ext uri="{FF2B5EF4-FFF2-40B4-BE49-F238E27FC236}">
                  <a16:creationId xmlns:a16="http://schemas.microsoft.com/office/drawing/2014/main" id="{975A9616-AEEF-314A-9541-D21402849194}"/>
                </a:ext>
              </a:extLst>
            </p:cNvPr>
            <p:cNvSpPr txBox="1"/>
            <p:nvPr/>
          </p:nvSpPr>
          <p:spPr>
            <a:xfrm>
              <a:off x="6888894" y="6315738"/>
              <a:ext cx="1351411" cy="232685"/>
            </a:xfrm>
            <a:prstGeom prst="rect">
              <a:avLst/>
            </a:prstGeom>
            <a:noFill/>
          </p:spPr>
          <p:txBody>
            <a:bodyPr wrap="square" lIns="0" tIns="0" rIns="0" bIns="0" rtlCol="0" anchor="t">
              <a:spAutoFit/>
            </a:bodyPr>
            <a:lstStyle/>
            <a:p>
              <a:pPr algn="ctr">
                <a:lnSpc>
                  <a:spcPct val="90000"/>
                </a:lnSpc>
                <a:spcBef>
                  <a:spcPts val="600"/>
                </a:spcBef>
              </a:pPr>
              <a:r>
                <a:rPr lang="en-US" sz="2000" dirty="0"/>
                <a:t>Current</a:t>
              </a:r>
            </a:p>
          </p:txBody>
        </p:sp>
        <p:sp>
          <p:nvSpPr>
            <p:cNvPr id="25" name="Freeform 24">
              <a:extLst>
                <a:ext uri="{FF2B5EF4-FFF2-40B4-BE49-F238E27FC236}">
                  <a16:creationId xmlns:a16="http://schemas.microsoft.com/office/drawing/2014/main" id="{FC9646F7-E843-F44F-848D-2E40DE76F38D}"/>
                </a:ext>
              </a:extLst>
            </p:cNvPr>
            <p:cNvSpPr/>
            <p:nvPr/>
          </p:nvSpPr>
          <p:spPr>
            <a:xfrm>
              <a:off x="3937462" y="2612639"/>
              <a:ext cx="3875747" cy="1038035"/>
            </a:xfrm>
            <a:custGeom>
              <a:avLst/>
              <a:gdLst>
                <a:gd name="connsiteX0" fmla="*/ 0 w 4557486"/>
                <a:gd name="connsiteY0" fmla="*/ 684108 h 872794"/>
                <a:gd name="connsiteX1" fmla="*/ 2133600 w 4557486"/>
                <a:gd name="connsiteY1" fmla="*/ 1937 h 872794"/>
                <a:gd name="connsiteX2" fmla="*/ 4557486 w 4557486"/>
                <a:gd name="connsiteY2" fmla="*/ 872794 h 872794"/>
                <a:gd name="connsiteX3" fmla="*/ 4557486 w 4557486"/>
                <a:gd name="connsiteY3" fmla="*/ 872794 h 872794"/>
              </a:gdLst>
              <a:ahLst/>
              <a:cxnLst>
                <a:cxn ang="0">
                  <a:pos x="connsiteX0" y="connsiteY0"/>
                </a:cxn>
                <a:cxn ang="0">
                  <a:pos x="connsiteX1" y="connsiteY1"/>
                </a:cxn>
                <a:cxn ang="0">
                  <a:pos x="connsiteX2" y="connsiteY2"/>
                </a:cxn>
                <a:cxn ang="0">
                  <a:pos x="connsiteX3" y="connsiteY3"/>
                </a:cxn>
              </a:cxnLst>
              <a:rect l="l" t="t" r="r" b="b"/>
              <a:pathLst>
                <a:path w="4557486" h="872794">
                  <a:moveTo>
                    <a:pt x="0" y="684108"/>
                  </a:moveTo>
                  <a:cubicBezTo>
                    <a:pt x="687009" y="327298"/>
                    <a:pt x="1374019" y="-29511"/>
                    <a:pt x="2133600" y="1937"/>
                  </a:cubicBezTo>
                  <a:cubicBezTo>
                    <a:pt x="2893181" y="33385"/>
                    <a:pt x="4557486" y="872794"/>
                    <a:pt x="4557486" y="872794"/>
                  </a:cubicBezTo>
                  <a:lnTo>
                    <a:pt x="4557486" y="872794"/>
                  </a:lnTo>
                </a:path>
              </a:pathLst>
            </a:custGeom>
            <a:noFill/>
            <a:ln w="12700" cap="rnd">
              <a:solidFill>
                <a:schemeClr val="tx1"/>
              </a:solidFill>
              <a:prstDash val="solid"/>
              <a:headEnd type="none"/>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36CBA09E-8C31-6244-BC02-B945E5F1139A}"/>
                </a:ext>
              </a:extLst>
            </p:cNvPr>
            <p:cNvSpPr txBox="1"/>
            <p:nvPr/>
          </p:nvSpPr>
          <p:spPr>
            <a:xfrm>
              <a:off x="5167756" y="2278743"/>
              <a:ext cx="1415157" cy="232685"/>
            </a:xfrm>
            <a:prstGeom prst="rect">
              <a:avLst/>
            </a:prstGeom>
            <a:noFill/>
          </p:spPr>
          <p:txBody>
            <a:bodyPr wrap="square" lIns="0" tIns="0" rIns="0" bIns="0" rtlCol="0" anchor="t">
              <a:spAutoFit/>
            </a:bodyPr>
            <a:lstStyle/>
            <a:p>
              <a:pPr>
                <a:lnSpc>
                  <a:spcPct val="90000"/>
                </a:lnSpc>
                <a:spcBef>
                  <a:spcPts val="600"/>
                </a:spcBef>
              </a:pPr>
              <a:r>
                <a:rPr lang="en-US" sz="2000" dirty="0"/>
                <a:t>down scale</a:t>
              </a:r>
            </a:p>
          </p:txBody>
        </p:sp>
        <p:sp>
          <p:nvSpPr>
            <p:cNvPr id="27" name="Freeform 26">
              <a:extLst>
                <a:ext uri="{FF2B5EF4-FFF2-40B4-BE49-F238E27FC236}">
                  <a16:creationId xmlns:a16="http://schemas.microsoft.com/office/drawing/2014/main" id="{17ECE7FC-1668-F14F-BF9E-F4151709AD48}"/>
                </a:ext>
              </a:extLst>
            </p:cNvPr>
            <p:cNvSpPr/>
            <p:nvPr/>
          </p:nvSpPr>
          <p:spPr>
            <a:xfrm flipH="1" flipV="1">
              <a:off x="5429114" y="5479457"/>
              <a:ext cx="1511306" cy="511319"/>
            </a:xfrm>
            <a:custGeom>
              <a:avLst/>
              <a:gdLst>
                <a:gd name="connsiteX0" fmla="*/ 0 w 4557486"/>
                <a:gd name="connsiteY0" fmla="*/ 684108 h 872794"/>
                <a:gd name="connsiteX1" fmla="*/ 2133600 w 4557486"/>
                <a:gd name="connsiteY1" fmla="*/ 1937 h 872794"/>
                <a:gd name="connsiteX2" fmla="*/ 4557486 w 4557486"/>
                <a:gd name="connsiteY2" fmla="*/ 872794 h 872794"/>
                <a:gd name="connsiteX3" fmla="*/ 4557486 w 4557486"/>
                <a:gd name="connsiteY3" fmla="*/ 872794 h 872794"/>
              </a:gdLst>
              <a:ahLst/>
              <a:cxnLst>
                <a:cxn ang="0">
                  <a:pos x="connsiteX0" y="connsiteY0"/>
                </a:cxn>
                <a:cxn ang="0">
                  <a:pos x="connsiteX1" y="connsiteY1"/>
                </a:cxn>
                <a:cxn ang="0">
                  <a:pos x="connsiteX2" y="connsiteY2"/>
                </a:cxn>
                <a:cxn ang="0">
                  <a:pos x="connsiteX3" y="connsiteY3"/>
                </a:cxn>
              </a:cxnLst>
              <a:rect l="l" t="t" r="r" b="b"/>
              <a:pathLst>
                <a:path w="4557486" h="872794">
                  <a:moveTo>
                    <a:pt x="0" y="684108"/>
                  </a:moveTo>
                  <a:cubicBezTo>
                    <a:pt x="687009" y="327298"/>
                    <a:pt x="1374019" y="-29511"/>
                    <a:pt x="2133600" y="1937"/>
                  </a:cubicBezTo>
                  <a:cubicBezTo>
                    <a:pt x="2893181" y="33385"/>
                    <a:pt x="4557486" y="872794"/>
                    <a:pt x="4557486" y="872794"/>
                  </a:cubicBezTo>
                  <a:lnTo>
                    <a:pt x="4557486" y="872794"/>
                  </a:lnTo>
                </a:path>
              </a:pathLst>
            </a:custGeom>
            <a:noFill/>
            <a:ln w="12700" cap="rnd">
              <a:solidFill>
                <a:schemeClr val="tx1"/>
              </a:solidFill>
              <a:prstDash val="solid"/>
              <a:headEnd type="stealt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B6EE896B-F837-1344-AB55-3D40AD09CDB5}"/>
                </a:ext>
              </a:extLst>
            </p:cNvPr>
            <p:cNvSpPr txBox="1"/>
            <p:nvPr/>
          </p:nvSpPr>
          <p:spPr>
            <a:xfrm>
              <a:off x="5829717" y="5494251"/>
              <a:ext cx="1415157" cy="232685"/>
            </a:xfrm>
            <a:prstGeom prst="rect">
              <a:avLst/>
            </a:prstGeom>
            <a:noFill/>
          </p:spPr>
          <p:txBody>
            <a:bodyPr wrap="square" lIns="0" tIns="0" rIns="0" bIns="0" rtlCol="0" anchor="t">
              <a:spAutoFit/>
            </a:bodyPr>
            <a:lstStyle/>
            <a:p>
              <a:pPr>
                <a:lnSpc>
                  <a:spcPct val="90000"/>
                </a:lnSpc>
                <a:spcBef>
                  <a:spcPts val="600"/>
                </a:spcBef>
              </a:pPr>
              <a:r>
                <a:rPr lang="en-US" sz="2000" dirty="0"/>
                <a:t>up scale</a:t>
              </a:r>
            </a:p>
          </p:txBody>
        </p:sp>
      </p:grpSp>
    </p:spTree>
    <p:extLst>
      <p:ext uri="{BB962C8B-B14F-4D97-AF65-F5344CB8AC3E}">
        <p14:creationId xmlns:p14="http://schemas.microsoft.com/office/powerpoint/2010/main" val="416870540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4D5BEE-301E-D042-B66F-0EEF29AD4741}"/>
              </a:ext>
            </a:extLst>
          </p:cNvPr>
          <p:cNvSpPr>
            <a:spLocks noGrp="1"/>
          </p:cNvSpPr>
          <p:nvPr>
            <p:ph type="body" sz="quarter" idx="10"/>
          </p:nvPr>
        </p:nvSpPr>
        <p:spPr>
          <a:xfrm>
            <a:off x="413004" y="1371601"/>
            <a:ext cx="11365992" cy="5159828"/>
          </a:xfrm>
        </p:spPr>
        <p:txBody>
          <a:bodyPr>
            <a:normAutofit lnSpcReduction="10000"/>
          </a:bodyPr>
          <a:lstStyle/>
          <a:p>
            <a:r>
              <a:rPr lang="en-US" dirty="0"/>
              <a:t>Scaling factors is determined by picture sizes.</a:t>
            </a:r>
          </a:p>
          <a:p>
            <a:r>
              <a:rPr lang="en-US" dirty="0"/>
              <a:t>X/Y scaling factors are independent of each other.</a:t>
            </a:r>
          </a:p>
          <a:p>
            <a:r>
              <a:rPr lang="en-US" dirty="0"/>
              <a:t>Each block can use a different scaling factor.</a:t>
            </a:r>
          </a:p>
          <a:p>
            <a:endParaRPr lang="en-US" dirty="0"/>
          </a:p>
          <a:p>
            <a:endParaRPr lang="en-US" dirty="0"/>
          </a:p>
          <a:p>
            <a:endParaRPr lang="en-US" dirty="0"/>
          </a:p>
          <a:p>
            <a:endParaRPr lang="en-US" dirty="0"/>
          </a:p>
          <a:p>
            <a:endParaRPr lang="en-US" dirty="0"/>
          </a:p>
          <a:p>
            <a:r>
              <a:rPr lang="en-US" dirty="0"/>
              <a:t>When encoding motion vectors, they are normalized to the size of the current picture.</a:t>
            </a:r>
          </a:p>
          <a:p>
            <a:r>
              <a:rPr lang="en-US" dirty="0"/>
              <a:t>Instead of scaling the reference pictures to the resolution of the current picture, motion vectors are scaled during motion compensation. </a:t>
            </a:r>
          </a:p>
        </p:txBody>
      </p:sp>
      <p:sp>
        <p:nvSpPr>
          <p:cNvPr id="3" name="Title 2">
            <a:extLst>
              <a:ext uri="{FF2B5EF4-FFF2-40B4-BE49-F238E27FC236}">
                <a16:creationId xmlns:a16="http://schemas.microsoft.com/office/drawing/2014/main" id="{1A101C77-8013-344A-994A-2FD33EC45315}"/>
              </a:ext>
            </a:extLst>
          </p:cNvPr>
          <p:cNvSpPr>
            <a:spLocks noGrp="1"/>
          </p:cNvSpPr>
          <p:nvPr>
            <p:ph type="title"/>
          </p:nvPr>
        </p:nvSpPr>
        <p:spPr/>
        <p:txBody>
          <a:bodyPr/>
          <a:lstStyle/>
          <a:p>
            <a:r>
              <a:rPr lang="en-US" dirty="0"/>
              <a:t>Flexible Scaling Design</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71DBEC95-E521-B14B-9E6E-A22D5C3A5257}"/>
                  </a:ext>
                </a:extLst>
              </p:cNvPr>
              <p:cNvSpPr/>
              <p:nvPr/>
            </p:nvSpPr>
            <p:spPr>
              <a:xfrm>
                <a:off x="7554866" y="1104483"/>
                <a:ext cx="4224130" cy="1293303"/>
              </a:xfrm>
              <a:prstGeom prst="rect">
                <a:avLst/>
              </a:prstGeom>
            </p:spPr>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943600" algn="r"/>
                  </a:tabLst>
                </a:pPr>
                <a:r>
                  <a:rPr lang="en-US" dirty="0">
                    <a:latin typeface="Times New Roman" panose="02020603050405020304" pitchFamily="18" charset="0"/>
                    <a:ea typeface="Times New Roman" panose="02020603050405020304" pitchFamily="18" charset="0"/>
                  </a:rPr>
                  <a:t> </a:t>
                </a:r>
                <a14:m>
                  <m:oMath xmlns:m="http://schemas.openxmlformats.org/officeDocument/2006/math">
                    <m:r>
                      <m:rPr>
                        <m:sty m:val="p"/>
                      </m:rPr>
                      <a:rPr lang="en-US">
                        <a:latin typeface="Cambria Math" panose="02040503050406030204" pitchFamily="18" charset="0"/>
                        <a:ea typeface="Times New Roman" panose="02020603050405020304" pitchFamily="18" charset="0"/>
                      </a:rPr>
                      <m:t>hori</m:t>
                    </m:r>
                    <m:r>
                      <a:rPr lang="en-US">
                        <a:latin typeface="Cambria Math" panose="02040503050406030204" pitchFamily="18" charset="0"/>
                        <a:ea typeface="Times New Roman" panose="02020603050405020304" pitchFamily="18" charset="0"/>
                      </a:rPr>
                      <m:t>_</m:t>
                    </m:r>
                    <m:r>
                      <m:rPr>
                        <m:sty m:val="p"/>
                      </m:rPr>
                      <a:rPr lang="en-US">
                        <a:latin typeface="Cambria Math" panose="02040503050406030204" pitchFamily="18" charset="0"/>
                        <a:ea typeface="Times New Roman" panose="02020603050405020304" pitchFamily="18" charset="0"/>
                      </a:rPr>
                      <m:t>scale</m:t>
                    </m:r>
                    <m:r>
                      <a:rPr lang="en-US">
                        <a:latin typeface="Cambria Math" panose="02040503050406030204" pitchFamily="18" charset="0"/>
                        <a:ea typeface="Times New Roman" panose="02020603050405020304" pitchFamily="18" charset="0"/>
                      </a:rPr>
                      <m:t>_</m:t>
                    </m:r>
                    <m:r>
                      <m:rPr>
                        <m:sty m:val="p"/>
                      </m:rPr>
                      <a:rPr lang="en-US">
                        <a:latin typeface="Cambria Math" panose="02040503050406030204" pitchFamily="18" charset="0"/>
                        <a:ea typeface="Times New Roman" panose="02020603050405020304" pitchFamily="18" charset="0"/>
                      </a:rPr>
                      <m:t>fp</m:t>
                    </m:r>
                    <m:r>
                      <a:rPr lang="en-US" i="1">
                        <a:latin typeface="Cambria Math" panose="02040503050406030204" pitchFamily="18" charset="0"/>
                        <a:ea typeface="Times New Roman" panose="02020603050405020304" pitchFamily="18" charset="0"/>
                      </a:rPr>
                      <m:t>= </m:t>
                    </m:r>
                    <m:f>
                      <m:fPr>
                        <m:ctrlPr>
                          <a:rPr lang="en-US" sz="2000" i="1">
                            <a:effectLst/>
                            <a:latin typeface="Cambria Math" panose="02040503050406030204" pitchFamily="18" charset="0"/>
                            <a:ea typeface="Times New Roman" panose="02020603050405020304" pitchFamily="18" charset="0"/>
                          </a:rPr>
                        </m:ctrlPr>
                      </m:fPr>
                      <m:num>
                        <m:d>
                          <m:dPr>
                            <m:ctrlPr>
                              <a:rPr lang="en-US" sz="2000" i="1">
                                <a:effectLst/>
                                <a:latin typeface="Cambria Math" panose="02040503050406030204" pitchFamily="18" charset="0"/>
                                <a:ea typeface="Times New Roman" panose="02020603050405020304" pitchFamily="18" charset="0"/>
                              </a:rPr>
                            </m:ctrlPr>
                          </m:dPr>
                          <m:e>
                            <m:sSub>
                              <m:sSubPr>
                                <m:ctrlPr>
                                  <a:rPr lang="en-US" sz="2000" i="1">
                                    <a:effectLst/>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rPr>
                                  <m:t>𝑤𝑖𝑑𝑡h</m:t>
                                </m:r>
                              </m:e>
                              <m:sub>
                                <m:r>
                                  <a:rPr lang="en-US" i="1">
                                    <a:latin typeface="Cambria Math" panose="02040503050406030204" pitchFamily="18" charset="0"/>
                                    <a:ea typeface="Times New Roman" panose="02020603050405020304" pitchFamily="18" charset="0"/>
                                  </a:rPr>
                                  <m:t>𝑟𝑒𝑓</m:t>
                                </m:r>
                              </m:sub>
                            </m:sSub>
                            <m:r>
                              <a:rPr lang="en-US" i="1">
                                <a:latin typeface="Cambria Math" panose="02040503050406030204" pitchFamily="18" charset="0"/>
                                <a:ea typeface="Times New Roman" panose="02020603050405020304" pitchFamily="18" charset="0"/>
                              </a:rPr>
                              <m:t>≪14</m:t>
                            </m:r>
                          </m:e>
                        </m:d>
                        <m:r>
                          <a:rPr lang="en-US" i="1">
                            <a:latin typeface="Cambria Math" panose="02040503050406030204" pitchFamily="18"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a:rPr lang="en-US" i="1">
                                <a:latin typeface="Cambria Math" panose="02040503050406030204" pitchFamily="18" charset="0"/>
                                <a:ea typeface="Times New Roman" panose="02020603050405020304" pitchFamily="18" charset="0"/>
                              </a:rPr>
                              <m:t>𝑤𝑖𝑑𝑡</m:t>
                            </m:r>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rPr>
                                  <m:t>h</m:t>
                                </m:r>
                              </m:e>
                              <m:sub>
                                <m:r>
                                  <a:rPr lang="en-US" i="1">
                                    <a:latin typeface="Cambria Math" panose="02040503050406030204" pitchFamily="18" charset="0"/>
                                    <a:ea typeface="Times New Roman" panose="02020603050405020304" pitchFamily="18" charset="0"/>
                                  </a:rPr>
                                  <m:t>𝑐𝑢𝑟</m:t>
                                </m:r>
                              </m:sub>
                            </m:sSub>
                          </m:num>
                          <m:den>
                            <m:r>
                              <a:rPr lang="en-US" i="1">
                                <a:latin typeface="Cambria Math" panose="02040503050406030204" pitchFamily="18" charset="0"/>
                                <a:ea typeface="Times New Roman" panose="02020603050405020304" pitchFamily="18" charset="0"/>
                              </a:rPr>
                              <m:t>2</m:t>
                            </m:r>
                          </m:den>
                        </m:f>
                        <m:r>
                          <a:rPr lang="en-US" i="1">
                            <a:latin typeface="Cambria Math" panose="02040503050406030204" pitchFamily="18" charset="0"/>
                            <a:ea typeface="Times New Roman" panose="02020603050405020304" pitchFamily="18" charset="0"/>
                          </a:rPr>
                          <m:t>)</m:t>
                        </m:r>
                      </m:num>
                      <m:den>
                        <m:r>
                          <a:rPr lang="en-US" i="1">
                            <a:latin typeface="Cambria Math" panose="02040503050406030204" pitchFamily="18" charset="0"/>
                            <a:ea typeface="Times New Roman" panose="02020603050405020304" pitchFamily="18" charset="0"/>
                          </a:rPr>
                          <m:t>𝑤𝑖𝑑𝑡</m:t>
                        </m:r>
                        <m:sSub>
                          <m:sSubPr>
                            <m:ctrlPr>
                              <a:rPr lang="en-US" sz="2000" i="1">
                                <a:effectLst/>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rPr>
                              <m:t>h</m:t>
                            </m:r>
                          </m:e>
                          <m:sub>
                            <m:r>
                              <a:rPr lang="en-US" i="1">
                                <a:latin typeface="Cambria Math" panose="02040503050406030204" pitchFamily="18" charset="0"/>
                                <a:ea typeface="Times New Roman" panose="02020603050405020304" pitchFamily="18" charset="0"/>
                              </a:rPr>
                              <m:t>𝑐𝑢𝑟</m:t>
                            </m:r>
                          </m:sub>
                        </m:sSub>
                      </m:den>
                    </m:f>
                  </m:oMath>
                </a14:m>
                <a:r>
                  <a:rPr lang="en-US" dirty="0">
                    <a:latin typeface="Times New Roman" panose="02020603050405020304" pitchFamily="18" charset="0"/>
                    <a:ea typeface="Times New Roman" panose="02020603050405020304" pitchFamily="18" charset="0"/>
                  </a:rPr>
                  <a:t>	</a:t>
                </a:r>
              </a:p>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943600" algn="r"/>
                  </a:tabLst>
                </a:pPr>
                <a:r>
                  <a:rPr lang="en-US" sz="1400" dirty="0">
                    <a:effectLst/>
                    <a:latin typeface="Times New Roman" panose="02020603050405020304" pitchFamily="18" charset="0"/>
                    <a:ea typeface="Times New Roman" panose="02020603050405020304" pitchFamily="18" charset="0"/>
                  </a:rPr>
                  <a:t> </a:t>
                </a:r>
                <a14:m>
                  <m:oMath xmlns:m="http://schemas.openxmlformats.org/officeDocument/2006/math">
                    <m:r>
                      <m:rPr>
                        <m:sty m:val="p"/>
                      </m:rPr>
                      <a:rPr lang="en-US">
                        <a:effectLst/>
                        <a:latin typeface="Cambria Math" panose="02040503050406030204" pitchFamily="18" charset="0"/>
                        <a:ea typeface="Times New Roman" panose="02020603050405020304" pitchFamily="18" charset="0"/>
                      </a:rPr>
                      <m:t>vert</m:t>
                    </m:r>
                    <m:r>
                      <a:rPr lang="en-US">
                        <a:effectLst/>
                        <a:latin typeface="Cambria Math" panose="02040503050406030204" pitchFamily="18" charset="0"/>
                        <a:ea typeface="Times New Roman" panose="02020603050405020304" pitchFamily="18" charset="0"/>
                      </a:rPr>
                      <m:t>_</m:t>
                    </m:r>
                    <m:r>
                      <m:rPr>
                        <m:sty m:val="p"/>
                      </m:rPr>
                      <a:rPr lang="en-US">
                        <a:effectLst/>
                        <a:latin typeface="Cambria Math" panose="02040503050406030204" pitchFamily="18" charset="0"/>
                        <a:ea typeface="Times New Roman" panose="02020603050405020304" pitchFamily="18" charset="0"/>
                      </a:rPr>
                      <m:t>scale</m:t>
                    </m:r>
                    <m:r>
                      <a:rPr lang="en-US">
                        <a:effectLst/>
                        <a:latin typeface="Cambria Math" panose="02040503050406030204" pitchFamily="18" charset="0"/>
                        <a:ea typeface="Times New Roman" panose="02020603050405020304" pitchFamily="18" charset="0"/>
                      </a:rPr>
                      <m:t>_</m:t>
                    </m:r>
                    <m:r>
                      <m:rPr>
                        <m:sty m:val="p"/>
                      </m:rPr>
                      <a:rPr lang="en-US">
                        <a:effectLst/>
                        <a:latin typeface="Cambria Math" panose="02040503050406030204" pitchFamily="18" charset="0"/>
                        <a:ea typeface="Times New Roman" panose="02020603050405020304" pitchFamily="18" charset="0"/>
                      </a:rPr>
                      <m:t>fp</m:t>
                    </m:r>
                    <m:r>
                      <a:rPr lang="en-US" i="1">
                        <a:effectLst/>
                        <a:latin typeface="Cambria Math" panose="02040503050406030204" pitchFamily="18" charset="0"/>
                        <a:ea typeface="Times New Roman" panose="02020603050405020304" pitchFamily="18" charset="0"/>
                      </a:rPr>
                      <m:t>= </m:t>
                    </m:r>
                    <m:f>
                      <m:fPr>
                        <m:ctrlPr>
                          <a:rPr lang="en-US" i="1">
                            <a:effectLst/>
                            <a:latin typeface="Cambria Math" panose="02040503050406030204" pitchFamily="18" charset="0"/>
                            <a:ea typeface="Times New Roman" panose="02020603050405020304" pitchFamily="18" charset="0"/>
                          </a:rPr>
                        </m:ctrlPr>
                      </m:fPr>
                      <m:num>
                        <m:d>
                          <m:dPr>
                            <m:ctrlPr>
                              <a:rPr lang="en-US" i="1">
                                <a:effectLst/>
                                <a:latin typeface="Cambria Math" panose="02040503050406030204" pitchFamily="18" charset="0"/>
                                <a:ea typeface="Times New Roman" panose="02020603050405020304" pitchFamily="18" charset="0"/>
                              </a:rPr>
                            </m:ctrlPr>
                          </m:dPr>
                          <m:e>
                            <m:sSub>
                              <m:sSubPr>
                                <m:ctrlPr>
                                  <a:rPr lang="en-US" i="1">
                                    <a:effectLst/>
                                    <a:latin typeface="Cambria Math" panose="02040503050406030204" pitchFamily="18" charset="0"/>
                                    <a:ea typeface="Times New Roman" panose="02020603050405020304" pitchFamily="18" charset="0"/>
                                  </a:rPr>
                                </m:ctrlPr>
                              </m:sSubPr>
                              <m:e>
                                <m:r>
                                  <a:rPr lang="en-US" i="1">
                                    <a:effectLst/>
                                    <a:latin typeface="Cambria Math" panose="02040503050406030204" pitchFamily="18" charset="0"/>
                                    <a:ea typeface="Times New Roman" panose="02020603050405020304" pitchFamily="18" charset="0"/>
                                  </a:rPr>
                                  <m:t>h𝑒𝑖𝑔h𝑡</m:t>
                                </m:r>
                              </m:e>
                              <m:sub>
                                <m:r>
                                  <a:rPr lang="en-US" i="1">
                                    <a:effectLst/>
                                    <a:latin typeface="Cambria Math" panose="02040503050406030204" pitchFamily="18" charset="0"/>
                                    <a:ea typeface="Times New Roman" panose="02020603050405020304" pitchFamily="18" charset="0"/>
                                  </a:rPr>
                                  <m:t>𝑟𝑒𝑓</m:t>
                                </m:r>
                              </m:sub>
                            </m:sSub>
                            <m:r>
                              <a:rPr lang="en-US" i="1">
                                <a:effectLst/>
                                <a:latin typeface="Cambria Math" panose="02040503050406030204" pitchFamily="18" charset="0"/>
                                <a:ea typeface="Times New Roman" panose="02020603050405020304" pitchFamily="18" charset="0"/>
                              </a:rPr>
                              <m:t>≪14</m:t>
                            </m:r>
                          </m:e>
                        </m:d>
                        <m:r>
                          <a:rPr lang="en-US" i="1">
                            <a:effectLst/>
                            <a:latin typeface="Cambria Math" panose="02040503050406030204" pitchFamily="18" charset="0"/>
                            <a:ea typeface="Times New Roman" panose="02020603050405020304" pitchFamily="18" charset="0"/>
                          </a:rPr>
                          <m:t>+(</m:t>
                        </m:r>
                        <m:f>
                          <m:fPr>
                            <m:ctrlPr>
                              <a:rPr lang="en-US" i="1">
                                <a:effectLst/>
                                <a:latin typeface="Cambria Math" panose="02040503050406030204" pitchFamily="18" charset="0"/>
                                <a:ea typeface="Times New Roman" panose="02020603050405020304" pitchFamily="18" charset="0"/>
                              </a:rPr>
                            </m:ctrlPr>
                          </m:fPr>
                          <m:num>
                            <m:r>
                              <a:rPr lang="en-US" i="1">
                                <a:effectLst/>
                                <a:latin typeface="Cambria Math" panose="02040503050406030204" pitchFamily="18" charset="0"/>
                                <a:ea typeface="Times New Roman" panose="02020603050405020304" pitchFamily="18" charset="0"/>
                              </a:rPr>
                              <m:t>h𝑒𝑖𝑔h</m:t>
                            </m:r>
                            <m:sSub>
                              <m:sSubPr>
                                <m:ctrlPr>
                                  <a:rPr lang="en-US" i="1">
                                    <a:effectLst/>
                                    <a:latin typeface="Cambria Math" panose="02040503050406030204" pitchFamily="18" charset="0"/>
                                    <a:ea typeface="Times New Roman" panose="02020603050405020304" pitchFamily="18" charset="0"/>
                                  </a:rPr>
                                </m:ctrlPr>
                              </m:sSubPr>
                              <m:e>
                                <m:r>
                                  <a:rPr lang="en-US" i="1">
                                    <a:effectLst/>
                                    <a:latin typeface="Cambria Math" panose="02040503050406030204" pitchFamily="18" charset="0"/>
                                    <a:ea typeface="Times New Roman" panose="02020603050405020304" pitchFamily="18" charset="0"/>
                                  </a:rPr>
                                  <m:t>𝑡</m:t>
                                </m:r>
                              </m:e>
                              <m:sub>
                                <m:r>
                                  <a:rPr lang="en-US" i="1">
                                    <a:effectLst/>
                                    <a:latin typeface="Cambria Math" panose="02040503050406030204" pitchFamily="18" charset="0"/>
                                    <a:ea typeface="Times New Roman" panose="02020603050405020304" pitchFamily="18" charset="0"/>
                                  </a:rPr>
                                  <m:t>𝑐𝑢𝑟</m:t>
                                </m:r>
                              </m:sub>
                            </m:sSub>
                          </m:num>
                          <m:den>
                            <m:r>
                              <a:rPr lang="en-US" i="1">
                                <a:effectLst/>
                                <a:latin typeface="Cambria Math" panose="02040503050406030204" pitchFamily="18" charset="0"/>
                                <a:ea typeface="Times New Roman" panose="02020603050405020304" pitchFamily="18" charset="0"/>
                              </a:rPr>
                              <m:t>2</m:t>
                            </m:r>
                          </m:den>
                        </m:f>
                        <m:r>
                          <a:rPr lang="en-US" i="1">
                            <a:effectLst/>
                            <a:latin typeface="Cambria Math" panose="02040503050406030204" pitchFamily="18" charset="0"/>
                            <a:ea typeface="Times New Roman" panose="02020603050405020304" pitchFamily="18" charset="0"/>
                          </a:rPr>
                          <m:t>)</m:t>
                        </m:r>
                      </m:num>
                      <m:den>
                        <m:sSub>
                          <m:sSubPr>
                            <m:ctrlPr>
                              <a:rPr lang="en-US" i="1">
                                <a:effectLst/>
                                <a:latin typeface="Cambria Math" panose="02040503050406030204" pitchFamily="18" charset="0"/>
                                <a:ea typeface="Times New Roman" panose="02020603050405020304" pitchFamily="18" charset="0"/>
                              </a:rPr>
                            </m:ctrlPr>
                          </m:sSubPr>
                          <m:e>
                            <m:r>
                              <a:rPr lang="en-US" i="1">
                                <a:effectLst/>
                                <a:latin typeface="Cambria Math" panose="02040503050406030204" pitchFamily="18" charset="0"/>
                                <a:ea typeface="Times New Roman" panose="02020603050405020304" pitchFamily="18" charset="0"/>
                              </a:rPr>
                              <m:t>h𝑒𝑖𝑔h𝑡</m:t>
                            </m:r>
                          </m:e>
                          <m:sub>
                            <m:r>
                              <a:rPr lang="en-US" i="1">
                                <a:effectLst/>
                                <a:latin typeface="Cambria Math" panose="02040503050406030204" pitchFamily="18" charset="0"/>
                                <a:ea typeface="Times New Roman" panose="02020603050405020304" pitchFamily="18" charset="0"/>
                              </a:rPr>
                              <m:t>𝑐𝑢𝑟</m:t>
                            </m:r>
                          </m:sub>
                        </m:sSub>
                      </m:den>
                    </m:f>
                  </m:oMath>
                </a14:m>
                <a:r>
                  <a:rPr lang="en-US" sz="1400" dirty="0">
                    <a:effectLst/>
                    <a:latin typeface="Arial" panose="020B0604020202020204" pitchFamily="34" charset="0"/>
                    <a:ea typeface="Times New Roman" panose="02020603050405020304" pitchFamily="18" charset="0"/>
                  </a:rPr>
                  <a:t>	</a:t>
                </a:r>
                <a:endParaRPr lang="en-US" dirty="0"/>
              </a:p>
            </p:txBody>
          </p:sp>
        </mc:Choice>
        <mc:Fallback xmlns="">
          <p:sp>
            <p:nvSpPr>
              <p:cNvPr id="4" name="Rectangle 3">
                <a:extLst>
                  <a:ext uri="{FF2B5EF4-FFF2-40B4-BE49-F238E27FC236}">
                    <a16:creationId xmlns:a16="http://schemas.microsoft.com/office/drawing/2014/main" id="{71DBEC95-E521-B14B-9E6E-A22D5C3A5257}"/>
                  </a:ext>
                </a:extLst>
              </p:cNvPr>
              <p:cNvSpPr>
                <a:spLocks noRot="1" noChangeAspect="1" noMove="1" noResize="1" noEditPoints="1" noAdjustHandles="1" noChangeArrowheads="1" noChangeShapeType="1" noTextEdit="1"/>
              </p:cNvSpPr>
              <p:nvPr/>
            </p:nvSpPr>
            <p:spPr>
              <a:xfrm>
                <a:off x="7554866" y="1104483"/>
                <a:ext cx="4224130" cy="1293303"/>
              </a:xfrm>
              <a:prstGeom prst="rect">
                <a:avLst/>
              </a:prstGeom>
              <a:blipFill>
                <a:blip r:embed="rId2"/>
                <a:stretch>
                  <a:fillRect b="-1942"/>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71D83A83-68FC-7D4B-A14B-F0838D52993C}"/>
              </a:ext>
            </a:extLst>
          </p:cNvPr>
          <p:cNvPicPr>
            <a:picLocks noChangeAspect="1"/>
          </p:cNvPicPr>
          <p:nvPr/>
        </p:nvPicPr>
        <p:blipFill>
          <a:blip r:embed="rId3"/>
          <a:stretch>
            <a:fillRect/>
          </a:stretch>
        </p:blipFill>
        <p:spPr>
          <a:xfrm>
            <a:off x="4178300" y="2851822"/>
            <a:ext cx="3835400" cy="1968500"/>
          </a:xfrm>
          <a:prstGeom prst="rect">
            <a:avLst/>
          </a:prstGeom>
        </p:spPr>
      </p:pic>
    </p:spTree>
    <p:extLst>
      <p:ext uri="{BB962C8B-B14F-4D97-AF65-F5344CB8AC3E}">
        <p14:creationId xmlns:p14="http://schemas.microsoft.com/office/powerpoint/2010/main" val="130690382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1CB384-EC4D-3843-AFA1-398086805DEB}"/>
              </a:ext>
            </a:extLst>
          </p:cNvPr>
          <p:cNvSpPr>
            <a:spLocks noGrp="1"/>
          </p:cNvSpPr>
          <p:nvPr>
            <p:ph type="body" sz="quarter" idx="10"/>
          </p:nvPr>
        </p:nvSpPr>
        <p:spPr>
          <a:xfrm>
            <a:off x="413004" y="1371600"/>
            <a:ext cx="11365992" cy="3799412"/>
          </a:xfrm>
        </p:spPr>
        <p:txBody>
          <a:bodyPr/>
          <a:lstStyle/>
          <a:p>
            <a:r>
              <a:rPr lang="en-US" dirty="0"/>
              <a:t>Scaling factors is determined by the picture sizes</a:t>
            </a:r>
          </a:p>
          <a:p>
            <a:endParaRPr lang="en-US" dirty="0"/>
          </a:p>
          <a:p>
            <a:endParaRPr lang="en-US" dirty="0"/>
          </a:p>
          <a:p>
            <a:endParaRPr lang="en-US" dirty="0"/>
          </a:p>
          <a:p>
            <a:r>
              <a:rPr lang="en-US" dirty="0"/>
              <a:t>Reference location mapping with motion vector scaling</a:t>
            </a:r>
          </a:p>
          <a:p>
            <a:endParaRPr lang="en-US" dirty="0"/>
          </a:p>
          <a:p>
            <a:endParaRPr lang="en-US" dirty="0"/>
          </a:p>
          <a:p>
            <a:r>
              <a:rPr lang="en-US" dirty="0"/>
              <a:t>Step Size</a:t>
            </a:r>
          </a:p>
        </p:txBody>
      </p:sp>
      <p:sp>
        <p:nvSpPr>
          <p:cNvPr id="3" name="Title 2">
            <a:extLst>
              <a:ext uri="{FF2B5EF4-FFF2-40B4-BE49-F238E27FC236}">
                <a16:creationId xmlns:a16="http://schemas.microsoft.com/office/drawing/2014/main" id="{FDCF46CE-23E8-D94C-A1B1-7ED19F8CE6C3}"/>
              </a:ext>
            </a:extLst>
          </p:cNvPr>
          <p:cNvSpPr>
            <a:spLocks noGrp="1"/>
          </p:cNvSpPr>
          <p:nvPr>
            <p:ph type="title"/>
          </p:nvPr>
        </p:nvSpPr>
        <p:spPr/>
        <p:txBody>
          <a:bodyPr/>
          <a:lstStyle/>
          <a:p>
            <a:r>
              <a:rPr lang="en-US" dirty="0"/>
              <a:t>Reference Location Derivation</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B6C1371C-BA8C-D344-95E7-CD4B3F3D7E8E}"/>
                  </a:ext>
                </a:extLst>
              </p:cNvPr>
              <p:cNvSpPr/>
              <p:nvPr/>
            </p:nvSpPr>
            <p:spPr>
              <a:xfrm>
                <a:off x="3048000" y="1847447"/>
                <a:ext cx="6096000" cy="1293303"/>
              </a:xfrm>
              <a:prstGeom prst="rect">
                <a:avLst/>
              </a:prstGeom>
            </p:spPr>
            <p:txBody>
              <a:bodyPr>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943600" algn="r"/>
                  </a:tabLst>
                </a:pPr>
                <a:r>
                  <a:rPr lang="en-US" dirty="0">
                    <a:latin typeface="Times New Roman" panose="02020603050405020304" pitchFamily="18" charset="0"/>
                    <a:ea typeface="Times New Roman" panose="02020603050405020304" pitchFamily="18" charset="0"/>
                  </a:rPr>
                  <a:t> </a:t>
                </a:r>
                <a14:m>
                  <m:oMath xmlns:m="http://schemas.openxmlformats.org/officeDocument/2006/math">
                    <m:r>
                      <m:rPr>
                        <m:sty m:val="p"/>
                      </m:rPr>
                      <a:rPr lang="en-US">
                        <a:latin typeface="Cambria Math" panose="02040503050406030204" pitchFamily="18" charset="0"/>
                        <a:ea typeface="Times New Roman" panose="02020603050405020304" pitchFamily="18" charset="0"/>
                      </a:rPr>
                      <m:t>hori</m:t>
                    </m:r>
                    <m:r>
                      <a:rPr lang="en-US">
                        <a:latin typeface="Cambria Math" panose="02040503050406030204" pitchFamily="18" charset="0"/>
                        <a:ea typeface="Times New Roman" panose="02020603050405020304" pitchFamily="18" charset="0"/>
                      </a:rPr>
                      <m:t>_</m:t>
                    </m:r>
                    <m:r>
                      <m:rPr>
                        <m:sty m:val="p"/>
                      </m:rPr>
                      <a:rPr lang="en-US">
                        <a:latin typeface="Cambria Math" panose="02040503050406030204" pitchFamily="18" charset="0"/>
                        <a:ea typeface="Times New Roman" panose="02020603050405020304" pitchFamily="18" charset="0"/>
                      </a:rPr>
                      <m:t>scale</m:t>
                    </m:r>
                    <m:r>
                      <a:rPr lang="en-US">
                        <a:latin typeface="Cambria Math" panose="02040503050406030204" pitchFamily="18" charset="0"/>
                        <a:ea typeface="Times New Roman" panose="02020603050405020304" pitchFamily="18" charset="0"/>
                      </a:rPr>
                      <m:t>_</m:t>
                    </m:r>
                    <m:r>
                      <m:rPr>
                        <m:sty m:val="p"/>
                      </m:rPr>
                      <a:rPr lang="en-US">
                        <a:latin typeface="Cambria Math" panose="02040503050406030204" pitchFamily="18" charset="0"/>
                        <a:ea typeface="Times New Roman" panose="02020603050405020304" pitchFamily="18" charset="0"/>
                      </a:rPr>
                      <m:t>fp</m:t>
                    </m:r>
                    <m:r>
                      <a:rPr lang="en-US" i="1">
                        <a:latin typeface="Cambria Math" panose="02040503050406030204" pitchFamily="18" charset="0"/>
                        <a:ea typeface="Times New Roman" panose="02020603050405020304" pitchFamily="18" charset="0"/>
                      </a:rPr>
                      <m:t>= </m:t>
                    </m:r>
                    <m:f>
                      <m:fPr>
                        <m:ctrlPr>
                          <a:rPr lang="en-US" sz="2000" i="1">
                            <a:effectLst/>
                            <a:latin typeface="Cambria Math" panose="02040503050406030204" pitchFamily="18" charset="0"/>
                            <a:ea typeface="Times New Roman" panose="02020603050405020304" pitchFamily="18" charset="0"/>
                          </a:rPr>
                        </m:ctrlPr>
                      </m:fPr>
                      <m:num>
                        <m:d>
                          <m:dPr>
                            <m:ctrlPr>
                              <a:rPr lang="en-US" sz="2000" i="1">
                                <a:effectLst/>
                                <a:latin typeface="Cambria Math" panose="02040503050406030204" pitchFamily="18" charset="0"/>
                                <a:ea typeface="Times New Roman" panose="02020603050405020304" pitchFamily="18" charset="0"/>
                              </a:rPr>
                            </m:ctrlPr>
                          </m:dPr>
                          <m:e>
                            <m:sSub>
                              <m:sSubPr>
                                <m:ctrlPr>
                                  <a:rPr lang="en-US" sz="2000" i="1">
                                    <a:effectLst/>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rPr>
                                  <m:t>𝑤𝑖𝑑𝑡h</m:t>
                                </m:r>
                              </m:e>
                              <m:sub>
                                <m:r>
                                  <a:rPr lang="en-US" i="1">
                                    <a:latin typeface="Cambria Math" panose="02040503050406030204" pitchFamily="18" charset="0"/>
                                    <a:ea typeface="Times New Roman" panose="02020603050405020304" pitchFamily="18" charset="0"/>
                                  </a:rPr>
                                  <m:t>𝑟𝑒𝑓</m:t>
                                </m:r>
                              </m:sub>
                            </m:sSub>
                            <m:r>
                              <a:rPr lang="en-US" i="1">
                                <a:latin typeface="Cambria Math" panose="02040503050406030204" pitchFamily="18" charset="0"/>
                                <a:ea typeface="Times New Roman" panose="02020603050405020304" pitchFamily="18" charset="0"/>
                              </a:rPr>
                              <m:t>≪14</m:t>
                            </m:r>
                          </m:e>
                        </m:d>
                        <m:r>
                          <a:rPr lang="en-US" i="1">
                            <a:latin typeface="Cambria Math" panose="02040503050406030204" pitchFamily="18" charset="0"/>
                            <a:ea typeface="Times New Roman" panose="02020603050405020304" pitchFamily="18" charset="0"/>
                          </a:rPr>
                          <m:t>+(</m:t>
                        </m:r>
                        <m:f>
                          <m:fPr>
                            <m:ctrlPr>
                              <a:rPr lang="en-US" i="1">
                                <a:latin typeface="Cambria Math" panose="02040503050406030204" pitchFamily="18" charset="0"/>
                                <a:ea typeface="Times New Roman" panose="02020603050405020304" pitchFamily="18" charset="0"/>
                              </a:rPr>
                            </m:ctrlPr>
                          </m:fPr>
                          <m:num>
                            <m:r>
                              <a:rPr lang="en-US" i="1">
                                <a:latin typeface="Cambria Math" panose="02040503050406030204" pitchFamily="18" charset="0"/>
                                <a:ea typeface="Times New Roman" panose="02020603050405020304" pitchFamily="18" charset="0"/>
                              </a:rPr>
                              <m:t>𝑤𝑖𝑑𝑡</m:t>
                            </m:r>
                            <m:sSub>
                              <m:sSubPr>
                                <m:ctrlPr>
                                  <a:rPr lang="en-US" i="1">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rPr>
                                  <m:t>h</m:t>
                                </m:r>
                              </m:e>
                              <m:sub>
                                <m:r>
                                  <a:rPr lang="en-US" i="1">
                                    <a:latin typeface="Cambria Math" panose="02040503050406030204" pitchFamily="18" charset="0"/>
                                    <a:ea typeface="Times New Roman" panose="02020603050405020304" pitchFamily="18" charset="0"/>
                                  </a:rPr>
                                  <m:t>𝑐𝑢𝑟</m:t>
                                </m:r>
                              </m:sub>
                            </m:sSub>
                          </m:num>
                          <m:den>
                            <m:r>
                              <a:rPr lang="en-US" i="1">
                                <a:latin typeface="Cambria Math" panose="02040503050406030204" pitchFamily="18" charset="0"/>
                                <a:ea typeface="Times New Roman" panose="02020603050405020304" pitchFamily="18" charset="0"/>
                              </a:rPr>
                              <m:t>2</m:t>
                            </m:r>
                          </m:den>
                        </m:f>
                        <m:r>
                          <a:rPr lang="en-US" i="1">
                            <a:latin typeface="Cambria Math" panose="02040503050406030204" pitchFamily="18" charset="0"/>
                            <a:ea typeface="Times New Roman" panose="02020603050405020304" pitchFamily="18" charset="0"/>
                          </a:rPr>
                          <m:t>)</m:t>
                        </m:r>
                      </m:num>
                      <m:den>
                        <m:r>
                          <a:rPr lang="en-US" i="1">
                            <a:latin typeface="Cambria Math" panose="02040503050406030204" pitchFamily="18" charset="0"/>
                            <a:ea typeface="Times New Roman" panose="02020603050405020304" pitchFamily="18" charset="0"/>
                          </a:rPr>
                          <m:t>𝑤𝑖𝑑𝑡</m:t>
                        </m:r>
                        <m:sSub>
                          <m:sSubPr>
                            <m:ctrlPr>
                              <a:rPr lang="en-US" sz="2000" i="1">
                                <a:effectLst/>
                                <a:latin typeface="Cambria Math" panose="02040503050406030204" pitchFamily="18" charset="0"/>
                                <a:ea typeface="Times New Roman" panose="02020603050405020304" pitchFamily="18" charset="0"/>
                              </a:rPr>
                            </m:ctrlPr>
                          </m:sSubPr>
                          <m:e>
                            <m:r>
                              <a:rPr lang="en-US" i="1">
                                <a:latin typeface="Cambria Math" panose="02040503050406030204" pitchFamily="18" charset="0"/>
                                <a:ea typeface="Times New Roman" panose="02020603050405020304" pitchFamily="18" charset="0"/>
                              </a:rPr>
                              <m:t>h</m:t>
                            </m:r>
                          </m:e>
                          <m:sub>
                            <m:r>
                              <a:rPr lang="en-US" i="1">
                                <a:latin typeface="Cambria Math" panose="02040503050406030204" pitchFamily="18" charset="0"/>
                                <a:ea typeface="Times New Roman" panose="02020603050405020304" pitchFamily="18" charset="0"/>
                              </a:rPr>
                              <m:t>𝑐𝑢𝑟</m:t>
                            </m:r>
                          </m:sub>
                        </m:sSub>
                      </m:den>
                    </m:f>
                  </m:oMath>
                </a14:m>
                <a:r>
                  <a:rPr lang="en-US" dirty="0">
                    <a:latin typeface="Times New Roman" panose="02020603050405020304" pitchFamily="18" charset="0"/>
                    <a:ea typeface="Times New Roman" panose="02020603050405020304" pitchFamily="18" charset="0"/>
                  </a:rPr>
                  <a:t>	</a:t>
                </a:r>
              </a:p>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943600" algn="r"/>
                  </a:tabLst>
                </a:pPr>
                <a:r>
                  <a:rPr lang="en-US" sz="1400" dirty="0">
                    <a:effectLst/>
                    <a:latin typeface="Times New Roman" panose="02020603050405020304" pitchFamily="18" charset="0"/>
                    <a:ea typeface="Times New Roman" panose="02020603050405020304" pitchFamily="18" charset="0"/>
                  </a:rPr>
                  <a:t> </a:t>
                </a:r>
                <a14:m>
                  <m:oMath xmlns:m="http://schemas.openxmlformats.org/officeDocument/2006/math">
                    <m:r>
                      <m:rPr>
                        <m:sty m:val="p"/>
                      </m:rPr>
                      <a:rPr lang="en-US">
                        <a:effectLst/>
                        <a:latin typeface="Cambria Math" panose="02040503050406030204" pitchFamily="18" charset="0"/>
                        <a:ea typeface="Times New Roman" panose="02020603050405020304" pitchFamily="18" charset="0"/>
                      </a:rPr>
                      <m:t>vert</m:t>
                    </m:r>
                    <m:r>
                      <a:rPr lang="en-US">
                        <a:effectLst/>
                        <a:latin typeface="Cambria Math" panose="02040503050406030204" pitchFamily="18" charset="0"/>
                        <a:ea typeface="Times New Roman" panose="02020603050405020304" pitchFamily="18" charset="0"/>
                      </a:rPr>
                      <m:t>_</m:t>
                    </m:r>
                    <m:r>
                      <m:rPr>
                        <m:sty m:val="p"/>
                      </m:rPr>
                      <a:rPr lang="en-US">
                        <a:effectLst/>
                        <a:latin typeface="Cambria Math" panose="02040503050406030204" pitchFamily="18" charset="0"/>
                        <a:ea typeface="Times New Roman" panose="02020603050405020304" pitchFamily="18" charset="0"/>
                      </a:rPr>
                      <m:t>scale</m:t>
                    </m:r>
                    <m:r>
                      <a:rPr lang="en-US">
                        <a:effectLst/>
                        <a:latin typeface="Cambria Math" panose="02040503050406030204" pitchFamily="18" charset="0"/>
                        <a:ea typeface="Times New Roman" panose="02020603050405020304" pitchFamily="18" charset="0"/>
                      </a:rPr>
                      <m:t>_</m:t>
                    </m:r>
                    <m:r>
                      <m:rPr>
                        <m:sty m:val="p"/>
                      </m:rPr>
                      <a:rPr lang="en-US">
                        <a:effectLst/>
                        <a:latin typeface="Cambria Math" panose="02040503050406030204" pitchFamily="18" charset="0"/>
                        <a:ea typeface="Times New Roman" panose="02020603050405020304" pitchFamily="18" charset="0"/>
                      </a:rPr>
                      <m:t>fp</m:t>
                    </m:r>
                    <m:r>
                      <a:rPr lang="en-US" i="1">
                        <a:effectLst/>
                        <a:latin typeface="Cambria Math" panose="02040503050406030204" pitchFamily="18" charset="0"/>
                        <a:ea typeface="Times New Roman" panose="02020603050405020304" pitchFamily="18" charset="0"/>
                      </a:rPr>
                      <m:t>= </m:t>
                    </m:r>
                    <m:f>
                      <m:fPr>
                        <m:ctrlPr>
                          <a:rPr lang="en-US" i="1">
                            <a:effectLst/>
                            <a:latin typeface="Cambria Math" panose="02040503050406030204" pitchFamily="18" charset="0"/>
                            <a:ea typeface="Times New Roman" panose="02020603050405020304" pitchFamily="18" charset="0"/>
                          </a:rPr>
                        </m:ctrlPr>
                      </m:fPr>
                      <m:num>
                        <m:d>
                          <m:dPr>
                            <m:ctrlPr>
                              <a:rPr lang="en-US" i="1">
                                <a:effectLst/>
                                <a:latin typeface="Cambria Math" panose="02040503050406030204" pitchFamily="18" charset="0"/>
                                <a:ea typeface="Times New Roman" panose="02020603050405020304" pitchFamily="18" charset="0"/>
                              </a:rPr>
                            </m:ctrlPr>
                          </m:dPr>
                          <m:e>
                            <m:sSub>
                              <m:sSubPr>
                                <m:ctrlPr>
                                  <a:rPr lang="en-US" i="1">
                                    <a:effectLst/>
                                    <a:latin typeface="Cambria Math" panose="02040503050406030204" pitchFamily="18" charset="0"/>
                                    <a:ea typeface="Times New Roman" panose="02020603050405020304" pitchFamily="18" charset="0"/>
                                  </a:rPr>
                                </m:ctrlPr>
                              </m:sSubPr>
                              <m:e>
                                <m:r>
                                  <a:rPr lang="en-US" i="1">
                                    <a:effectLst/>
                                    <a:latin typeface="Cambria Math" panose="02040503050406030204" pitchFamily="18" charset="0"/>
                                    <a:ea typeface="Times New Roman" panose="02020603050405020304" pitchFamily="18" charset="0"/>
                                  </a:rPr>
                                  <m:t>h𝑒𝑖𝑔h𝑡</m:t>
                                </m:r>
                              </m:e>
                              <m:sub>
                                <m:r>
                                  <a:rPr lang="en-US" i="1">
                                    <a:effectLst/>
                                    <a:latin typeface="Cambria Math" panose="02040503050406030204" pitchFamily="18" charset="0"/>
                                    <a:ea typeface="Times New Roman" panose="02020603050405020304" pitchFamily="18" charset="0"/>
                                  </a:rPr>
                                  <m:t>𝑟𝑒𝑓</m:t>
                                </m:r>
                              </m:sub>
                            </m:sSub>
                            <m:r>
                              <a:rPr lang="en-US" i="1">
                                <a:effectLst/>
                                <a:latin typeface="Cambria Math" panose="02040503050406030204" pitchFamily="18" charset="0"/>
                                <a:ea typeface="Times New Roman" panose="02020603050405020304" pitchFamily="18" charset="0"/>
                              </a:rPr>
                              <m:t>≪14</m:t>
                            </m:r>
                          </m:e>
                        </m:d>
                        <m:r>
                          <a:rPr lang="en-US" i="1">
                            <a:effectLst/>
                            <a:latin typeface="Cambria Math" panose="02040503050406030204" pitchFamily="18" charset="0"/>
                            <a:ea typeface="Times New Roman" panose="02020603050405020304" pitchFamily="18" charset="0"/>
                          </a:rPr>
                          <m:t>+(</m:t>
                        </m:r>
                        <m:f>
                          <m:fPr>
                            <m:ctrlPr>
                              <a:rPr lang="en-US" i="1">
                                <a:effectLst/>
                                <a:latin typeface="Cambria Math" panose="02040503050406030204" pitchFamily="18" charset="0"/>
                                <a:ea typeface="Times New Roman" panose="02020603050405020304" pitchFamily="18" charset="0"/>
                              </a:rPr>
                            </m:ctrlPr>
                          </m:fPr>
                          <m:num>
                            <m:r>
                              <a:rPr lang="en-US" i="1">
                                <a:effectLst/>
                                <a:latin typeface="Cambria Math" panose="02040503050406030204" pitchFamily="18" charset="0"/>
                                <a:ea typeface="Times New Roman" panose="02020603050405020304" pitchFamily="18" charset="0"/>
                              </a:rPr>
                              <m:t>h𝑒𝑖𝑔h</m:t>
                            </m:r>
                            <m:sSub>
                              <m:sSubPr>
                                <m:ctrlPr>
                                  <a:rPr lang="en-US" i="1">
                                    <a:effectLst/>
                                    <a:latin typeface="Cambria Math" panose="02040503050406030204" pitchFamily="18" charset="0"/>
                                    <a:ea typeface="Times New Roman" panose="02020603050405020304" pitchFamily="18" charset="0"/>
                                  </a:rPr>
                                </m:ctrlPr>
                              </m:sSubPr>
                              <m:e>
                                <m:r>
                                  <a:rPr lang="en-US" i="1">
                                    <a:effectLst/>
                                    <a:latin typeface="Cambria Math" panose="02040503050406030204" pitchFamily="18" charset="0"/>
                                    <a:ea typeface="Times New Roman" panose="02020603050405020304" pitchFamily="18" charset="0"/>
                                  </a:rPr>
                                  <m:t>𝑡</m:t>
                                </m:r>
                              </m:e>
                              <m:sub>
                                <m:r>
                                  <a:rPr lang="en-US" i="1">
                                    <a:effectLst/>
                                    <a:latin typeface="Cambria Math" panose="02040503050406030204" pitchFamily="18" charset="0"/>
                                    <a:ea typeface="Times New Roman" panose="02020603050405020304" pitchFamily="18" charset="0"/>
                                  </a:rPr>
                                  <m:t>𝑐𝑢𝑟</m:t>
                                </m:r>
                              </m:sub>
                            </m:sSub>
                          </m:num>
                          <m:den>
                            <m:r>
                              <a:rPr lang="en-US" i="1">
                                <a:effectLst/>
                                <a:latin typeface="Cambria Math" panose="02040503050406030204" pitchFamily="18" charset="0"/>
                                <a:ea typeface="Times New Roman" panose="02020603050405020304" pitchFamily="18" charset="0"/>
                              </a:rPr>
                              <m:t>2</m:t>
                            </m:r>
                          </m:den>
                        </m:f>
                        <m:r>
                          <a:rPr lang="en-US" i="1">
                            <a:effectLst/>
                            <a:latin typeface="Cambria Math" panose="02040503050406030204" pitchFamily="18" charset="0"/>
                            <a:ea typeface="Times New Roman" panose="02020603050405020304" pitchFamily="18" charset="0"/>
                          </a:rPr>
                          <m:t>)</m:t>
                        </m:r>
                      </m:num>
                      <m:den>
                        <m:sSub>
                          <m:sSubPr>
                            <m:ctrlPr>
                              <a:rPr lang="en-US" i="1">
                                <a:effectLst/>
                                <a:latin typeface="Cambria Math" panose="02040503050406030204" pitchFamily="18" charset="0"/>
                                <a:ea typeface="Times New Roman" panose="02020603050405020304" pitchFamily="18" charset="0"/>
                              </a:rPr>
                            </m:ctrlPr>
                          </m:sSubPr>
                          <m:e>
                            <m:r>
                              <a:rPr lang="en-US" i="1">
                                <a:effectLst/>
                                <a:latin typeface="Cambria Math" panose="02040503050406030204" pitchFamily="18" charset="0"/>
                                <a:ea typeface="Times New Roman" panose="02020603050405020304" pitchFamily="18" charset="0"/>
                              </a:rPr>
                              <m:t>h𝑒𝑖𝑔h𝑡</m:t>
                            </m:r>
                          </m:e>
                          <m:sub>
                            <m:r>
                              <a:rPr lang="en-US" i="1">
                                <a:effectLst/>
                                <a:latin typeface="Cambria Math" panose="02040503050406030204" pitchFamily="18" charset="0"/>
                                <a:ea typeface="Times New Roman" panose="02020603050405020304" pitchFamily="18" charset="0"/>
                              </a:rPr>
                              <m:t>𝑐𝑢𝑟</m:t>
                            </m:r>
                          </m:sub>
                        </m:sSub>
                      </m:den>
                    </m:f>
                  </m:oMath>
                </a14:m>
                <a:r>
                  <a:rPr lang="en-US" sz="1400" dirty="0">
                    <a:effectLst/>
                    <a:latin typeface="Arial" panose="020B0604020202020204" pitchFamily="34" charset="0"/>
                    <a:ea typeface="Times New Roman" panose="02020603050405020304" pitchFamily="18" charset="0"/>
                  </a:rPr>
                  <a:t>	</a:t>
                </a:r>
                <a:endParaRPr lang="en-US" dirty="0"/>
              </a:p>
            </p:txBody>
          </p:sp>
        </mc:Choice>
        <mc:Fallback xmlns="">
          <p:sp>
            <p:nvSpPr>
              <p:cNvPr id="4" name="Rectangle 3">
                <a:extLst>
                  <a:ext uri="{FF2B5EF4-FFF2-40B4-BE49-F238E27FC236}">
                    <a16:creationId xmlns:a16="http://schemas.microsoft.com/office/drawing/2014/main" id="{B6C1371C-BA8C-D344-95E7-CD4B3F3D7E8E}"/>
                  </a:ext>
                </a:extLst>
              </p:cNvPr>
              <p:cNvSpPr>
                <a:spLocks noRot="1" noChangeAspect="1" noMove="1" noResize="1" noEditPoints="1" noAdjustHandles="1" noChangeArrowheads="1" noChangeShapeType="1" noTextEdit="1"/>
              </p:cNvSpPr>
              <p:nvPr/>
            </p:nvSpPr>
            <p:spPr>
              <a:xfrm>
                <a:off x="3048000" y="1847447"/>
                <a:ext cx="6096000" cy="1293303"/>
              </a:xfrm>
              <a:prstGeom prst="rect">
                <a:avLst/>
              </a:prstGeom>
              <a:blipFill>
                <a:blip r:embed="rId2"/>
                <a:stretch>
                  <a:fillRect b="-19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4170AED9-2714-6947-83EF-257299EF3E44}"/>
                  </a:ext>
                </a:extLst>
              </p:cNvPr>
              <p:cNvSpPr/>
              <p:nvPr/>
            </p:nvSpPr>
            <p:spPr>
              <a:xfrm>
                <a:off x="3048000" y="3820062"/>
                <a:ext cx="3958328"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 </a:t>
                </a:r>
                <a14:m>
                  <m:oMath xmlns:m="http://schemas.openxmlformats.org/officeDocument/2006/math">
                    <m:sSup>
                      <m:sSupPr>
                        <m:ctrlPr>
                          <a:rPr lang="en-US" i="1">
                            <a:effectLst/>
                            <a:latin typeface="Cambria Math" panose="02040503050406030204" pitchFamily="18" charset="0"/>
                          </a:rPr>
                        </m:ctrlPr>
                      </m:sSup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e>
                      <m:sup>
                        <m:r>
                          <a:rPr lang="en-US" i="1">
                            <a:latin typeface="Cambria Math" panose="02040503050406030204" pitchFamily="18" charset="0"/>
                            <a:ea typeface="Times New Roman" panose="02020603050405020304" pitchFamily="18" charset="0"/>
                            <a:cs typeface="Times New Roman" panose="02020603050405020304" pitchFamily="18" charset="0"/>
                          </a:rPr>
                          <m:t>′</m:t>
                        </m:r>
                      </m:sup>
                    </m:sSup>
                    <m:r>
                      <a:rPr lang="en-US" i="1">
                        <a:latin typeface="Cambria Math" panose="02040503050406030204" pitchFamily="18" charset="0"/>
                        <a:ea typeface="Times New Roman" panose="02020603050405020304" pitchFamily="18" charset="0"/>
                        <a:cs typeface="Times New Roman" panose="02020603050405020304" pitchFamily="18" charset="0"/>
                      </a:rPr>
                      <m:t>=(</m:t>
                    </m:r>
                    <m:d>
                      <m:dPr>
                        <m:ctrlPr>
                          <a:rPr lang="en-US" i="1">
                            <a:effectLst/>
                            <a:latin typeface="Cambria Math" panose="02040503050406030204" pitchFamily="18" charset="0"/>
                          </a:rPr>
                        </m:ctrlPr>
                      </m:d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r>
                          <a:rPr lang="en-US">
                            <a:latin typeface="Cambria Math" panose="02040503050406030204" pitchFamily="18" charset="0"/>
                            <a:ea typeface="Times New Roman" panose="02020603050405020304" pitchFamily="18" charset="0"/>
                            <a:cs typeface="Times New Roman" panose="02020603050405020304" pitchFamily="18" charset="0"/>
                          </a:rPr>
                          <m:t>≪4</m:t>
                        </m:r>
                      </m:e>
                    </m:d>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mvX</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hori</m:t>
                    </m:r>
                    <m:r>
                      <a:rPr lang="en-US">
                        <a:latin typeface="Cambria Math" panose="02040503050406030204" pitchFamily="18" charset="0"/>
                        <a:ea typeface="Times New Roman" panose="02020603050405020304" pitchFamily="18" charset="0"/>
                        <a:cs typeface="Times New Roman" panose="02020603050405020304" pitchFamily="18" charset="0"/>
                      </a:rPr>
                      <m:t>_</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scale</m:t>
                    </m:r>
                    <m:r>
                      <a:rPr lang="en-US">
                        <a:latin typeface="Cambria Math" panose="02040503050406030204" pitchFamily="18" charset="0"/>
                        <a:ea typeface="Times New Roman" panose="02020603050405020304" pitchFamily="18" charset="0"/>
                        <a:cs typeface="Times New Roman" panose="02020603050405020304" pitchFamily="18" charset="0"/>
                      </a:rPr>
                      <m:t>_</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fp</m:t>
                    </m:r>
                  </m:oMath>
                </a14:m>
                <a:r>
                  <a:rPr lang="en-US" dirty="0">
                    <a:latin typeface="Times New Roman" panose="02020603050405020304" pitchFamily="18" charset="0"/>
                    <a:ea typeface="Times New Roman" panose="02020603050405020304" pitchFamily="18" charset="0"/>
                  </a:rPr>
                  <a:t>,</a:t>
                </a:r>
                <a:r>
                  <a:rPr lang="en-US" dirty="0">
                    <a:effectLst/>
                  </a:rPr>
                  <a:t> </a:t>
                </a:r>
                <a:endParaRPr lang="en-US" dirty="0"/>
              </a:p>
            </p:txBody>
          </p:sp>
        </mc:Choice>
        <mc:Fallback xmlns="">
          <p:sp>
            <p:nvSpPr>
              <p:cNvPr id="5" name="Rectangle 4">
                <a:extLst>
                  <a:ext uri="{FF2B5EF4-FFF2-40B4-BE49-F238E27FC236}">
                    <a16:creationId xmlns:a16="http://schemas.microsoft.com/office/drawing/2014/main" id="{4170AED9-2714-6947-83EF-257299EF3E44}"/>
                  </a:ext>
                </a:extLst>
              </p:cNvPr>
              <p:cNvSpPr>
                <a:spLocks noRot="1" noChangeAspect="1" noMove="1" noResize="1" noEditPoints="1" noAdjustHandles="1" noChangeArrowheads="1" noChangeShapeType="1" noTextEdit="1"/>
              </p:cNvSpPr>
              <p:nvPr/>
            </p:nvSpPr>
            <p:spPr>
              <a:xfrm>
                <a:off x="3048000" y="3820062"/>
                <a:ext cx="3958328" cy="369332"/>
              </a:xfrm>
              <a:prstGeom prst="rect">
                <a:avLst/>
              </a:prstGeom>
              <a:blipFill>
                <a:blip r:embed="rId3"/>
                <a:stretch>
                  <a:fillRect t="-6667"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10AA6211-96D5-894C-A93A-BFD48D406FE6}"/>
                  </a:ext>
                </a:extLst>
              </p:cNvPr>
              <p:cNvSpPr/>
              <p:nvPr/>
            </p:nvSpPr>
            <p:spPr>
              <a:xfrm>
                <a:off x="3065313" y="4252399"/>
                <a:ext cx="392370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y</m:t>
                      </m:r>
                      <m:r>
                        <a:rPr lang="en-US" i="0">
                          <a:latin typeface="Cambria Math" panose="02040503050406030204" pitchFamily="18" charset="0"/>
                        </a:rPr>
                        <m:t>′=(</m:t>
                      </m:r>
                      <m:d>
                        <m:dPr>
                          <m:ctrlPr>
                            <a:rPr lang="en-US" i="1">
                              <a:latin typeface="Cambria Math" panose="02040503050406030204" pitchFamily="18" charset="0"/>
                            </a:rPr>
                          </m:ctrlPr>
                        </m:dPr>
                        <m:e>
                          <m:r>
                            <a:rPr lang="en-US" i="0">
                              <a:latin typeface="Cambria Math" panose="02040503050406030204" pitchFamily="18" charset="0"/>
                            </a:rPr>
                            <m:t> </m:t>
                          </m:r>
                          <m:r>
                            <m:rPr>
                              <m:sty m:val="p"/>
                            </m:rPr>
                            <a:rPr lang="en-US" i="0">
                              <a:latin typeface="Cambria Math" panose="02040503050406030204" pitchFamily="18" charset="0"/>
                            </a:rPr>
                            <m:t>y</m:t>
                          </m:r>
                          <m:r>
                            <a:rPr lang="en-US" i="0">
                              <a:latin typeface="Cambria Math" panose="02040503050406030204" pitchFamily="18" charset="0"/>
                            </a:rPr>
                            <m:t>≪4</m:t>
                          </m:r>
                        </m:e>
                      </m:d>
                      <m:r>
                        <a:rPr lang="en-US" i="0">
                          <a:latin typeface="Cambria Math" panose="02040503050406030204" pitchFamily="18" charset="0"/>
                        </a:rPr>
                        <m:t>+</m:t>
                      </m:r>
                      <m:r>
                        <m:rPr>
                          <m:sty m:val="p"/>
                        </m:rPr>
                        <a:rPr lang="en-US" i="0">
                          <a:latin typeface="Cambria Math" panose="02040503050406030204" pitchFamily="18" charset="0"/>
                        </a:rPr>
                        <m:t>mvY</m:t>
                      </m:r>
                      <m:r>
                        <a:rPr lang="en-US" i="0">
                          <a:latin typeface="Cambria Math" panose="02040503050406030204" pitchFamily="18" charset="0"/>
                        </a:rPr>
                        <m:t>)∙</m:t>
                      </m:r>
                      <m:r>
                        <m:rPr>
                          <m:sty m:val="p"/>
                        </m:rPr>
                        <a:rPr lang="en-US" i="0">
                          <a:latin typeface="Cambria Math" panose="02040503050406030204" pitchFamily="18" charset="0"/>
                        </a:rPr>
                        <m:t>vert</m:t>
                      </m:r>
                      <m:r>
                        <m:rPr>
                          <m:lit/>
                        </m:rPr>
                        <a:rPr lang="en-US" i="0">
                          <a:latin typeface="Cambria Math" panose="02040503050406030204" pitchFamily="18" charset="0"/>
                        </a:rPr>
                        <m:t>_</m:t>
                      </m:r>
                      <m:r>
                        <m:rPr>
                          <m:sty m:val="p"/>
                        </m:rPr>
                        <a:rPr lang="en-US" i="0">
                          <a:latin typeface="Cambria Math" panose="02040503050406030204" pitchFamily="18" charset="0"/>
                        </a:rPr>
                        <m:t>scale</m:t>
                      </m:r>
                      <m:r>
                        <m:rPr>
                          <m:lit/>
                        </m:rPr>
                        <a:rPr lang="en-US" i="0">
                          <a:latin typeface="Cambria Math" panose="02040503050406030204" pitchFamily="18" charset="0"/>
                        </a:rPr>
                        <m:t>_</m:t>
                      </m:r>
                      <m:r>
                        <m:rPr>
                          <m:sty m:val="p"/>
                        </m:rPr>
                        <a:rPr lang="en-US" i="0">
                          <a:latin typeface="Cambria Math" panose="02040503050406030204" pitchFamily="18" charset="0"/>
                        </a:rPr>
                        <m:t>fp</m:t>
                      </m:r>
                      <m:r>
                        <a:rPr lang="en-US" i="0">
                          <a:latin typeface="Cambria Math" panose="02040503050406030204" pitchFamily="18" charset="0"/>
                        </a:rPr>
                        <m:t>,</m:t>
                      </m:r>
                    </m:oMath>
                  </m:oMathPara>
                </a14:m>
                <a:endParaRPr lang="en-US" dirty="0"/>
              </a:p>
            </p:txBody>
          </p:sp>
        </mc:Choice>
        <mc:Fallback xmlns="">
          <p:sp>
            <p:nvSpPr>
              <p:cNvPr id="6" name="Rectangle 5">
                <a:extLst>
                  <a:ext uri="{FF2B5EF4-FFF2-40B4-BE49-F238E27FC236}">
                    <a16:creationId xmlns:a16="http://schemas.microsoft.com/office/drawing/2014/main" id="{10AA6211-96D5-894C-A93A-BFD48D406FE6}"/>
                  </a:ext>
                </a:extLst>
              </p:cNvPr>
              <p:cNvSpPr>
                <a:spLocks noRot="1" noChangeAspect="1" noMove="1" noResize="1" noEditPoints="1" noAdjustHandles="1" noChangeArrowheads="1" noChangeShapeType="1" noTextEdit="1"/>
              </p:cNvSpPr>
              <p:nvPr/>
            </p:nvSpPr>
            <p:spPr>
              <a:xfrm>
                <a:off x="3065313" y="4252399"/>
                <a:ext cx="3923702" cy="369332"/>
              </a:xfrm>
              <a:prstGeom prst="rect">
                <a:avLst/>
              </a:prstGeom>
              <a:blipFill>
                <a:blip r:embed="rId4"/>
                <a:stretch>
                  <a:fillRect b="-16667"/>
                </a:stretch>
              </a:blipFill>
            </p:spPr>
            <p:txBody>
              <a:bodyPr/>
              <a:lstStyle/>
              <a:p>
                <a:r>
                  <a:rPr lang="en-US">
                    <a:noFill/>
                  </a:rPr>
                  <a:t> </a:t>
                </a:r>
              </a:p>
            </p:txBody>
          </p:sp>
        </mc:Fallback>
      </mc:AlternateContent>
      <p:sp>
        <p:nvSpPr>
          <p:cNvPr id="7" name="Rectangle 6">
            <a:extLst>
              <a:ext uri="{FF2B5EF4-FFF2-40B4-BE49-F238E27FC236}">
                <a16:creationId xmlns:a16="http://schemas.microsoft.com/office/drawing/2014/main" id="{9972BF01-40AF-AC44-A2F1-DA66E7506A3E}"/>
              </a:ext>
            </a:extLst>
          </p:cNvPr>
          <p:cNvSpPr/>
          <p:nvPr/>
        </p:nvSpPr>
        <p:spPr>
          <a:xfrm>
            <a:off x="2896866" y="5171012"/>
            <a:ext cx="4260596" cy="736099"/>
          </a:xfrm>
          <a:prstGeom prst="rect">
            <a:avLst/>
          </a:prstGeom>
        </p:spPr>
        <p:txBody>
          <a:bodyPr wrap="square">
            <a:spAutoFit/>
          </a:bodyPr>
          <a:lstStyle/>
          <a:p>
            <a:pPr marL="228600" marR="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err="1">
                <a:latin typeface="Times New Roman" panose="02020603050405020304" pitchFamily="18" charset="0"/>
                <a:ea typeface="Times New Roman" panose="02020603050405020304" pitchFamily="18" charset="0"/>
              </a:rPr>
              <a:t>x_step</a:t>
            </a:r>
            <a:r>
              <a:rPr lang="en-US" dirty="0">
                <a:latin typeface="Times New Roman" panose="02020603050405020304" pitchFamily="18" charset="0"/>
                <a:ea typeface="Times New Roman" panose="02020603050405020304" pitchFamily="18" charset="0"/>
              </a:rPr>
              <a:t> = ( </a:t>
            </a:r>
            <a:r>
              <a:rPr lang="en-US" dirty="0" err="1">
                <a:latin typeface="Times New Roman" panose="02020603050405020304" pitchFamily="18" charset="0"/>
                <a:ea typeface="Times New Roman" panose="02020603050405020304" pitchFamily="18" charset="0"/>
              </a:rPr>
              <a:t>hori_scale_fp</a:t>
            </a:r>
            <a:r>
              <a:rPr lang="en-US" dirty="0">
                <a:latin typeface="Times New Roman" panose="02020603050405020304" pitchFamily="18" charset="0"/>
                <a:ea typeface="Times New Roman" panose="02020603050405020304" pitchFamily="18" charset="0"/>
              </a:rPr>
              <a:t> + 8) &gt;&gt; 4, </a:t>
            </a:r>
          </a:p>
          <a:p>
            <a:pPr marL="228600" marR="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err="1">
                <a:latin typeface="Times New Roman" panose="02020603050405020304" pitchFamily="18" charset="0"/>
                <a:ea typeface="Times New Roman" panose="02020603050405020304" pitchFamily="18" charset="0"/>
              </a:rPr>
              <a:t>y_step</a:t>
            </a:r>
            <a:r>
              <a:rPr lang="en-US" dirty="0">
                <a:latin typeface="Times New Roman" panose="02020603050405020304" pitchFamily="18" charset="0"/>
                <a:ea typeface="Times New Roman" panose="02020603050405020304" pitchFamily="18" charset="0"/>
              </a:rPr>
              <a:t> = ( </a:t>
            </a:r>
            <a:r>
              <a:rPr lang="en-US" dirty="0" err="1">
                <a:latin typeface="Times New Roman" panose="02020603050405020304" pitchFamily="18" charset="0"/>
                <a:ea typeface="Times New Roman" panose="02020603050405020304" pitchFamily="18" charset="0"/>
              </a:rPr>
              <a:t>vert_scale_fp</a:t>
            </a:r>
            <a:r>
              <a:rPr lang="en-US" dirty="0">
                <a:latin typeface="Times New Roman" panose="02020603050405020304" pitchFamily="18" charset="0"/>
                <a:ea typeface="Times New Roman" panose="02020603050405020304" pitchFamily="18" charset="0"/>
              </a:rPr>
              <a:t> + 8) &gt;&gt; 4.                                                        </a:t>
            </a:r>
          </a:p>
        </p:txBody>
      </p:sp>
    </p:spTree>
    <p:extLst>
      <p:ext uri="{BB962C8B-B14F-4D97-AF65-F5344CB8AC3E}">
        <p14:creationId xmlns:p14="http://schemas.microsoft.com/office/powerpoint/2010/main" val="87320470"/>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CBD0ED-8BA0-1742-B579-08406CFADA5A}"/>
              </a:ext>
            </a:extLst>
          </p:cNvPr>
          <p:cNvSpPr>
            <a:spLocks noGrp="1"/>
          </p:cNvSpPr>
          <p:nvPr>
            <p:ph type="body" sz="quarter" idx="10"/>
          </p:nvPr>
        </p:nvSpPr>
        <p:spPr>
          <a:xfrm>
            <a:off x="413004" y="1371600"/>
            <a:ext cx="11365992" cy="818686"/>
          </a:xfrm>
        </p:spPr>
        <p:txBody>
          <a:bodyPr/>
          <a:lstStyle/>
          <a:p>
            <a:r>
              <a:rPr lang="en-US" dirty="0"/>
              <a:t>Horizontal scaling factor of 3:5</a:t>
            </a:r>
          </a:p>
          <a:p>
            <a:r>
              <a:rPr lang="en-US" dirty="0"/>
              <a:t>Vertical scaling factor of 1:2</a:t>
            </a:r>
          </a:p>
        </p:txBody>
      </p:sp>
      <p:sp>
        <p:nvSpPr>
          <p:cNvPr id="3" name="Title 2">
            <a:extLst>
              <a:ext uri="{FF2B5EF4-FFF2-40B4-BE49-F238E27FC236}">
                <a16:creationId xmlns:a16="http://schemas.microsoft.com/office/drawing/2014/main" id="{4A616C0C-15DB-1349-87E8-CAB692230196}"/>
              </a:ext>
            </a:extLst>
          </p:cNvPr>
          <p:cNvSpPr>
            <a:spLocks noGrp="1"/>
          </p:cNvSpPr>
          <p:nvPr>
            <p:ph type="title"/>
          </p:nvPr>
        </p:nvSpPr>
        <p:spPr/>
        <p:txBody>
          <a:bodyPr/>
          <a:lstStyle/>
          <a:p>
            <a:r>
              <a:rPr lang="en-US" dirty="0"/>
              <a:t>Example</a:t>
            </a:r>
          </a:p>
        </p:txBody>
      </p:sp>
      <p:pic>
        <p:nvPicPr>
          <p:cNvPr id="4" name="Picture 3">
            <a:extLst>
              <a:ext uri="{FF2B5EF4-FFF2-40B4-BE49-F238E27FC236}">
                <a16:creationId xmlns:a16="http://schemas.microsoft.com/office/drawing/2014/main" id="{7BD9C2D4-CBB0-5348-AB90-56B718F35784}"/>
              </a:ext>
            </a:extLst>
          </p:cNvPr>
          <p:cNvPicPr>
            <a:picLocks noChangeAspect="1"/>
          </p:cNvPicPr>
          <p:nvPr/>
        </p:nvPicPr>
        <p:blipFill>
          <a:blip r:embed="rId2"/>
          <a:stretch>
            <a:fillRect/>
          </a:stretch>
        </p:blipFill>
        <p:spPr>
          <a:xfrm>
            <a:off x="3823855" y="2193734"/>
            <a:ext cx="3991841" cy="3626575"/>
          </a:xfrm>
          <a:prstGeom prst="rect">
            <a:avLst/>
          </a:prstGeom>
        </p:spPr>
      </p:pic>
    </p:spTree>
    <p:extLst>
      <p:ext uri="{BB962C8B-B14F-4D97-AF65-F5344CB8AC3E}">
        <p14:creationId xmlns:p14="http://schemas.microsoft.com/office/powerpoint/2010/main" val="2332493948"/>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841724-3D0B-164C-BF26-59320BB3B6A6}"/>
              </a:ext>
            </a:extLst>
          </p:cNvPr>
          <p:cNvSpPr>
            <a:spLocks noGrp="1"/>
          </p:cNvSpPr>
          <p:nvPr>
            <p:ph type="body" sz="quarter" idx="10"/>
          </p:nvPr>
        </p:nvSpPr>
        <p:spPr>
          <a:xfrm>
            <a:off x="413004" y="1371600"/>
            <a:ext cx="11365992" cy="4271939"/>
          </a:xfrm>
        </p:spPr>
        <p:txBody>
          <a:bodyPr/>
          <a:lstStyle/>
          <a:p>
            <a:pPr lvl="0" hangingPunct="0"/>
            <a:r>
              <a:rPr lang="en-US" dirty="0"/>
              <a:t>When </a:t>
            </a:r>
            <a:r>
              <a:rPr lang="en-US" dirty="0" err="1"/>
              <a:t>slice_temporal_mvp_enabled_flag</a:t>
            </a:r>
            <a:r>
              <a:rPr lang="en-US" dirty="0"/>
              <a:t> is equal to 1, the collocated picture used for temporal motion vector prediction shall have the same size as the present picture.</a:t>
            </a:r>
          </a:p>
          <a:p>
            <a:pPr lvl="0" hangingPunct="0"/>
            <a:r>
              <a:rPr lang="en-US" dirty="0"/>
              <a:t>For a coding block of the current picture, if the size of the current picture is different from the size of List0 or List1 reference picture, BDOF and DMVR shall be turned off for that coding block.</a:t>
            </a:r>
          </a:p>
          <a:p>
            <a:pPr hangingPunct="0"/>
            <a:r>
              <a:rPr lang="en-US" dirty="0"/>
              <a:t>For a coding block of the current picture using affine mode, if the size of the current picture is different from the size of List0 or List1 reference picture, the existing affine fallback </a:t>
            </a:r>
            <a:r>
              <a:rPr lang="en-US"/>
              <a:t>mode shall </a:t>
            </a:r>
            <a:r>
              <a:rPr lang="en-US" dirty="0"/>
              <a:t>be triggered for that coding block.</a:t>
            </a:r>
          </a:p>
          <a:p>
            <a:pPr marL="0" lvl="0" indent="0" hangingPunct="0">
              <a:buNone/>
            </a:pPr>
            <a:endParaRPr lang="en-US" dirty="0"/>
          </a:p>
          <a:p>
            <a:endParaRPr lang="en-US" dirty="0"/>
          </a:p>
        </p:txBody>
      </p:sp>
      <p:sp>
        <p:nvSpPr>
          <p:cNvPr id="3" name="Title 2">
            <a:extLst>
              <a:ext uri="{FF2B5EF4-FFF2-40B4-BE49-F238E27FC236}">
                <a16:creationId xmlns:a16="http://schemas.microsoft.com/office/drawing/2014/main" id="{590756C9-E7CF-4C4B-9C5F-64B66FA499B8}"/>
              </a:ext>
            </a:extLst>
          </p:cNvPr>
          <p:cNvSpPr>
            <a:spLocks noGrp="1"/>
          </p:cNvSpPr>
          <p:nvPr>
            <p:ph type="title"/>
          </p:nvPr>
        </p:nvSpPr>
        <p:spPr/>
        <p:txBody>
          <a:bodyPr/>
          <a:lstStyle/>
          <a:p>
            <a:r>
              <a:rPr lang="en-US" dirty="0"/>
              <a:t>Interaction with Other Coding Tools</a:t>
            </a:r>
          </a:p>
        </p:txBody>
      </p:sp>
    </p:spTree>
    <p:extLst>
      <p:ext uri="{BB962C8B-B14F-4D97-AF65-F5344CB8AC3E}">
        <p14:creationId xmlns:p14="http://schemas.microsoft.com/office/powerpoint/2010/main" val="3419851871"/>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AC6B3C-3F3E-7948-829D-BC59EFED0A75}"/>
              </a:ext>
            </a:extLst>
          </p:cNvPr>
          <p:cNvSpPr>
            <a:spLocks noGrp="1"/>
          </p:cNvSpPr>
          <p:nvPr>
            <p:ph type="body" sz="quarter" idx="10"/>
          </p:nvPr>
        </p:nvSpPr>
        <p:spPr>
          <a:xfrm>
            <a:off x="413004" y="1371600"/>
            <a:ext cx="11365992" cy="1304973"/>
          </a:xfrm>
        </p:spPr>
        <p:txBody>
          <a:bodyPr/>
          <a:lstStyle/>
          <a:p>
            <a:r>
              <a:rPr lang="en-US" dirty="0"/>
              <a:t>The current design has been implemented on top of VTM-5.0.</a:t>
            </a:r>
          </a:p>
          <a:p>
            <a:r>
              <a:rPr lang="en-US" dirty="0"/>
              <a:t>It supports resolution changes within the range of [1/8, 2].</a:t>
            </a:r>
          </a:p>
          <a:p>
            <a:r>
              <a:rPr lang="en-US" dirty="0"/>
              <a:t>Horizontal and vertical directions with different scaling ratios are supported.</a:t>
            </a:r>
          </a:p>
        </p:txBody>
      </p:sp>
      <p:sp>
        <p:nvSpPr>
          <p:cNvPr id="3" name="Title 2">
            <a:extLst>
              <a:ext uri="{FF2B5EF4-FFF2-40B4-BE49-F238E27FC236}">
                <a16:creationId xmlns:a16="http://schemas.microsoft.com/office/drawing/2014/main" id="{A4C70245-3935-5A42-A055-768620F369F0}"/>
              </a:ext>
            </a:extLst>
          </p:cNvPr>
          <p:cNvSpPr>
            <a:spLocks noGrp="1"/>
          </p:cNvSpPr>
          <p:nvPr>
            <p:ph type="title"/>
          </p:nvPr>
        </p:nvSpPr>
        <p:spPr/>
        <p:txBody>
          <a:bodyPr/>
          <a:lstStyle/>
          <a:p>
            <a:r>
              <a:rPr lang="en-US" dirty="0"/>
              <a:t>Software</a:t>
            </a:r>
          </a:p>
        </p:txBody>
      </p:sp>
    </p:spTree>
    <p:extLst>
      <p:ext uri="{BB962C8B-B14F-4D97-AF65-F5344CB8AC3E}">
        <p14:creationId xmlns:p14="http://schemas.microsoft.com/office/powerpoint/2010/main" val="3825686507"/>
      </p:ext>
    </p:extLst>
  </p:cSld>
  <p:clrMapOvr>
    <a:masterClrMapping/>
  </p:clrMapOvr>
  <p:transition spd="med">
    <p:fade/>
  </p:transition>
</p:sld>
</file>

<file path=ppt/theme/theme1.xml><?xml version="1.0" encoding="utf-8"?>
<a:theme xmlns:a="http://schemas.openxmlformats.org/drawingml/2006/main" name="Broadcom_Theme">
  <a:themeElements>
    <a:clrScheme name="Broadcom_Ltd">
      <a:dk1>
        <a:sysClr val="windowText" lastClr="000000"/>
      </a:dk1>
      <a:lt1>
        <a:sysClr val="window" lastClr="FFFFFF"/>
      </a:lt1>
      <a:dk2>
        <a:srgbClr val="CC092F"/>
      </a:dk2>
      <a:lt2>
        <a:srgbClr val="5A5A5A"/>
      </a:lt2>
      <a:accent1>
        <a:srgbClr val="0098C7"/>
      </a:accent1>
      <a:accent2>
        <a:srgbClr val="007B8C"/>
      </a:accent2>
      <a:accent3>
        <a:srgbClr val="F3BA16"/>
      </a:accent3>
      <a:accent4>
        <a:srgbClr val="6C4B94"/>
      </a:accent4>
      <a:accent5>
        <a:srgbClr val="97999B"/>
      </a:accent5>
      <a:accent6>
        <a:srgbClr val="9DA03C"/>
      </a:accent6>
      <a:hlink>
        <a:srgbClr val="0098C7"/>
      </a:hlink>
      <a:folHlink>
        <a:srgbClr val="E68C28"/>
      </a:folHlink>
    </a:clrScheme>
    <a:fontScheme name="Broadcom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12700" cap="rnd">
          <a:solidFill>
            <a:schemeClr val="bg1"/>
          </a:solidFill>
          <a:prstDash val="solid"/>
          <a:tailEnd type="ova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nchor="t">
        <a:spAutoFit/>
      </a:bodyPr>
      <a:lstStyle>
        <a:defPPr>
          <a:lnSpc>
            <a:spcPct val="90000"/>
          </a:lnSpc>
          <a:spcBef>
            <a:spcPts val="600"/>
          </a:spcBef>
          <a:defRPr sz="2000" dirty="0" err="1" smtClean="0"/>
        </a:defPPr>
      </a:lstStyle>
    </a:txDef>
  </a:objectDefaults>
  <a:extraClrSchemeLst>
    <a:extraClrScheme>
      <a:clrScheme name="Broadcom_Ltd">
        <a:dk1>
          <a:sysClr val="windowText" lastClr="000000"/>
        </a:dk1>
        <a:lt1>
          <a:sysClr val="window" lastClr="FFFFFF"/>
        </a:lt1>
        <a:dk2>
          <a:srgbClr val="CC092F"/>
        </a:dk2>
        <a:lt2>
          <a:srgbClr val="5A5A5A"/>
        </a:lt2>
        <a:accent1>
          <a:srgbClr val="0098C7"/>
        </a:accent1>
        <a:accent2>
          <a:srgbClr val="007B8C"/>
        </a:accent2>
        <a:accent3>
          <a:srgbClr val="F3BA16"/>
        </a:accent3>
        <a:accent4>
          <a:srgbClr val="6C4B94"/>
        </a:accent4>
        <a:accent5>
          <a:srgbClr val="97999B"/>
        </a:accent5>
        <a:accent6>
          <a:srgbClr val="9DA03C"/>
        </a:accent6>
        <a:hlink>
          <a:srgbClr val="0098C7"/>
        </a:hlink>
        <a:folHlink>
          <a:srgbClr val="E68C28"/>
        </a:folHlink>
      </a:clrScheme>
    </a:extraClrScheme>
  </a:extraClrSchemeLst>
  <a:custClrLst>
    <a:custClr name="Secondary Red 187">
      <a:srgbClr val="A6192E"/>
    </a:custClr>
    <a:custClr name="Secondary Red 188">
      <a:srgbClr val="79242F"/>
    </a:custClr>
    <a:custClr name="Secondary Gray 6">
      <a:srgbClr val="A7A8AA"/>
    </a:custClr>
    <a:custClr name="Gray 4">
      <a:srgbClr val="BBBCBC"/>
    </a:custClr>
    <a:custClr name="Broadcom Gray">
      <a:srgbClr val="E2E3E4"/>
    </a:custClr>
    <a:custClr name="Tertiary Orange 138">
      <a:srgbClr val="E68C28"/>
    </a:custClr>
    <a:custClr name="Tertiary Olive 458">
      <a:srgbClr val="E0D160"/>
    </a:custClr>
    <a:custClr name="Tertiary Beige 7402">
      <a:srgbClr val="F1E19B"/>
    </a:custClr>
  </a:custClrLst>
  <a:extLst>
    <a:ext uri="{05A4C25C-085E-4340-85A3-A5531E510DB2}">
      <thm15:themeFamily xmlns:thm15="http://schemas.microsoft.com/office/thememl/2012/main" name="Presentation2" id="{F1BFAF8A-3591-4C96-9EE5-3748A5ACDC6A}" vid="{4A482794-CA67-43E9-A7A1-CCF633A46DD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Broadcom_Theme</Template>
  <TotalTime>2611</TotalTime>
  <Words>508</Words>
  <Application>Microsoft Macintosh PowerPoint</Application>
  <PresentationFormat>Widescreen</PresentationFormat>
  <Paragraphs>67</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Cambria Math</vt:lpstr>
      <vt:lpstr>Times New Roman</vt:lpstr>
      <vt:lpstr>Broadcom_Theme</vt:lpstr>
      <vt:lpstr>PowerPoint Presentation</vt:lpstr>
      <vt:lpstr>Benefits of Adaptive Resolution Change</vt:lpstr>
      <vt:lpstr>Design Principle</vt:lpstr>
      <vt:lpstr>Down Scale and Up Scale</vt:lpstr>
      <vt:lpstr>Flexible Scaling Design</vt:lpstr>
      <vt:lpstr>Reference Location Derivation</vt:lpstr>
      <vt:lpstr>Example</vt:lpstr>
      <vt:lpstr>Interaction with Other Coding Tools</vt:lpstr>
      <vt:lpstr>Software</vt:lpstr>
      <vt:lpstr>Some Coding Results</vt:lpstr>
      <vt:lpstr>Summary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Red 16x9</dc:subject>
  <dc:creator>Microsoft Office User</dc:creator>
  <cp:lastModifiedBy>Peisong Chen</cp:lastModifiedBy>
  <cp:revision>75</cp:revision>
  <cp:lastPrinted>2019-03-24T07:59:26Z</cp:lastPrinted>
  <dcterms:created xsi:type="dcterms:W3CDTF">2019-03-05T19:10:22Z</dcterms:created>
  <dcterms:modified xsi:type="dcterms:W3CDTF">2019-06-25T02:54:26Z</dcterms:modified>
</cp:coreProperties>
</file>