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2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7/7/2019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7/7/2019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7/7/2019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7/7/2019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7/7/2019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7/7/2019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7/7/2019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7/7/2019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7/7/2019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7/7/2019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7/7/2019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7/7/2019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altLang="en-US" smtClean="0">
                <a:cs typeface="Arial" charset="0"/>
              </a:rPr>
              <a:t>Non-CE5: Clean-up of ALF Syntax Parameters</a:t>
            </a:r>
            <a:br>
              <a:rPr lang="en-US" altLang="en-US" smtClean="0">
                <a:cs typeface="Arial" charset="0"/>
              </a:rPr>
            </a:br>
            <a:r>
              <a:rPr lang="en-CA" altLang="en-US" smtClean="0">
                <a:cs typeface="Arial" charset="0"/>
              </a:rPr>
              <a:t>JVET-O0300</a:t>
            </a:r>
            <a:endParaRPr lang="en-US" altLang="en-US" smtClean="0">
              <a:cs typeface="Arial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eaLnBrk="1" hangingPunct="1">
              <a:buFont typeface="Arial" pitchFamily="34" charset="0"/>
              <a:buNone/>
              <a:defRPr/>
            </a:pPr>
            <a:r>
              <a:rPr lang="en-US" dirty="0" smtClean="0">
                <a:solidFill>
                  <a:srgbClr val="898989"/>
                </a:solidFill>
              </a:rPr>
              <a:t>Seethal Paluri</a:t>
            </a:r>
          </a:p>
        </p:txBody>
      </p:sp>
    </p:spTree>
    <p:extLst>
      <p:ext uri="{BB962C8B-B14F-4D97-AF65-F5344CB8AC3E}">
        <p14:creationId xmlns:p14="http://schemas.microsoft.com/office/powerpoint/2010/main" val="3907803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Content Placeholder 2"/>
          <p:cNvSpPr>
            <a:spLocks noGrp="1"/>
          </p:cNvSpPr>
          <p:nvPr>
            <p:ph idx="1"/>
          </p:nvPr>
        </p:nvSpPr>
        <p:spPr>
          <a:xfrm>
            <a:off x="250825" y="762000"/>
            <a:ext cx="8686800" cy="5562600"/>
          </a:xfrm>
        </p:spPr>
        <p:txBody>
          <a:bodyPr>
            <a:normAutofit lnSpcReduction="10000"/>
          </a:bodyPr>
          <a:lstStyle/>
          <a:p>
            <a:pPr>
              <a:lnSpc>
                <a:spcPct val="80000"/>
              </a:lnSpc>
            </a:pPr>
            <a:r>
              <a:rPr lang="en-US" altLang="en-US" sz="1700" dirty="0" smtClean="0">
                <a:cs typeface="Arial" charset="0"/>
              </a:rPr>
              <a:t>VTM 5.0 uses </a:t>
            </a:r>
            <a:r>
              <a:rPr lang="en-US" altLang="en-US" sz="1700" b="1" u="sng" dirty="0" err="1" smtClean="0">
                <a:cs typeface="Arial" charset="0"/>
              </a:rPr>
              <a:t>tb</a:t>
            </a:r>
            <a:r>
              <a:rPr lang="en-US" altLang="en-US" sz="1700" b="1" u="sng" dirty="0" smtClean="0">
                <a:cs typeface="Arial" charset="0"/>
              </a:rPr>
              <a:t>(v) </a:t>
            </a:r>
            <a:r>
              <a:rPr lang="en-US" altLang="en-US" sz="1700" dirty="0" smtClean="0">
                <a:cs typeface="Arial" charset="0"/>
              </a:rPr>
              <a:t>for coding 2 ALF parameters.</a:t>
            </a:r>
          </a:p>
          <a:p>
            <a:pPr marL="742950" lvl="1" indent="-285750">
              <a:lnSpc>
                <a:spcPct val="80000"/>
              </a:lnSpc>
              <a:buFont typeface="Arial" charset="0"/>
              <a:buChar char="•"/>
            </a:pPr>
            <a:r>
              <a:rPr lang="en-US" altLang="en-US" sz="1500" dirty="0" err="1" smtClean="0">
                <a:cs typeface="Arial" charset="0"/>
              </a:rPr>
              <a:t>alf_luma_fixed_filter_set_idx</a:t>
            </a:r>
            <a:endParaRPr lang="en-US" altLang="en-US" sz="1500" dirty="0" smtClean="0">
              <a:cs typeface="Arial" charset="0"/>
            </a:endParaRPr>
          </a:p>
          <a:p>
            <a:pPr marL="742950" lvl="1" indent="-285750">
              <a:lnSpc>
                <a:spcPct val="80000"/>
              </a:lnSpc>
              <a:buFont typeface="Arial" charset="0"/>
              <a:buChar char="•"/>
            </a:pPr>
            <a:r>
              <a:rPr lang="en-US" altLang="en-US" sz="1500" dirty="0" err="1" smtClean="0">
                <a:cs typeface="Arial" charset="0"/>
              </a:rPr>
              <a:t>alf_luma_fixed_filter_idx</a:t>
            </a:r>
            <a:endParaRPr lang="en-US" altLang="en-US" sz="1500" dirty="0" smtClean="0">
              <a:cs typeface="Arial" charset="0"/>
            </a:endParaRPr>
          </a:p>
          <a:p>
            <a:pPr marL="742950" lvl="1" indent="-285750">
              <a:lnSpc>
                <a:spcPct val="80000"/>
              </a:lnSpc>
              <a:buFont typeface="Arial" charset="0"/>
              <a:buNone/>
            </a:pPr>
            <a:endParaRPr lang="en-US" altLang="en-US" sz="1500" dirty="0" smtClean="0">
              <a:cs typeface="Arial" charset="0"/>
            </a:endParaRPr>
          </a:p>
          <a:p>
            <a:pPr marL="742950" lvl="1" indent="-285750">
              <a:lnSpc>
                <a:spcPct val="80000"/>
              </a:lnSpc>
              <a:buFont typeface="Arial" charset="0"/>
              <a:buNone/>
            </a:pPr>
            <a:endParaRPr lang="en-US" altLang="en-US" sz="1500" dirty="0" smtClean="0">
              <a:cs typeface="Arial" charset="0"/>
            </a:endParaRPr>
          </a:p>
          <a:p>
            <a:pPr>
              <a:lnSpc>
                <a:spcPct val="80000"/>
              </a:lnSpc>
            </a:pPr>
            <a:endParaRPr lang="en-US" altLang="en-US" sz="1700" dirty="0" smtClean="0">
              <a:cs typeface="Arial" charset="0"/>
            </a:endParaRPr>
          </a:p>
          <a:p>
            <a:pPr>
              <a:lnSpc>
                <a:spcPct val="80000"/>
              </a:lnSpc>
            </a:pPr>
            <a:endParaRPr lang="en-US" altLang="en-US" sz="1700" dirty="0" smtClean="0">
              <a:cs typeface="Arial" charset="0"/>
            </a:endParaRPr>
          </a:p>
          <a:p>
            <a:pPr>
              <a:lnSpc>
                <a:spcPct val="80000"/>
              </a:lnSpc>
            </a:pPr>
            <a:endParaRPr lang="en-US" altLang="en-US" sz="1700" dirty="0" smtClean="0">
              <a:cs typeface="Arial" charset="0"/>
            </a:endParaRPr>
          </a:p>
          <a:p>
            <a:pPr>
              <a:lnSpc>
                <a:spcPct val="80000"/>
              </a:lnSpc>
            </a:pPr>
            <a:endParaRPr lang="en-US" altLang="en-US" sz="1700" dirty="0" smtClean="0">
              <a:cs typeface="Arial" charset="0"/>
            </a:endParaRPr>
          </a:p>
          <a:p>
            <a:pPr>
              <a:lnSpc>
                <a:spcPct val="80000"/>
              </a:lnSpc>
            </a:pPr>
            <a:endParaRPr lang="en-US" altLang="en-US" sz="1700" dirty="0" smtClean="0">
              <a:cs typeface="Arial" charset="0"/>
            </a:endParaRPr>
          </a:p>
          <a:p>
            <a:pPr>
              <a:lnSpc>
                <a:spcPct val="80000"/>
              </a:lnSpc>
            </a:pPr>
            <a:endParaRPr lang="en-US" altLang="en-US" sz="1700" dirty="0" smtClean="0">
              <a:cs typeface="Arial" charset="0"/>
            </a:endParaRPr>
          </a:p>
          <a:p>
            <a:pPr>
              <a:lnSpc>
                <a:spcPct val="80000"/>
              </a:lnSpc>
            </a:pPr>
            <a:endParaRPr lang="en-US" altLang="en-US" sz="1700" dirty="0" smtClean="0">
              <a:cs typeface="Arial" charset="0"/>
            </a:endParaRPr>
          </a:p>
          <a:p>
            <a:pPr>
              <a:lnSpc>
                <a:spcPct val="80000"/>
              </a:lnSpc>
            </a:pPr>
            <a:endParaRPr lang="en-US" altLang="en-US" sz="1700" dirty="0" smtClean="0">
              <a:cs typeface="Arial" charset="0"/>
            </a:endParaRPr>
          </a:p>
          <a:p>
            <a:pPr>
              <a:lnSpc>
                <a:spcPct val="80000"/>
              </a:lnSpc>
            </a:pPr>
            <a:endParaRPr lang="en-US" altLang="en-US" sz="1700" dirty="0" smtClean="0">
              <a:cs typeface="Arial" charset="0"/>
            </a:endParaRPr>
          </a:p>
          <a:p>
            <a:pPr>
              <a:lnSpc>
                <a:spcPct val="80000"/>
              </a:lnSpc>
            </a:pPr>
            <a:endParaRPr lang="en-US" altLang="en-US" sz="1700" dirty="0" smtClean="0">
              <a:cs typeface="Arial" charset="0"/>
            </a:endParaRPr>
          </a:p>
          <a:p>
            <a:pPr>
              <a:lnSpc>
                <a:spcPct val="80000"/>
              </a:lnSpc>
            </a:pPr>
            <a:r>
              <a:rPr lang="en-US" altLang="en-US" sz="1700" dirty="0" smtClean="0">
                <a:cs typeface="Arial" charset="0"/>
              </a:rPr>
              <a:t>Semantics described as: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en-CA" altLang="en-US" sz="1700" b="1" dirty="0" err="1" smtClean="0">
                <a:cs typeface="Arial" charset="0"/>
              </a:rPr>
              <a:t>alf_luma_fixed_filter_set_idx</a:t>
            </a:r>
            <a:r>
              <a:rPr lang="en-CA" altLang="en-US" sz="1700" dirty="0" smtClean="0">
                <a:cs typeface="Arial" charset="0"/>
              </a:rPr>
              <a:t> specifies a fixed filter set index. The value of </a:t>
            </a:r>
            <a:r>
              <a:rPr lang="en-CA" altLang="en-US" sz="1700" dirty="0" err="1" smtClean="0">
                <a:cs typeface="Arial" charset="0"/>
              </a:rPr>
              <a:t>alf_luma_fixed_filter_set_idx</a:t>
            </a:r>
            <a:r>
              <a:rPr lang="en-CA" altLang="en-US" sz="1700" dirty="0" smtClean="0">
                <a:cs typeface="Arial" charset="0"/>
              </a:rPr>
              <a:t> shall be in a range of 0 to 15, inclusive. The maximum value </a:t>
            </a:r>
            <a:r>
              <a:rPr lang="en-CA" altLang="en-US" sz="1700" dirty="0" err="1" smtClean="0">
                <a:cs typeface="Arial" charset="0"/>
              </a:rPr>
              <a:t>maxVal</a:t>
            </a:r>
            <a:r>
              <a:rPr lang="en-CA" altLang="en-US" sz="1700" dirty="0" smtClean="0">
                <a:cs typeface="Arial" charset="0"/>
              </a:rPr>
              <a:t> of the truncated binary </a:t>
            </a:r>
            <a:r>
              <a:rPr lang="en-CA" altLang="en-US" sz="1700" dirty="0" err="1" smtClean="0">
                <a:cs typeface="Arial" charset="0"/>
              </a:rPr>
              <a:t>binarization</a:t>
            </a:r>
            <a:r>
              <a:rPr lang="en-CA" altLang="en-US" sz="1700" dirty="0" smtClean="0">
                <a:cs typeface="Arial" charset="0"/>
              </a:rPr>
              <a:t> </a:t>
            </a:r>
            <a:r>
              <a:rPr lang="en-CA" altLang="en-US" sz="1700" dirty="0" err="1" smtClean="0">
                <a:cs typeface="Arial" charset="0"/>
              </a:rPr>
              <a:t>tb</a:t>
            </a:r>
            <a:r>
              <a:rPr lang="en-CA" altLang="en-US" sz="1700" dirty="0" smtClean="0">
                <a:cs typeface="Arial" charset="0"/>
              </a:rPr>
              <a:t>(v) is set equal to 15.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en-CA" altLang="en-US" sz="1700" b="1" dirty="0" err="1" smtClean="0">
                <a:cs typeface="Arial" charset="0"/>
              </a:rPr>
              <a:t>alf_luma_fixed_filter_idx</a:t>
            </a:r>
            <a:r>
              <a:rPr lang="en-CA" altLang="en-US" sz="1700" dirty="0" smtClean="0">
                <a:cs typeface="Arial" charset="0"/>
              </a:rPr>
              <a:t> specifies the fixed filter that is applied to the </a:t>
            </a:r>
            <a:r>
              <a:rPr lang="en-CA" altLang="en-US" sz="1700" dirty="0" err="1" smtClean="0">
                <a:cs typeface="Arial" charset="0"/>
              </a:rPr>
              <a:t>luma</a:t>
            </a:r>
            <a:r>
              <a:rPr lang="en-CA" altLang="en-US" sz="1700" dirty="0" smtClean="0">
                <a:cs typeface="Arial" charset="0"/>
              </a:rPr>
              <a:t> CTB. The value of </a:t>
            </a:r>
            <a:r>
              <a:rPr lang="en-CA" altLang="en-US" sz="1700" dirty="0" err="1" smtClean="0">
                <a:cs typeface="Arial" charset="0"/>
              </a:rPr>
              <a:t>alf_luma_fixed_filter_idx</a:t>
            </a:r>
            <a:r>
              <a:rPr lang="en-CA" altLang="en-US" sz="1700" dirty="0" smtClean="0">
                <a:cs typeface="Arial" charset="0"/>
              </a:rPr>
              <a:t> shall be in a range of 0 to 15, inclusive.</a:t>
            </a:r>
            <a:endParaRPr lang="en-US" altLang="en-US" sz="1700" dirty="0" smtClean="0">
              <a:cs typeface="Arial" charset="0"/>
            </a:endParaRPr>
          </a:p>
          <a:p>
            <a:pPr>
              <a:lnSpc>
                <a:spcPct val="80000"/>
              </a:lnSpc>
              <a:buFont typeface="Arial" charset="0"/>
              <a:buNone/>
            </a:pPr>
            <a:endParaRPr lang="en-US" altLang="en-US" sz="1700" dirty="0" smtClean="0">
              <a:cs typeface="Arial" charset="0"/>
            </a:endParaRPr>
          </a:p>
          <a:p>
            <a:pPr>
              <a:lnSpc>
                <a:spcPct val="80000"/>
              </a:lnSpc>
              <a:buFont typeface="Arial" charset="0"/>
              <a:buNone/>
            </a:pPr>
            <a:endParaRPr lang="en-US" altLang="en-US" sz="1700" dirty="0" smtClean="0">
              <a:cs typeface="Arial" charset="0"/>
            </a:endParaRPr>
          </a:p>
        </p:txBody>
      </p:sp>
      <p:sp>
        <p:nvSpPr>
          <p:cNvPr id="9220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16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1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9F39733-44B5-4042-96DC-BED8E6D42404}" type="slidenum">
              <a:rPr lang="en-US" altLang="en-US" sz="1200" smtClean="0">
                <a:solidFill>
                  <a:srgbClr val="898989"/>
                </a:solidFill>
                <a:latin typeface="Arial" charset="0"/>
              </a:rPr>
              <a:pPr>
                <a:spcBef>
                  <a:spcPct val="0"/>
                </a:spcBef>
                <a:buFontTx/>
                <a:buNone/>
              </a:pPr>
              <a:t>2</a:t>
            </a:fld>
            <a:endParaRPr lang="en-US" altLang="en-US" sz="1200" smtClean="0">
              <a:solidFill>
                <a:srgbClr val="898989"/>
              </a:solidFill>
              <a:latin typeface="Arial" charset="0"/>
            </a:endParaRPr>
          </a:p>
        </p:txBody>
      </p:sp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228600" y="254000"/>
            <a:ext cx="7924800" cy="266700"/>
          </a:xfrm>
        </p:spPr>
        <p:txBody>
          <a:bodyPr>
            <a:normAutofit fontScale="90000"/>
          </a:bodyPr>
          <a:lstStyle/>
          <a:p>
            <a:r>
              <a:rPr lang="en-US" altLang="en-US" smtClean="0">
                <a:cs typeface="Arial" charset="0"/>
              </a:rPr>
              <a:t>EXISTING APPROACH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2077881"/>
              </p:ext>
            </p:extLst>
          </p:nvPr>
        </p:nvGraphicFramePr>
        <p:xfrm>
          <a:off x="1447800" y="1447800"/>
          <a:ext cx="5760720" cy="11734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709160"/>
                <a:gridCol w="1051560"/>
              </a:tblGrid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100" dirty="0">
                          <a:effectLst/>
                        </a:rPr>
                        <a:t>alf_data( </a:t>
                      </a:r>
                      <a:r>
                        <a:rPr lang="en-GB" sz="1100" dirty="0">
                          <a:effectLst/>
                        </a:rPr>
                        <a:t>adaptation_parameter_set_id </a:t>
                      </a:r>
                      <a:r>
                        <a:rPr lang="en-CA" sz="1100" dirty="0">
                          <a:effectLst/>
                        </a:rPr>
                        <a:t>) {</a:t>
                      </a:r>
                      <a:endParaRPr lang="en-US" sz="1000" dirty="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100">
                          <a:effectLst/>
                        </a:rPr>
                        <a:t>Descriptor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100" dirty="0">
                          <a:effectLst/>
                        </a:rPr>
                        <a:t>…</a:t>
                      </a:r>
                      <a:endParaRPr lang="en-US" sz="1000" dirty="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100">
                          <a:effectLst/>
                        </a:rPr>
                        <a:t>u(1)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100">
                          <a:effectLst/>
                        </a:rPr>
                        <a:t>		alf_luma_use_fixed_filter_flag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100">
                          <a:effectLst/>
                        </a:rPr>
                        <a:t>u(1)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100">
                          <a:effectLst/>
                        </a:rPr>
                        <a:t>		if( alf_luma_use_fixed_filter_flag ) {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1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100" dirty="0">
                          <a:effectLst/>
                        </a:rPr>
                        <a:t>			</a:t>
                      </a:r>
                      <a:r>
                        <a:rPr lang="en-CA" sz="1100" dirty="0" err="1">
                          <a:effectLst/>
                        </a:rPr>
                        <a:t>alf_luma_fixed_filter_set_idx</a:t>
                      </a:r>
                      <a:endParaRPr lang="en-US" sz="1000" dirty="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100" strike="noStrike" dirty="0" err="1">
                          <a:effectLst/>
                          <a:highlight>
                            <a:srgbClr val="FFFF00"/>
                          </a:highlight>
                        </a:rPr>
                        <a:t>tb</a:t>
                      </a:r>
                      <a:r>
                        <a:rPr lang="en-CA" sz="1100" strike="noStrike" dirty="0">
                          <a:effectLst/>
                          <a:highlight>
                            <a:srgbClr val="FFFF00"/>
                          </a:highlight>
                        </a:rPr>
                        <a:t>(v</a:t>
                      </a:r>
                      <a:r>
                        <a:rPr lang="en-CA" sz="1100" strike="noStrike" dirty="0" smtClean="0">
                          <a:effectLst/>
                          <a:highlight>
                            <a:srgbClr val="FFFF00"/>
                          </a:highlight>
                        </a:rPr>
                        <a:t>)</a:t>
                      </a:r>
                      <a:endParaRPr lang="en-US" sz="1000" strike="noStrike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100" dirty="0">
                          <a:effectLst/>
                        </a:rPr>
                        <a:t>			</a:t>
                      </a:r>
                      <a:r>
                        <a:rPr lang="en-CA" sz="1100" dirty="0" err="1">
                          <a:effectLst/>
                        </a:rPr>
                        <a:t>alf_luma_fixed_filter_pred_present_flag</a:t>
                      </a:r>
                      <a:endParaRPr lang="en-US" sz="1000" dirty="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100">
                          <a:effectLst/>
                        </a:rPr>
                        <a:t>u(1)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100">
                          <a:effectLst/>
                        </a:rPr>
                        <a:t>…..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100" dirty="0">
                          <a:effectLst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8892939"/>
              </p:ext>
            </p:extLst>
          </p:nvPr>
        </p:nvGraphicFramePr>
        <p:xfrm>
          <a:off x="1447800" y="2667000"/>
          <a:ext cx="5760720" cy="13792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724400"/>
                <a:gridCol w="1036320"/>
              </a:tblGrid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100" dirty="0" err="1">
                          <a:effectLst/>
                        </a:rPr>
                        <a:t>coding_tree_unit</a:t>
                      </a:r>
                      <a:r>
                        <a:rPr lang="en-CA" sz="1100" dirty="0">
                          <a:effectLst/>
                        </a:rPr>
                        <a:t>( ) {</a:t>
                      </a:r>
                      <a:endParaRPr lang="en-US" sz="1000" dirty="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100">
                          <a:effectLst/>
                        </a:rPr>
                        <a:t>Descriptor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100" dirty="0">
                          <a:effectLst/>
                        </a:rPr>
                        <a:t>…</a:t>
                      </a:r>
                      <a:endParaRPr lang="en-US" sz="1000" dirty="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1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100" dirty="0">
                          <a:effectLst/>
                        </a:rPr>
                        <a:t> if( </a:t>
                      </a:r>
                      <a:r>
                        <a:rPr lang="en-CA" sz="1100" dirty="0" err="1">
                          <a:effectLst/>
                        </a:rPr>
                        <a:t>alf_use_aps_flag</a:t>
                      </a:r>
                      <a:r>
                        <a:rPr lang="en-CA" sz="1100" dirty="0">
                          <a:effectLst/>
                        </a:rPr>
                        <a:t> )</a:t>
                      </a:r>
                      <a:endParaRPr lang="en-US" sz="1000" dirty="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1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100">
                          <a:effectLst/>
                        </a:rPr>
                        <a:t>	 alf_luma_prev_filter_idx_minus1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100">
                          <a:effectLst/>
                        </a:rPr>
                        <a:t>ae(v)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100">
                          <a:effectLst/>
                        </a:rPr>
                        <a:t> else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1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3048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100" dirty="0">
                          <a:effectLst/>
                        </a:rPr>
                        <a:t>	 </a:t>
                      </a:r>
                      <a:r>
                        <a:rPr lang="en-CA" sz="1100" dirty="0" err="1">
                          <a:effectLst/>
                        </a:rPr>
                        <a:t>alf_luma_fixed_filter_idx</a:t>
                      </a:r>
                      <a:r>
                        <a:rPr lang="en-CA" sz="1100" dirty="0">
                          <a:effectLst/>
                        </a:rPr>
                        <a:t> </a:t>
                      </a:r>
                      <a:endParaRPr lang="en-US" sz="1000" dirty="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100" strike="noStrike" baseline="0" dirty="0" smtClean="0">
                          <a:effectLst/>
                          <a:highlight>
                            <a:srgbClr val="FFFF00"/>
                          </a:highlight>
                        </a:rPr>
                        <a:t>ae(v) </a:t>
                      </a:r>
                      <a:endParaRPr lang="en-US" sz="1000" strike="noStrike" baseline="0" dirty="0">
                        <a:effectLst/>
                      </a:endParaRPr>
                    </a:p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100" dirty="0">
                          <a:effectLst/>
                          <a:highlight>
                            <a:srgbClr val="FFFF00"/>
                          </a:highlight>
                        </a:rPr>
                        <a:t>  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100">
                          <a:effectLst/>
                        </a:rPr>
                        <a:t>…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100" u="none" strike="noStrike" dirty="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888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buFont typeface="Arial" pitchFamily="34" charset="0"/>
              <a:buChar char="•"/>
              <a:defRPr/>
            </a:pPr>
            <a:r>
              <a:rPr lang="en-US" dirty="0"/>
              <a:t>Use Fixed Length Coding instead of Truncated Binary Binarization. </a:t>
            </a: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en-US" dirty="0" smtClean="0"/>
              <a:t>Arithmetic Coding is complex !</a:t>
            </a: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en-US" dirty="0" smtClean="0"/>
              <a:t>Fixed Length Coding has </a:t>
            </a:r>
            <a:r>
              <a:rPr lang="en-US" dirty="0"/>
              <a:t>the advantage of being:</a:t>
            </a:r>
          </a:p>
          <a:p>
            <a:pPr marL="742950" lvl="1" indent="-285750">
              <a:buFont typeface="Arial" pitchFamily="34" charset="0"/>
              <a:buChar char="•"/>
              <a:defRPr/>
            </a:pPr>
            <a:r>
              <a:rPr lang="en-US" dirty="0" smtClean="0"/>
              <a:t>Simple, especially </a:t>
            </a:r>
            <a:r>
              <a:rPr lang="en-US" dirty="0"/>
              <a:t>when the total size n, is a power of two.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US" dirty="0" smtClean="0"/>
              <a:t>No change to the coding performance</a:t>
            </a:r>
            <a:endParaRPr lang="en-US" dirty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fld id="{1A319DCE-995A-452E-A5F6-938382AA986D}" type="slidenum">
              <a:rPr lang="en-US" altLang="en-US" smtClean="0">
                <a:solidFill>
                  <a:srgbClr val="898989"/>
                </a:solidFill>
                <a:latin typeface="Arial" charset="0"/>
              </a:rPr>
              <a:pPr/>
              <a:t>3</a:t>
            </a:fld>
            <a:endParaRPr lang="en-US" altLang="en-US" smtClean="0">
              <a:solidFill>
                <a:srgbClr val="898989"/>
              </a:solidFill>
              <a:latin typeface="Arial" charset="0"/>
            </a:endParaRPr>
          </a:p>
        </p:txBody>
      </p:sp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228600" y="254000"/>
            <a:ext cx="7924800" cy="266700"/>
          </a:xfrm>
        </p:spPr>
        <p:txBody>
          <a:bodyPr>
            <a:normAutofit fontScale="90000"/>
          </a:bodyPr>
          <a:lstStyle/>
          <a:p>
            <a:r>
              <a:rPr lang="en-US" altLang="en-US" smtClean="0">
                <a:cs typeface="Arial" charset="0"/>
              </a:rPr>
              <a:t>PROPOSED MODIFICATION – [1/3]</a:t>
            </a:r>
          </a:p>
        </p:txBody>
      </p:sp>
    </p:spTree>
    <p:extLst>
      <p:ext uri="{BB962C8B-B14F-4D97-AF65-F5344CB8AC3E}">
        <p14:creationId xmlns:p14="http://schemas.microsoft.com/office/powerpoint/2010/main" val="1852460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1371600" y="838200"/>
          <a:ext cx="5760720" cy="11734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709160"/>
                <a:gridCol w="1051560"/>
              </a:tblGrid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100">
                          <a:effectLst/>
                        </a:rPr>
                        <a:t>alf_data( </a:t>
                      </a:r>
                      <a:r>
                        <a:rPr lang="en-GB" sz="1100">
                          <a:effectLst/>
                        </a:rPr>
                        <a:t>adaptation_parameter_set_id </a:t>
                      </a:r>
                      <a:r>
                        <a:rPr lang="en-CA" sz="1100">
                          <a:effectLst/>
                        </a:rPr>
                        <a:t>) {</a:t>
                      </a:r>
                      <a:endParaRPr lang="en-US" sz="1000">
                        <a:effectLst/>
                        <a:latin typeface="Times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100">
                          <a:effectLst/>
                        </a:rPr>
                        <a:t>Descriptor</a:t>
                      </a:r>
                      <a:endParaRPr lang="en-US" sz="1000" b="1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100">
                          <a:effectLst/>
                        </a:rPr>
                        <a:t>…</a:t>
                      </a:r>
                      <a:endParaRPr lang="en-US" sz="1000">
                        <a:effectLst/>
                        <a:latin typeface="Times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100">
                          <a:effectLst/>
                        </a:rPr>
                        <a:t>u(1)</a:t>
                      </a:r>
                      <a:endParaRPr lang="en-US" sz="10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100">
                          <a:effectLst/>
                        </a:rPr>
                        <a:t>		alf_luma_use_fixed_filter_flag</a:t>
                      </a:r>
                      <a:endParaRPr lang="en-US" sz="1000">
                        <a:effectLst/>
                        <a:latin typeface="Times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100">
                          <a:effectLst/>
                        </a:rPr>
                        <a:t>u(1)</a:t>
                      </a:r>
                      <a:endParaRPr lang="en-US" sz="10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100">
                          <a:effectLst/>
                        </a:rPr>
                        <a:t>		if( alf_luma_use_fixed_filter_flag ) {</a:t>
                      </a:r>
                      <a:endParaRPr lang="en-US" sz="1000">
                        <a:effectLst/>
                        <a:latin typeface="Times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1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100" dirty="0">
                          <a:effectLst/>
                        </a:rPr>
                        <a:t>			</a:t>
                      </a:r>
                      <a:r>
                        <a:rPr lang="en-CA" sz="1100" dirty="0" err="1">
                          <a:effectLst/>
                        </a:rPr>
                        <a:t>alf_luma_fixed_filter_set_idx</a:t>
                      </a:r>
                      <a:endParaRPr lang="en-US" sz="1000" dirty="0">
                        <a:effectLst/>
                        <a:latin typeface="Times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100" strike="sngStrike">
                          <a:effectLst/>
                          <a:highlight>
                            <a:srgbClr val="FFFF00"/>
                          </a:highlight>
                        </a:rPr>
                        <a:t>tb(v) </a:t>
                      </a:r>
                      <a:r>
                        <a:rPr lang="en-CA" sz="1100">
                          <a:effectLst/>
                          <a:highlight>
                            <a:srgbClr val="FFFF00"/>
                          </a:highlight>
                        </a:rPr>
                        <a:t>u(4)</a:t>
                      </a:r>
                      <a:endParaRPr lang="en-US" sz="10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100">
                          <a:effectLst/>
                        </a:rPr>
                        <a:t>			alf_luma_fixed_filter_pred_present_flag</a:t>
                      </a:r>
                      <a:endParaRPr lang="en-US" sz="1000">
                        <a:effectLst/>
                        <a:latin typeface="Times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100">
                          <a:effectLst/>
                        </a:rPr>
                        <a:t>u(1)</a:t>
                      </a:r>
                      <a:endParaRPr lang="en-US" sz="10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100">
                          <a:effectLst/>
                        </a:rPr>
                        <a:t>…..</a:t>
                      </a:r>
                      <a:endParaRPr lang="en-US" sz="1000">
                        <a:effectLst/>
                        <a:latin typeface="Times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100" dirty="0">
                          <a:effectLst/>
                        </a:rPr>
                        <a:t> </a:t>
                      </a:r>
                      <a:endParaRPr lang="en-US" sz="10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1268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fld id="{DB61B69E-0458-4CEC-BF3F-D07CB0414805}" type="slidenum">
              <a:rPr lang="en-US" altLang="en-US" smtClean="0">
                <a:solidFill>
                  <a:srgbClr val="898989"/>
                </a:solidFill>
                <a:latin typeface="Arial" charset="0"/>
              </a:rPr>
              <a:pPr/>
              <a:t>4</a:t>
            </a:fld>
            <a:endParaRPr lang="en-US" altLang="en-US" smtClean="0">
              <a:solidFill>
                <a:srgbClr val="898989"/>
              </a:solidFill>
              <a:latin typeface="Arial" charset="0"/>
            </a:endParaRPr>
          </a:p>
        </p:txBody>
      </p:sp>
      <p:sp>
        <p:nvSpPr>
          <p:cNvPr id="11266" name="Title 1"/>
          <p:cNvSpPr>
            <a:spLocks noGrp="1"/>
          </p:cNvSpPr>
          <p:nvPr>
            <p:ph type="title"/>
          </p:nvPr>
        </p:nvSpPr>
        <p:spPr>
          <a:xfrm>
            <a:off x="228600" y="254000"/>
            <a:ext cx="7924800" cy="266700"/>
          </a:xfrm>
        </p:spPr>
        <p:txBody>
          <a:bodyPr>
            <a:normAutofit fontScale="90000"/>
          </a:bodyPr>
          <a:lstStyle/>
          <a:p>
            <a:r>
              <a:rPr lang="en-US" altLang="en-US" smtClean="0">
                <a:cs typeface="Arial" charset="0"/>
              </a:rPr>
              <a:t>PROPOSED MODIFICATION –[2/3]</a:t>
            </a:r>
          </a:p>
        </p:txBody>
      </p:sp>
      <p:sp>
        <p:nvSpPr>
          <p:cNvPr id="6" name="Rectangle 5"/>
          <p:cNvSpPr/>
          <p:nvPr/>
        </p:nvSpPr>
        <p:spPr>
          <a:xfrm>
            <a:off x="457200" y="2209800"/>
            <a:ext cx="84582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CA" sz="1400" b="1" dirty="0" err="1"/>
              <a:t>alf_luma_fixed_filter_set_idx</a:t>
            </a:r>
            <a:r>
              <a:rPr lang="en-CA" sz="1400" dirty="0"/>
              <a:t> specifies a fixed filter set index. The value of </a:t>
            </a:r>
            <a:r>
              <a:rPr lang="en-CA" sz="1400" dirty="0" err="1"/>
              <a:t>alf_luma_fixed_filter_set_idx</a:t>
            </a:r>
            <a:r>
              <a:rPr lang="en-CA" sz="1400" dirty="0"/>
              <a:t> shall be in a range of 0 to 15, inclusive. </a:t>
            </a:r>
            <a:r>
              <a:rPr lang="en-CA" sz="1400" strike="sngStrike" dirty="0"/>
              <a:t>The maximum value </a:t>
            </a:r>
            <a:r>
              <a:rPr lang="en-CA" sz="1400" strike="sngStrike" dirty="0" err="1"/>
              <a:t>maxVal</a:t>
            </a:r>
            <a:r>
              <a:rPr lang="en-CA" sz="1400" strike="sngStrike" dirty="0"/>
              <a:t> of the truncated binary </a:t>
            </a:r>
            <a:r>
              <a:rPr lang="en-CA" sz="1400" strike="sngStrike" dirty="0" err="1"/>
              <a:t>binarization</a:t>
            </a:r>
            <a:r>
              <a:rPr lang="en-CA" sz="1400" strike="sngStrike" dirty="0"/>
              <a:t> </a:t>
            </a:r>
            <a:r>
              <a:rPr lang="en-CA" sz="1400" strike="sngStrike" dirty="0" err="1"/>
              <a:t>tb</a:t>
            </a:r>
            <a:r>
              <a:rPr lang="en-CA" sz="1400" strike="sngStrike" dirty="0"/>
              <a:t>(v) is set equal to 15.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690535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51186965"/>
              </p:ext>
            </p:extLst>
          </p:nvPr>
        </p:nvGraphicFramePr>
        <p:xfrm>
          <a:off x="1676400" y="2667000"/>
          <a:ext cx="6010276" cy="2082800"/>
        </p:xfrm>
        <a:graphic>
          <a:graphicData uri="http://schemas.openxmlformats.org/drawingml/2006/table">
            <a:tbl>
              <a:tblPr>
                <a:tableStyleId>{9D7B26C5-4107-4FEC-AEDC-1716B250A1EF}</a:tableStyleId>
              </a:tblPr>
              <a:tblGrid>
                <a:gridCol w="1096500"/>
                <a:gridCol w="1096500"/>
                <a:gridCol w="1908638"/>
                <a:gridCol w="1908638"/>
              </a:tblGrid>
              <a:tr h="0">
                <a:tc rowSpan="2"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00" dirty="0">
                          <a:effectLst/>
                        </a:rPr>
                        <a:t>Syntax structure</a:t>
                      </a:r>
                      <a:endParaRPr lang="en-US" sz="9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00" dirty="0">
                          <a:effectLst/>
                        </a:rPr>
                        <a:t>Syntax element</a:t>
                      </a:r>
                      <a:endParaRPr lang="en-US" sz="9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00">
                          <a:effectLst/>
                        </a:rPr>
                        <a:t>Binarization</a:t>
                      </a:r>
                      <a:endParaRPr lang="en-US" sz="9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00" dirty="0">
                          <a:effectLst/>
                        </a:rPr>
                        <a:t>Process</a:t>
                      </a:r>
                      <a:endParaRPr lang="en-US" sz="9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00">
                          <a:effectLst/>
                        </a:rPr>
                        <a:t>Input parameters</a:t>
                      </a:r>
                      <a:endParaRPr lang="en-US" sz="9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</a:tr>
              <a:tr h="184150"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00" dirty="0" err="1">
                          <a:effectLst/>
                        </a:rPr>
                        <a:t>slice_data</a:t>
                      </a:r>
                      <a:r>
                        <a:rPr lang="en-CA" sz="1000" dirty="0">
                          <a:effectLst/>
                        </a:rPr>
                        <a:t>( )</a:t>
                      </a:r>
                      <a:endParaRPr lang="en-US" sz="9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00">
                          <a:effectLst/>
                        </a:rPr>
                        <a:t>end_of_brick_one_bit</a:t>
                      </a:r>
                      <a:endParaRPr lang="en-US" sz="9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00">
                          <a:effectLst/>
                        </a:rPr>
                        <a:t>FL</a:t>
                      </a:r>
                      <a:endParaRPr lang="en-US" sz="9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00">
                          <a:effectLst/>
                        </a:rPr>
                        <a:t>cMax = 1</a:t>
                      </a:r>
                      <a:endParaRPr lang="en-US" sz="9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</a:tr>
              <a:tr h="184150">
                <a:tc rowSpan="5">
                  <a:txBody>
                    <a:bodyPr/>
                    <a:lstStyle/>
                    <a:p>
                      <a:pPr marL="0" marR="0"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00">
                          <a:effectLst/>
                        </a:rPr>
                        <a:t>coding_tree_unit( )</a:t>
                      </a:r>
                      <a:endParaRPr lang="en-US" sz="9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00">
                          <a:effectLst/>
                        </a:rPr>
                        <a:t>alf_ctb_flag[ ][ ][ ]</a:t>
                      </a:r>
                      <a:endParaRPr lang="en-US" sz="9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00">
                          <a:effectLst/>
                        </a:rPr>
                        <a:t>FL</a:t>
                      </a:r>
                      <a:endParaRPr lang="en-US" sz="9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00">
                          <a:effectLst/>
                        </a:rPr>
                        <a:t>cMax = 1</a:t>
                      </a:r>
                      <a:endParaRPr lang="en-US" sz="9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</a:tr>
              <a:tr h="18415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00">
                          <a:effectLst/>
                        </a:rPr>
                        <a:t>alf_ctb_use_first_aps_flag</a:t>
                      </a:r>
                      <a:endParaRPr lang="en-US" sz="9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00">
                          <a:effectLst/>
                        </a:rPr>
                        <a:t>FL</a:t>
                      </a:r>
                      <a:endParaRPr lang="en-US" sz="9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00">
                          <a:effectLst/>
                        </a:rPr>
                        <a:t>cMax = 1</a:t>
                      </a:r>
                      <a:endParaRPr lang="en-US" sz="9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</a:tr>
              <a:tr h="18415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00">
                          <a:effectLst/>
                        </a:rPr>
                        <a:t>alf_use_aps_flag</a:t>
                      </a:r>
                      <a:endParaRPr lang="en-US" sz="9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00">
                          <a:effectLst/>
                        </a:rPr>
                        <a:t>FL</a:t>
                      </a:r>
                      <a:endParaRPr lang="en-US" sz="9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00">
                          <a:effectLst/>
                        </a:rPr>
                        <a:t>cMax = 1</a:t>
                      </a:r>
                      <a:endParaRPr lang="en-US" sz="9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</a:tr>
              <a:tr h="18415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</a:rPr>
                        <a:t>alf_luma_fixed_filter_idx</a:t>
                      </a:r>
                      <a:endParaRPr lang="en-US" sz="9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00" strike="sngStrike">
                          <a:effectLst/>
                          <a:highlight>
                            <a:srgbClr val="FFFF00"/>
                          </a:highlight>
                        </a:rPr>
                        <a:t>TB</a:t>
                      </a:r>
                      <a:endParaRPr lang="en-US" sz="900">
                        <a:effectLst/>
                      </a:endParaRPr>
                    </a:p>
                    <a:p>
                      <a:pPr marL="0" marR="0"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</a:rPr>
                        <a:t>FL</a:t>
                      </a:r>
                      <a:endParaRPr lang="en-US" sz="9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</a:rPr>
                        <a:t>cMax = 15</a:t>
                      </a:r>
                      <a:endParaRPr lang="en-US" sz="9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</a:tr>
              <a:tr h="18415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00">
                          <a:effectLst/>
                        </a:rPr>
                        <a:t>alf_luma_prev_filter_idx_minus1</a:t>
                      </a:r>
                      <a:endParaRPr lang="en-US" sz="9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00">
                          <a:effectLst/>
                        </a:rPr>
                        <a:t>TB</a:t>
                      </a:r>
                      <a:endParaRPr lang="en-US" sz="9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00" dirty="0" err="1">
                          <a:effectLst/>
                        </a:rPr>
                        <a:t>cMax</a:t>
                      </a:r>
                      <a:r>
                        <a:rPr lang="en-CA" sz="1000" dirty="0">
                          <a:effectLst/>
                        </a:rPr>
                        <a:t> = </a:t>
                      </a:r>
                      <a:r>
                        <a:rPr lang="en-CA" sz="1000" dirty="0" err="1">
                          <a:effectLst/>
                        </a:rPr>
                        <a:t>num_alf_aps_ids</a:t>
                      </a:r>
                      <a:r>
                        <a:rPr lang="en-CA" sz="1000" dirty="0">
                          <a:effectLst/>
                        </a:rPr>
                        <a:t> − 2</a:t>
                      </a:r>
                      <a:endParaRPr lang="en-US" sz="9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12292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fld id="{74163577-498B-4663-921B-1A9D47535C70}" type="slidenum">
              <a:rPr lang="en-US" altLang="en-US" smtClean="0">
                <a:solidFill>
                  <a:srgbClr val="898989"/>
                </a:solidFill>
                <a:latin typeface="Arial" charset="0"/>
              </a:rPr>
              <a:pPr/>
              <a:t>5</a:t>
            </a:fld>
            <a:endParaRPr lang="en-US" altLang="en-US" smtClean="0">
              <a:solidFill>
                <a:srgbClr val="898989"/>
              </a:solidFill>
              <a:latin typeface="Arial" charset="0"/>
            </a:endParaRPr>
          </a:p>
        </p:txBody>
      </p:sp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228600" y="254000"/>
            <a:ext cx="7924800" cy="266700"/>
          </a:xfrm>
        </p:spPr>
        <p:txBody>
          <a:bodyPr>
            <a:normAutofit fontScale="90000"/>
          </a:bodyPr>
          <a:lstStyle/>
          <a:p>
            <a:r>
              <a:rPr lang="en-US" altLang="en-US" smtClean="0">
                <a:cs typeface="Arial" charset="0"/>
              </a:rPr>
              <a:t>PROPOSED MODIFICATION –[3/3]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1629011"/>
              </p:ext>
            </p:extLst>
          </p:nvPr>
        </p:nvGraphicFramePr>
        <p:xfrm>
          <a:off x="1676400" y="990600"/>
          <a:ext cx="6010275" cy="1379220"/>
        </p:xfrm>
        <a:graphic>
          <a:graphicData uri="http://schemas.openxmlformats.org/drawingml/2006/table">
            <a:tbl>
              <a:tblPr>
                <a:tableStyleId>{8EC20E35-A176-4012-BC5E-935CFFF8708E}</a:tableStyleId>
              </a:tblPr>
              <a:tblGrid>
                <a:gridCol w="4985375"/>
                <a:gridCol w="1024900"/>
              </a:tblGrid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100">
                          <a:effectLst/>
                        </a:rPr>
                        <a:t>coding_tree_unit( ) {</a:t>
                      </a:r>
                      <a:endParaRPr lang="en-US" sz="1000">
                        <a:effectLst/>
                        <a:latin typeface="Times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100">
                          <a:effectLst/>
                        </a:rPr>
                        <a:t>Descriptor</a:t>
                      </a:r>
                      <a:endParaRPr lang="en-US" sz="1000" b="1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100">
                          <a:effectLst/>
                        </a:rPr>
                        <a:t>…</a:t>
                      </a:r>
                      <a:endParaRPr lang="en-US" sz="1000">
                        <a:effectLst/>
                        <a:latin typeface="Times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1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100">
                          <a:effectLst/>
                        </a:rPr>
                        <a:t> if( alf_use_aps_flag )</a:t>
                      </a:r>
                      <a:endParaRPr lang="en-US" sz="1000">
                        <a:effectLst/>
                        <a:latin typeface="Times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1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100">
                          <a:effectLst/>
                        </a:rPr>
                        <a:t>	 alf_luma_prev_filter_idx_minus1</a:t>
                      </a:r>
                      <a:endParaRPr lang="en-US" sz="1000">
                        <a:effectLst/>
                        <a:latin typeface="Times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100">
                          <a:effectLst/>
                        </a:rPr>
                        <a:t>ae(v)</a:t>
                      </a:r>
                      <a:endParaRPr lang="en-US" sz="10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100">
                          <a:effectLst/>
                        </a:rPr>
                        <a:t> else</a:t>
                      </a:r>
                      <a:endParaRPr lang="en-US" sz="1000">
                        <a:effectLst/>
                        <a:latin typeface="Times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1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100">
                          <a:effectLst/>
                        </a:rPr>
                        <a:t>	 alf_luma_fixed_filter_idx </a:t>
                      </a:r>
                      <a:endParaRPr lang="en-US" sz="1000">
                        <a:effectLst/>
                        <a:latin typeface="Times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100" strike="sngStrike">
                          <a:effectLst/>
                          <a:highlight>
                            <a:srgbClr val="FFFF00"/>
                          </a:highlight>
                        </a:rPr>
                        <a:t>ae(v) </a:t>
                      </a:r>
                      <a:endParaRPr lang="en-US" sz="1000">
                        <a:effectLst/>
                      </a:endParaRPr>
                    </a:p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100">
                          <a:effectLst/>
                          <a:highlight>
                            <a:srgbClr val="FFFF00"/>
                          </a:highlight>
                        </a:rPr>
                        <a:t>  u(4)</a:t>
                      </a:r>
                      <a:endParaRPr lang="en-US" sz="10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100">
                          <a:effectLst/>
                        </a:rPr>
                        <a:t>…</a:t>
                      </a:r>
                      <a:endParaRPr lang="en-US" sz="1000">
                        <a:effectLst/>
                        <a:latin typeface="Times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100" u="none" strike="noStrike" dirty="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en-US" sz="10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1316433"/>
              </p:ext>
            </p:extLst>
          </p:nvPr>
        </p:nvGraphicFramePr>
        <p:xfrm>
          <a:off x="1524000" y="4724400"/>
          <a:ext cx="6010273" cy="1917700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1527870"/>
                <a:gridCol w="1292813"/>
                <a:gridCol w="637918"/>
                <a:gridCol w="637918"/>
                <a:gridCol w="637918"/>
                <a:gridCol w="637918"/>
                <a:gridCol w="637918"/>
              </a:tblGrid>
              <a:tr h="0"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</a:rPr>
                        <a:t>Syntax element</a:t>
                      </a:r>
                      <a:endParaRPr lang="en-US" sz="11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27305" marR="73025" marT="0" marB="0" anchor="ctr"/>
                </a:tc>
                <a:tc gridSpan="6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 err="1">
                          <a:effectLst/>
                        </a:rPr>
                        <a:t>binIdx</a:t>
                      </a:r>
                      <a:endParaRPr lang="en-US" sz="11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27305" marR="73025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0</a:t>
                      </a:r>
                      <a:endParaRPr lang="en-US" sz="11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27305" marR="7302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1</a:t>
                      </a:r>
                      <a:endParaRPr lang="en-US" sz="11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27305" marR="7302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2</a:t>
                      </a:r>
                      <a:endParaRPr lang="en-US" sz="11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27305" marR="7302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3</a:t>
                      </a:r>
                      <a:endParaRPr lang="en-US" sz="11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27305" marR="7302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4</a:t>
                      </a:r>
                      <a:endParaRPr lang="en-US" sz="11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27305" marR="7302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&gt;=  5</a:t>
                      </a:r>
                      <a:endParaRPr lang="en-US" sz="11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27305" marR="73025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00">
                          <a:effectLst/>
                        </a:rPr>
                        <a:t>end_of_brick_one_bit</a:t>
                      </a:r>
                      <a:endParaRPr lang="en-US" sz="1100">
                        <a:solidFill>
                          <a:schemeClr val="bg1"/>
                        </a:solidFill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00">
                          <a:effectLst/>
                        </a:rPr>
                        <a:t>terminate</a:t>
                      </a:r>
                      <a:endParaRPr lang="en-US" sz="11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27305" marR="7302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00">
                          <a:effectLst/>
                        </a:rPr>
                        <a:t>na</a:t>
                      </a:r>
                      <a:endParaRPr lang="en-US" sz="11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27305" marR="7302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00">
                          <a:effectLst/>
                        </a:rPr>
                        <a:t>na</a:t>
                      </a:r>
                      <a:endParaRPr lang="en-US" sz="11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27305" marR="7302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00">
                          <a:effectLst/>
                        </a:rPr>
                        <a:t>na</a:t>
                      </a:r>
                      <a:endParaRPr lang="en-US" sz="11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27305" marR="7302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00">
                          <a:effectLst/>
                        </a:rPr>
                        <a:t>na</a:t>
                      </a:r>
                      <a:endParaRPr lang="en-US" sz="11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27305" marR="7302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00">
                          <a:effectLst/>
                        </a:rPr>
                        <a:t>na</a:t>
                      </a:r>
                      <a:endParaRPr lang="en-US" sz="11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27305" marR="73025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 err="1">
                          <a:effectLst/>
                        </a:rPr>
                        <a:t>alf_ctb_flag</a:t>
                      </a:r>
                      <a:r>
                        <a:rPr lang="en-CA" sz="1000" dirty="0">
                          <a:effectLst/>
                        </a:rPr>
                        <a:t>[ ][ ][ ]</a:t>
                      </a:r>
                      <a:endParaRPr lang="en-US" sz="11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0..8</a:t>
                      </a:r>
                      <a:br>
                        <a:rPr lang="en-CA" sz="1000">
                          <a:effectLst/>
                        </a:rPr>
                      </a:br>
                      <a:r>
                        <a:rPr lang="en-CA" sz="1000">
                          <a:effectLst/>
                        </a:rPr>
                        <a:t>(clause 9.5.4.2.2)</a:t>
                      </a:r>
                      <a:endParaRPr lang="en-US" sz="11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27305" marR="7302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00">
                          <a:effectLst/>
                        </a:rPr>
                        <a:t>na</a:t>
                      </a:r>
                      <a:endParaRPr lang="en-US" sz="11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27305" marR="7302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00">
                          <a:effectLst/>
                        </a:rPr>
                        <a:t>na</a:t>
                      </a:r>
                      <a:endParaRPr lang="en-US" sz="11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27305" marR="7302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00">
                          <a:effectLst/>
                        </a:rPr>
                        <a:t>na</a:t>
                      </a:r>
                      <a:endParaRPr lang="en-US" sz="11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27305" marR="7302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00">
                          <a:effectLst/>
                        </a:rPr>
                        <a:t>na</a:t>
                      </a:r>
                      <a:endParaRPr lang="en-US" sz="11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27305" marR="7302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na</a:t>
                      </a:r>
                      <a:endParaRPr lang="en-US" sz="11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27305" marR="73025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 err="1">
                          <a:effectLst/>
                        </a:rPr>
                        <a:t>alf_ctb_use_first_aps_flag</a:t>
                      </a:r>
                      <a:endParaRPr lang="en-US" sz="11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27305" marR="7302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0</a:t>
                      </a:r>
                      <a:endParaRPr lang="en-US" sz="11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27305" marR="7302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00">
                          <a:effectLst/>
                        </a:rPr>
                        <a:t>na</a:t>
                      </a:r>
                      <a:endParaRPr lang="en-US" sz="11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27305" marR="7302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00">
                          <a:effectLst/>
                        </a:rPr>
                        <a:t>na</a:t>
                      </a:r>
                      <a:endParaRPr lang="en-US" sz="11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27305" marR="7302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00">
                          <a:effectLst/>
                        </a:rPr>
                        <a:t>na</a:t>
                      </a:r>
                      <a:endParaRPr lang="en-US" sz="11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27305" marR="7302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00">
                          <a:effectLst/>
                        </a:rPr>
                        <a:t>na</a:t>
                      </a:r>
                      <a:endParaRPr lang="en-US" sz="11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27305" marR="7302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na</a:t>
                      </a:r>
                      <a:endParaRPr lang="en-US" sz="11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27305" marR="73025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 err="1">
                          <a:effectLst/>
                        </a:rPr>
                        <a:t>alf_use_aps_flag</a:t>
                      </a:r>
                      <a:endParaRPr lang="en-US" sz="11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27305" marR="7302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0</a:t>
                      </a:r>
                      <a:endParaRPr lang="en-US" sz="11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27305" marR="7302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00">
                          <a:effectLst/>
                        </a:rPr>
                        <a:t>na</a:t>
                      </a:r>
                      <a:endParaRPr lang="en-US" sz="11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27305" marR="7302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00">
                          <a:effectLst/>
                        </a:rPr>
                        <a:t>na</a:t>
                      </a:r>
                      <a:endParaRPr lang="en-US" sz="11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27305" marR="7302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00">
                          <a:effectLst/>
                        </a:rPr>
                        <a:t>na</a:t>
                      </a:r>
                      <a:endParaRPr lang="en-US" sz="11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27305" marR="7302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00">
                          <a:effectLst/>
                        </a:rPr>
                        <a:t>na</a:t>
                      </a:r>
                      <a:endParaRPr lang="en-US" sz="11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27305" marR="7302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na</a:t>
                      </a:r>
                      <a:endParaRPr lang="en-US" sz="11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27305" marR="73025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 err="1">
                          <a:effectLst/>
                          <a:highlight>
                            <a:srgbClr val="FFFF00"/>
                          </a:highlight>
                        </a:rPr>
                        <a:t>alf_luma_fixed_filter_idx</a:t>
                      </a:r>
                      <a:endParaRPr lang="en-US" sz="11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27305" marR="7302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</a:rPr>
                        <a:t>bypass</a:t>
                      </a:r>
                      <a:endParaRPr lang="en-US" sz="11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</a:rPr>
                        <a:t>bypass</a:t>
                      </a:r>
                      <a:endParaRPr lang="en-US" sz="11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</a:rPr>
                        <a:t>bypass</a:t>
                      </a:r>
                      <a:endParaRPr lang="en-US" sz="11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</a:rPr>
                        <a:t>bypass</a:t>
                      </a:r>
                      <a:endParaRPr lang="en-US" sz="11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strike="sngStrike">
                          <a:effectLst/>
                          <a:highlight>
                            <a:srgbClr val="FFFF00"/>
                          </a:highlight>
                        </a:rPr>
                        <a:t>bypass</a:t>
                      </a:r>
                      <a:endParaRPr lang="en-US" sz="1100">
                        <a:effectLst/>
                      </a:endParaRPr>
                    </a:p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</a:rPr>
                        <a:t>na</a:t>
                      </a:r>
                      <a:endParaRPr lang="en-US" sz="11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strike="sngStrike">
                          <a:effectLst/>
                          <a:highlight>
                            <a:srgbClr val="FFFF00"/>
                          </a:highlight>
                        </a:rPr>
                        <a:t>Bypass</a:t>
                      </a:r>
                      <a:endParaRPr lang="en-US" sz="1100">
                        <a:effectLst/>
                      </a:endParaRPr>
                    </a:p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</a:rPr>
                        <a:t>na</a:t>
                      </a:r>
                      <a:endParaRPr lang="en-US" sz="11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27305" marR="73025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</a:rPr>
                        <a:t>alf_luma_prev_filter_idx_minus1</a:t>
                      </a:r>
                      <a:endParaRPr lang="en-US" sz="11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27305" marR="7302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bypass</a:t>
                      </a:r>
                      <a:endParaRPr lang="en-US" sz="11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bypass</a:t>
                      </a:r>
                      <a:endParaRPr lang="en-US" sz="11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bypass</a:t>
                      </a:r>
                      <a:endParaRPr lang="en-US" sz="11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bypass</a:t>
                      </a:r>
                      <a:endParaRPr lang="en-US" sz="11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bypass</a:t>
                      </a:r>
                      <a:endParaRPr lang="en-US" sz="11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</a:rPr>
                        <a:t>bypass</a:t>
                      </a:r>
                      <a:endParaRPr lang="en-US" sz="11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27305" marR="73025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87254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>
                <a:cs typeface="Arial" charset="0"/>
              </a:rPr>
              <a:t>We recommend that the proposed modifications be included in VVC.</a:t>
            </a:r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16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1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17FBA25D-B9BD-4987-A9ED-71A8DFF1F0C9}" type="slidenum">
              <a:rPr lang="en-US" altLang="en-US" sz="1200" smtClean="0">
                <a:solidFill>
                  <a:srgbClr val="898989"/>
                </a:solidFill>
                <a:latin typeface="Arial" charset="0"/>
              </a:rPr>
              <a:pPr>
                <a:spcBef>
                  <a:spcPct val="0"/>
                </a:spcBef>
                <a:buFontTx/>
                <a:buNone/>
              </a:pPr>
              <a:t>6</a:t>
            </a:fld>
            <a:endParaRPr lang="en-US" altLang="en-US" sz="1200" smtClean="0">
              <a:solidFill>
                <a:srgbClr val="898989"/>
              </a:solidFill>
              <a:latin typeface="Arial" charset="0"/>
            </a:endParaRPr>
          </a:p>
        </p:txBody>
      </p:sp>
      <p:sp>
        <p:nvSpPr>
          <p:cNvPr id="14338" name="Title 1"/>
          <p:cNvSpPr>
            <a:spLocks noGrp="1"/>
          </p:cNvSpPr>
          <p:nvPr>
            <p:ph type="title"/>
          </p:nvPr>
        </p:nvSpPr>
        <p:spPr>
          <a:xfrm>
            <a:off x="228600" y="254000"/>
            <a:ext cx="7924800" cy="266700"/>
          </a:xfrm>
        </p:spPr>
        <p:txBody>
          <a:bodyPr>
            <a:normAutofit fontScale="90000"/>
          </a:bodyPr>
          <a:lstStyle/>
          <a:p>
            <a:r>
              <a:rPr lang="en-US" altLang="en-US" smtClean="0">
                <a:cs typeface="Arial" charset="0"/>
              </a:rPr>
              <a:t>CONCLUSION</a:t>
            </a:r>
          </a:p>
        </p:txBody>
      </p:sp>
    </p:spTree>
    <p:extLst>
      <p:ext uri="{BB962C8B-B14F-4D97-AF65-F5344CB8AC3E}">
        <p14:creationId xmlns:p14="http://schemas.microsoft.com/office/powerpoint/2010/main" val="2324772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57</TotalTime>
  <Words>382</Words>
  <Application>Microsoft Office PowerPoint</Application>
  <PresentationFormat>On-screen Show (4:3)</PresentationFormat>
  <Paragraphs>173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Concourse</vt:lpstr>
      <vt:lpstr>Non-CE5: Clean-up of ALF Syntax Parameters JVET-O0300</vt:lpstr>
      <vt:lpstr>EXISTING APPROACH</vt:lpstr>
      <vt:lpstr>PROPOSED MODIFICATION – [1/3]</vt:lpstr>
      <vt:lpstr>PROPOSED MODIFICATION –[2/3]</vt:lpstr>
      <vt:lpstr>PROPOSED MODIFICATION –[3/3]</vt:lpstr>
      <vt:lpstr>CONCLUSION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Non-CE5: Clean-up of ALF Syntax Parameters JVET-O0300</dc:title>
  <dc:creator>Seethal Paluri/LGEUS ASL Video Codec Part(seethal.paluri@lge.com)</dc:creator>
  <cp:lastModifiedBy>seethal.paluri</cp:lastModifiedBy>
  <cp:revision>4</cp:revision>
  <dcterms:created xsi:type="dcterms:W3CDTF">2006-08-16T00:00:00Z</dcterms:created>
  <dcterms:modified xsi:type="dcterms:W3CDTF">2019-07-07T09:55:39Z</dcterms:modified>
</cp:coreProperties>
</file>