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861" r:id="rId1"/>
  </p:sldMasterIdLst>
  <p:notesMasterIdLst>
    <p:notesMasterId r:id="rId12"/>
  </p:notesMasterIdLst>
  <p:sldIdLst>
    <p:sldId id="385" r:id="rId2"/>
    <p:sldId id="386" r:id="rId3"/>
    <p:sldId id="387" r:id="rId4"/>
    <p:sldId id="388" r:id="rId5"/>
    <p:sldId id="390" r:id="rId6"/>
    <p:sldId id="392" r:id="rId7"/>
    <p:sldId id="394" r:id="rId8"/>
    <p:sldId id="395" r:id="rId9"/>
    <p:sldId id="396" r:id="rId10"/>
    <p:sldId id="389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605F8F4-E003-614E-9FA6-35D8355CC044}">
          <p14:sldIdLst>
            <p14:sldId id="385"/>
            <p14:sldId id="386"/>
            <p14:sldId id="387"/>
            <p14:sldId id="388"/>
            <p14:sldId id="390"/>
            <p14:sldId id="392"/>
            <p14:sldId id="394"/>
            <p14:sldId id="395"/>
            <p14:sldId id="396"/>
            <p14:sldId id="389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 Zhang" initials="Li Zhang" lastIdx="1" clrIdx="0">
    <p:extLst>
      <p:ext uri="{19B8F6BF-5375-455C-9EA6-DF929625EA0E}">
        <p15:presenceInfo xmlns:p15="http://schemas.microsoft.com/office/powerpoint/2012/main" userId="Li Zhang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8E6DC"/>
    <a:srgbClr val="3C8CFF"/>
    <a:srgbClr val="325A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541" autoAdjust="0"/>
    <p:restoredTop sz="94593"/>
  </p:normalViewPr>
  <p:slideViewPr>
    <p:cSldViewPr snapToGrid="0">
      <p:cViewPr varScale="1">
        <p:scale>
          <a:sx n="117" d="100"/>
          <a:sy n="117" d="100"/>
        </p:scale>
        <p:origin x="50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840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1EB0BF-B0B9-4AC2-A4E7-7E2450C1583C}" type="datetimeFigureOut">
              <a:rPr lang="en-US" smtClean="0"/>
              <a:t>7/4/19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341824-27DA-4687-9EDE-B6AD916738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5344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5C374D78-C257-4220-A494-10ADA9DF42DA}" type="datetimeFigureOut">
              <a:rPr lang="en-US" smtClean="0"/>
              <a:t>7/4/19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rgbClr val="3C8CFF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rgbClr val="3C8CFF"/>
            </a:solidFill>
            <a:ln w="0">
              <a:noFill/>
              <a:prstDash val="solid"/>
              <a:round/>
              <a:headEnd/>
              <a:tailEnd/>
            </a:ln>
          </p:spPr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641E130B-5411-43B5-81A1-889AE66D5BF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B634C59-D814-456E-AE77-308F402E8A4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2357" y="6150888"/>
            <a:ext cx="650364" cy="65036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2B50543-D98C-4B01-BFAA-41EAFAF8AC5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6211" y="6189660"/>
            <a:ext cx="611592" cy="61159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E786CEC-3E05-45D0-89D7-488A7574914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9052" y="6194549"/>
            <a:ext cx="650365" cy="65036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7C2329B-EF79-4319-A998-BD81DA319DBD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355435" y="6198856"/>
            <a:ext cx="650365" cy="64605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FD06CFB3-C45F-4126-8A04-C0953B49E2A2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5360" y="6188091"/>
            <a:ext cx="656823" cy="656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5212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7/4/19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3550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7/4/19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5174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00150" y="328414"/>
            <a:ext cx="10687050" cy="814586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0150" y="1171575"/>
            <a:ext cx="10687050" cy="4922565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7/4/19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179FE87-A294-408C-BB1E-CEE726C780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1823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C374D78-C257-4220-A494-10ADA9DF42DA}" type="datetimeFigureOut">
              <a:rPr lang="en-US" smtClean="0"/>
              <a:t>7/4/19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rgbClr val="3C8CFF"/>
          </a:solidFill>
          <a:ln w="0">
            <a:noFill/>
            <a:prstDash val="solid"/>
            <a:round/>
            <a:headEnd/>
            <a:tailEnd/>
          </a:ln>
        </p:spPr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DC2C39E-2096-43F9-A8AA-2B5D41B0DBA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654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7/4/19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7325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7/4/19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8166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7/4/19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975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7/4/19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12580E3-2C7B-4DCF-AE2E-18659F6FA71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30657" y="6164857"/>
            <a:ext cx="2069801" cy="693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4670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C374D78-C257-4220-A494-10ADA9DF42DA}" type="datetimeFigureOut">
              <a:rPr lang="en-US" smtClean="0"/>
              <a:t>7/4/19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00642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C374D78-C257-4220-A494-10ADA9DF42DA}" type="datetimeFigureOut">
              <a:rPr lang="en-US" smtClean="0"/>
              <a:t>7/4/19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348003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5C374D78-C257-4220-A494-10ADA9DF42DA}" type="datetimeFigureOut">
              <a:rPr lang="en-US" smtClean="0"/>
              <a:t>7/4/19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rgbClr val="3C8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F977AF1-50EC-4CC8-961A-774EBE638831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1765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2" r:id="rId1"/>
    <p:sldLayoutId id="2147483863" r:id="rId2"/>
    <p:sldLayoutId id="2147483864" r:id="rId3"/>
    <p:sldLayoutId id="2147483865" r:id="rId4"/>
    <p:sldLayoutId id="2147483866" r:id="rId5"/>
    <p:sldLayoutId id="2147483867" r:id="rId6"/>
    <p:sldLayoutId id="2147483868" r:id="rId7"/>
    <p:sldLayoutId id="2147483869" r:id="rId8"/>
    <p:sldLayoutId id="2147483870" r:id="rId9"/>
    <p:sldLayoutId id="2147483871" r:id="rId10"/>
    <p:sldLayoutId id="2147483872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FA878B6-266B-467E-8ED2-67D6555A5841}"/>
              </a:ext>
            </a:extLst>
          </p:cNvPr>
          <p:cNvSpPr txBox="1">
            <a:spLocks/>
          </p:cNvSpPr>
          <p:nvPr/>
        </p:nvSpPr>
        <p:spPr>
          <a:xfrm>
            <a:off x="1749426" y="1663084"/>
            <a:ext cx="8857132" cy="209822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7200" kern="1200" cap="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000" dirty="0"/>
              <a:t>JVET-O0258:Non-CE8: Adaptive single/dual tree with IBC simplification	</a:t>
            </a:r>
            <a:endParaRPr lang="en-US" sz="4000" dirty="0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30580922-54C2-43C3-B81D-0F42A90E772D}"/>
              </a:ext>
            </a:extLst>
          </p:cNvPr>
          <p:cNvSpPr txBox="1">
            <a:spLocks/>
          </p:cNvSpPr>
          <p:nvPr/>
        </p:nvSpPr>
        <p:spPr>
          <a:xfrm>
            <a:off x="2832306" y="4108679"/>
            <a:ext cx="6831673" cy="1086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err="1"/>
              <a:t>Weijia</a:t>
            </a:r>
            <a:r>
              <a:rPr lang="en-US" dirty="0"/>
              <a:t> Zhu, </a:t>
            </a:r>
            <a:r>
              <a:rPr lang="en-US" dirty="0" err="1"/>
              <a:t>Jizheng</a:t>
            </a:r>
            <a:r>
              <a:rPr lang="en-US" dirty="0"/>
              <a:t> Xu, Li Zhang</a:t>
            </a:r>
            <a:endParaRPr lang="en-US" altLang="zh-CN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14408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70E935-0445-9B42-994B-74805200AC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D5AA9D-68FF-9B45-87B9-12762C61F3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Proposed a scheme of adaptive CTU-level dual tree</a:t>
            </a:r>
          </a:p>
          <a:p>
            <a:pPr lvl="1"/>
            <a:r>
              <a:rPr lang="en-CA" dirty="0"/>
              <a:t>Chroma IBC is totally removed in the dual tree</a:t>
            </a:r>
          </a:p>
          <a:p>
            <a:r>
              <a:rPr lang="en-CA"/>
              <a:t>Recommend adopting </a:t>
            </a:r>
            <a:r>
              <a:rPr lang="en-CA" dirty="0"/>
              <a:t>the proposed scheme to the next version of VVC.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83836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72A8E3-B735-1A4A-BA66-A5A76BACE7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Motivation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481947-947E-7A49-B05D-40E47AE79E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hangingPunct="0"/>
            <a:r>
              <a:rPr lang="en-CA" dirty="0"/>
              <a:t>The dual tree coding structure is employed on intra slices in the design and enabled in the CTC. </a:t>
            </a:r>
          </a:p>
          <a:p>
            <a:pPr hangingPunct="0"/>
            <a:r>
              <a:rPr lang="en-CA" dirty="0"/>
              <a:t>Dual tree may not be always efficient compared with single tree coding structure, especially for 4:4:4 sequences</a:t>
            </a:r>
            <a:r>
              <a:rPr lang="en-CA"/>
              <a:t>. </a:t>
            </a:r>
          </a:p>
          <a:p>
            <a:pPr lvl="1" hangingPunct="0"/>
            <a:r>
              <a:rPr lang="en-CA"/>
              <a:t>2x2 </a:t>
            </a:r>
            <a:r>
              <a:rPr lang="en-CA" dirty="0"/>
              <a:t>block level block vector checking and sample copying in the current chroma IBC design of intra slices introduce too much complexity for both hardware and software implementation.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03356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E43E71-2B15-2E46-9DDA-2F0318BCFE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method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0715C6-5AFC-6E4E-8D3C-B942D6022C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CA" dirty="0"/>
              <a:t>Propose : </a:t>
            </a:r>
          </a:p>
          <a:p>
            <a:pPr lvl="1"/>
            <a:r>
              <a:rPr lang="en-CA" dirty="0"/>
              <a:t>Adaptively switch between dual tree and single tree at CTU-level for I-slice.</a:t>
            </a:r>
          </a:p>
          <a:p>
            <a:pPr lvl="2"/>
            <a:r>
              <a:rPr lang="en-CA" dirty="0"/>
              <a:t>A slice level flag introduced to control whether to enable this method for I-slice.</a:t>
            </a:r>
          </a:p>
          <a:p>
            <a:pPr lvl="2"/>
            <a:r>
              <a:rPr lang="en-CA" dirty="0"/>
              <a:t>A flag is signalled at CTU level to indicate whether the single tree or dual tree is applied. </a:t>
            </a:r>
          </a:p>
          <a:p>
            <a:pPr lvl="3"/>
            <a:r>
              <a:rPr lang="en-CA" dirty="0"/>
              <a:t>Only signaled for I slices</a:t>
            </a:r>
          </a:p>
          <a:p>
            <a:pPr lvl="1"/>
            <a:r>
              <a:rPr lang="en-CA" dirty="0"/>
              <a:t>Disable chroma IBC when dual tree coding structure is used for a CTU. </a:t>
            </a:r>
          </a:p>
          <a:p>
            <a:r>
              <a:rPr lang="en-CA" dirty="0"/>
              <a:t>Encoder optimization</a:t>
            </a:r>
          </a:p>
          <a:p>
            <a:pPr lvl="1"/>
            <a:r>
              <a:rPr lang="en-CA" dirty="0"/>
              <a:t>Use the percentage of matching blocks in the current slice to determine the slice level flag</a:t>
            </a:r>
          </a:p>
          <a:p>
            <a:pPr lvl="2"/>
            <a:r>
              <a:rPr lang="en-CA" dirty="0"/>
              <a:t>If the percentage is smaller than 20%, the slice level flag is determined as 0 </a:t>
            </a:r>
          </a:p>
          <a:p>
            <a:pPr lvl="1"/>
            <a:r>
              <a:rPr lang="en-CA" dirty="0"/>
              <a:t>Use the percentage of matching blocks in the current CTU to determine whether the dual tree is enabled</a:t>
            </a:r>
          </a:p>
          <a:p>
            <a:pPr lvl="2"/>
            <a:r>
              <a:rPr lang="en-CA" dirty="0"/>
              <a:t>If the percentage is larger than 75%, the dual tree is disabled in the current CTU</a:t>
            </a:r>
          </a:p>
          <a:p>
            <a:pPr lvl="1"/>
            <a:r>
              <a:rPr lang="en-CA" dirty="0"/>
              <a:t>The MIP flag, MTS flag, RST index of dual tree are reused for the single tree coding. </a:t>
            </a:r>
            <a:endParaRPr lang="en-US" dirty="0"/>
          </a:p>
          <a:p>
            <a:pPr lvl="1"/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9195005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F85F6A-59F2-7641-9E8D-6E0014DA75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BD17DC-0782-A24B-BACE-5D008F1423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The simulation is conducted followed the CE8 test condition	</a:t>
            </a:r>
          </a:p>
          <a:p>
            <a:r>
              <a:rPr lang="en-US" dirty="0"/>
              <a:t>VTM5 is employed as the benchmark</a:t>
            </a:r>
          </a:p>
          <a:p>
            <a:r>
              <a:rPr lang="en-US" dirty="0"/>
              <a:t>4 sets of simulations are tested</a:t>
            </a:r>
          </a:p>
          <a:p>
            <a:pPr lvl="1" hangingPunct="0"/>
            <a:r>
              <a:rPr lang="en-CA" dirty="0"/>
              <a:t>1) Test #1: Test conditions of 4:2:0 sequences in CE8. </a:t>
            </a:r>
            <a:endParaRPr lang="en-US" dirty="0"/>
          </a:p>
          <a:p>
            <a:pPr lvl="2" hangingPunct="0"/>
            <a:r>
              <a:rPr lang="en-CA" dirty="0"/>
              <a:t>Anchor: VTM5 with dual tree enabled</a:t>
            </a:r>
            <a:endParaRPr lang="en-US" dirty="0"/>
          </a:p>
          <a:p>
            <a:pPr lvl="2" hangingPunct="0"/>
            <a:r>
              <a:rPr lang="en-CA" dirty="0"/>
              <a:t>Tested: The proposed method</a:t>
            </a:r>
            <a:endParaRPr lang="en-US" dirty="0"/>
          </a:p>
          <a:p>
            <a:pPr lvl="1" hangingPunct="0"/>
            <a:r>
              <a:rPr lang="en-CA" dirty="0"/>
              <a:t>2) Test #2: Test conditions of 4:2:0 sequences in CE8. </a:t>
            </a:r>
            <a:endParaRPr lang="en-US" dirty="0"/>
          </a:p>
          <a:p>
            <a:pPr lvl="2" hangingPunct="0"/>
            <a:r>
              <a:rPr lang="en-CA" dirty="0"/>
              <a:t>Anchor: VTM5 with dual tree disabled.</a:t>
            </a:r>
            <a:endParaRPr lang="en-US" dirty="0"/>
          </a:p>
          <a:p>
            <a:pPr lvl="2" hangingPunct="0"/>
            <a:r>
              <a:rPr lang="en-CA" dirty="0"/>
              <a:t>Tested: The proposed method</a:t>
            </a:r>
            <a:endParaRPr lang="en-US" dirty="0"/>
          </a:p>
          <a:p>
            <a:pPr lvl="1" hangingPunct="0"/>
            <a:r>
              <a:rPr lang="en-CA" dirty="0"/>
              <a:t>3) Test #3: Test conditions of 4:4:4 sequences in CE8. </a:t>
            </a:r>
            <a:endParaRPr lang="en-US" dirty="0"/>
          </a:p>
          <a:p>
            <a:pPr lvl="2" hangingPunct="0"/>
            <a:r>
              <a:rPr lang="en-CA" dirty="0"/>
              <a:t>Anchor: VTM5 with dual tree enabled</a:t>
            </a:r>
            <a:endParaRPr lang="en-US" dirty="0"/>
          </a:p>
          <a:p>
            <a:pPr lvl="2" hangingPunct="0"/>
            <a:r>
              <a:rPr lang="en-CA" dirty="0"/>
              <a:t>Tested: The proposed method</a:t>
            </a:r>
            <a:endParaRPr lang="en-US" dirty="0"/>
          </a:p>
          <a:p>
            <a:pPr lvl="1" hangingPunct="0"/>
            <a:r>
              <a:rPr lang="en-CA" dirty="0"/>
              <a:t>4) Test #4: Test conditions of 4:4:4 sequences in CE8. </a:t>
            </a:r>
            <a:endParaRPr lang="en-US" dirty="0"/>
          </a:p>
          <a:p>
            <a:pPr lvl="2" hangingPunct="0"/>
            <a:r>
              <a:rPr lang="en-CA" dirty="0"/>
              <a:t>Anchor: VTM5 with dual tree disabled</a:t>
            </a:r>
            <a:endParaRPr lang="en-US" dirty="0"/>
          </a:p>
          <a:p>
            <a:pPr lvl="2" hangingPunct="0"/>
            <a:r>
              <a:rPr lang="en-CA" dirty="0"/>
              <a:t>Tested: The proposed method</a:t>
            </a: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47954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D03C42-2AED-0049-81A7-AB9B65F6DA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Results-Cont.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8D4DA9-62B7-FC47-8D23-89A8210F22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Test #1</a:t>
            </a:r>
          </a:p>
          <a:p>
            <a:pPr marL="0" indent="0">
              <a:buNone/>
            </a:pPr>
            <a:r>
              <a:rPr lang="en-CA" dirty="0"/>
              <a:t>vs. VTM </a:t>
            </a:r>
            <a:r>
              <a:rPr lang="en-CA" dirty="0" err="1"/>
              <a:t>dualtree</a:t>
            </a:r>
            <a:endParaRPr lang="en-CA" dirty="0"/>
          </a:p>
          <a:p>
            <a:endParaRPr lang="en-CA" dirty="0"/>
          </a:p>
          <a:p>
            <a:endParaRPr 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D1719FE-FC89-AB44-A668-BE2C3AE2FD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8869436"/>
              </p:ext>
            </p:extLst>
          </p:nvPr>
        </p:nvGraphicFramePr>
        <p:xfrm>
          <a:off x="3577591" y="1055849"/>
          <a:ext cx="4876800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2800">
                  <a:extLst>
                    <a:ext uri="{9D8B030D-6E8A-4147-A177-3AD203B41FA5}">
                      <a16:colId xmlns:a16="http://schemas.microsoft.com/office/drawing/2014/main" val="437992852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402172745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3871274251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3024220169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4275768990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17798873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latin typeface="+mn-lt"/>
                      </a:endParaRPr>
                    </a:p>
                  </a:txBody>
                  <a:tcPr anchor="ctr"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+mn-lt"/>
                        </a:rPr>
                        <a:t>AI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25511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+mn-lt"/>
                        </a:rPr>
                        <a:t>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+mn-lt"/>
                        </a:rPr>
                        <a:t>U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+mn-lt"/>
                        </a:rPr>
                        <a:t>V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+mn-lt"/>
                        </a:rPr>
                        <a:t>Enc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+mn-lt"/>
                        </a:rPr>
                        <a:t>Dec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857037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+mn-lt"/>
                        </a:rPr>
                        <a:t>CTC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600" dirty="0">
                        <a:effectLst/>
                        <a:latin typeface="+mn-lt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1600" dirty="0">
                        <a:effectLst/>
                        <a:latin typeface="+mn-lt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-0.09%</a:t>
                      </a:r>
                      <a:endParaRPr lang="en-US" sz="1600" dirty="0">
                        <a:effectLst/>
                        <a:latin typeface="+mn-lt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+mn-lt"/>
                        </a:rPr>
                        <a:t>106%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+mn-lt"/>
                        </a:rPr>
                        <a:t>95%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332356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+mn-lt"/>
                        </a:rPr>
                        <a:t>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600" dirty="0">
                        <a:effectLst/>
                        <a:latin typeface="+mn-lt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0.90%</a:t>
                      </a:r>
                      <a:endParaRPr lang="en-US" sz="1600" dirty="0">
                        <a:effectLst/>
                        <a:latin typeface="+mn-lt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1.44%</a:t>
                      </a:r>
                      <a:endParaRPr lang="en-US" sz="1600" dirty="0">
                        <a:effectLst/>
                        <a:latin typeface="+mn-lt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126%</a:t>
                      </a:r>
                      <a:endParaRPr lang="en-US" sz="1600" dirty="0">
                        <a:effectLst/>
                        <a:latin typeface="+mn-lt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600" dirty="0">
                        <a:effectLst/>
                        <a:latin typeface="+mn-lt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192807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+mn-lt"/>
                        </a:rPr>
                        <a:t>TGM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-1.31%</a:t>
                      </a:r>
                      <a:endParaRPr lang="en-US" sz="1600" dirty="0">
                        <a:effectLst/>
                        <a:latin typeface="+mn-lt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0.42%</a:t>
                      </a:r>
                      <a:endParaRPr lang="en-US" sz="1600">
                        <a:effectLst/>
                        <a:latin typeface="+mn-lt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-0.79%</a:t>
                      </a:r>
                      <a:endParaRPr lang="en-US" sz="1600" dirty="0">
                        <a:effectLst/>
                        <a:latin typeface="+mn-lt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143%</a:t>
                      </a:r>
                      <a:endParaRPr lang="en-US" sz="1600" dirty="0">
                        <a:effectLst/>
                        <a:latin typeface="+mn-lt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98%</a:t>
                      </a:r>
                      <a:endParaRPr lang="en-US" sz="1600" dirty="0">
                        <a:effectLst/>
                        <a:latin typeface="+mn-lt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91571296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F6B8EB4-B7E2-6146-AFA5-E4A5F6176A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2228046"/>
              </p:ext>
            </p:extLst>
          </p:nvPr>
        </p:nvGraphicFramePr>
        <p:xfrm>
          <a:off x="3586300" y="2893357"/>
          <a:ext cx="4876800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2800">
                  <a:extLst>
                    <a:ext uri="{9D8B030D-6E8A-4147-A177-3AD203B41FA5}">
                      <a16:colId xmlns:a16="http://schemas.microsoft.com/office/drawing/2014/main" val="437992852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402172745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3871274251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3024220169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4275768990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17798873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dirty="0"/>
                        <a:t>RA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25511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U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V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Enc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Dec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857037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CTC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0.00%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0.00%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-0.04%</a:t>
                      </a:r>
                      <a:endParaRPr lang="en-US" sz="1600" kern="1200">
                        <a:solidFill>
                          <a:schemeClr val="dk1"/>
                        </a:solidFill>
                        <a:effectLst/>
                        <a:latin typeface="+mn-lt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103%</a:t>
                      </a:r>
                      <a:endParaRPr lang="en-US" sz="1600" kern="1200">
                        <a:solidFill>
                          <a:schemeClr val="dk1"/>
                        </a:solidFill>
                        <a:effectLst/>
                        <a:latin typeface="+mn-lt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96%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332356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-0.20%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0.30%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0.66%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110%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101%</a:t>
                      </a:r>
                      <a:endParaRPr lang="en-US" sz="1600" kern="1200">
                        <a:solidFill>
                          <a:schemeClr val="dk1"/>
                        </a:solidFill>
                        <a:effectLst/>
                        <a:latin typeface="+mn-lt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192807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TGM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-0.10%</a:t>
                      </a:r>
                      <a:endParaRPr lang="en-US" sz="1600" kern="1200">
                        <a:solidFill>
                          <a:schemeClr val="dk1"/>
                        </a:solidFill>
                        <a:effectLst/>
                        <a:latin typeface="+mn-lt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0.29%</a:t>
                      </a:r>
                      <a:endParaRPr lang="en-US" sz="1600" kern="1200">
                        <a:solidFill>
                          <a:schemeClr val="dk1"/>
                        </a:solidFill>
                        <a:effectLst/>
                        <a:latin typeface="+mn-lt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-0.19%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108%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100%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91571296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EFD8B630-E158-7742-A157-1C6C1FD1F2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4345568"/>
              </p:ext>
            </p:extLst>
          </p:nvPr>
        </p:nvGraphicFramePr>
        <p:xfrm>
          <a:off x="3595008" y="4722157"/>
          <a:ext cx="4876800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2800">
                  <a:extLst>
                    <a:ext uri="{9D8B030D-6E8A-4147-A177-3AD203B41FA5}">
                      <a16:colId xmlns:a16="http://schemas.microsoft.com/office/drawing/2014/main" val="437992852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402172745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3871274251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3024220169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4275768990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17798873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dirty="0"/>
                        <a:t>LDB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25511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U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V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Enc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Dec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857037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CTC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0.00%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0.00%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-0.02%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102%</a:t>
                      </a:r>
                      <a:endParaRPr lang="en-US" sz="1600" kern="1200">
                        <a:solidFill>
                          <a:schemeClr val="dk1"/>
                        </a:solidFill>
                        <a:effectLst/>
                        <a:latin typeface="+mn-lt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100%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332356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0.05%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-0.17%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-0.75%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104%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98%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192807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TGM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-0.02%</a:t>
                      </a:r>
                      <a:endParaRPr lang="en-US" sz="1600" kern="1200">
                        <a:solidFill>
                          <a:schemeClr val="dk1"/>
                        </a:solidFill>
                        <a:effectLst/>
                        <a:latin typeface="+mn-lt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0.33%</a:t>
                      </a:r>
                      <a:endParaRPr lang="en-US" sz="1600" kern="1200">
                        <a:solidFill>
                          <a:schemeClr val="dk1"/>
                        </a:solidFill>
                        <a:effectLst/>
                        <a:latin typeface="+mn-lt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-0.19%</a:t>
                      </a:r>
                      <a:endParaRPr lang="en-US" sz="1600" kern="1200">
                        <a:solidFill>
                          <a:schemeClr val="dk1"/>
                        </a:solidFill>
                        <a:effectLst/>
                        <a:latin typeface="+mn-lt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103%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99%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915712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139647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D03C42-2AED-0049-81A7-AB9B65F6DA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Results-Cont.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8D4DA9-62B7-FC47-8D23-89A8210F22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Test #2</a:t>
            </a:r>
          </a:p>
          <a:p>
            <a:pPr marL="0" indent="0">
              <a:buNone/>
            </a:pPr>
            <a:r>
              <a:rPr lang="en-CA" dirty="0"/>
              <a:t>vs. VTM singletree</a:t>
            </a:r>
          </a:p>
          <a:p>
            <a:endParaRPr lang="en-CA" dirty="0"/>
          </a:p>
          <a:p>
            <a:endParaRPr 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D1719FE-FC89-AB44-A668-BE2C3AE2FD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0036337"/>
              </p:ext>
            </p:extLst>
          </p:nvPr>
        </p:nvGraphicFramePr>
        <p:xfrm>
          <a:off x="3577591" y="1055849"/>
          <a:ext cx="4876800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2800">
                  <a:extLst>
                    <a:ext uri="{9D8B030D-6E8A-4147-A177-3AD203B41FA5}">
                      <a16:colId xmlns:a16="http://schemas.microsoft.com/office/drawing/2014/main" val="437992852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402172745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3871274251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3024220169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4275768990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17798873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latin typeface="+mn-lt"/>
                      </a:endParaRPr>
                    </a:p>
                  </a:txBody>
                  <a:tcPr anchor="ctr"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+mn-lt"/>
                        </a:rPr>
                        <a:t>AI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25511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+mn-lt"/>
                        </a:rPr>
                        <a:t>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+mn-lt"/>
                        </a:rPr>
                        <a:t>U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+mn-lt"/>
                        </a:rPr>
                        <a:t>V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+mn-lt"/>
                        </a:rPr>
                        <a:t>Enc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+mn-lt"/>
                        </a:rPr>
                        <a:t>Dec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857037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+mn-lt"/>
                        </a:rPr>
                        <a:t>CTC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-0.41%</a:t>
                      </a:r>
                      <a:endParaRPr lang="en-US" sz="15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-10.81%</a:t>
                      </a:r>
                      <a:endParaRPr lang="en-US" sz="15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-11.34%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65%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5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332356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+mn-lt"/>
                        </a:rPr>
                        <a:t>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-0.80%</a:t>
                      </a:r>
                      <a:endParaRPr lang="en-US" sz="15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-4.80%</a:t>
                      </a:r>
                      <a:endParaRPr lang="en-US" sz="15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-6.22%</a:t>
                      </a:r>
                      <a:endParaRPr lang="en-US" sz="15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89%</a:t>
                      </a:r>
                      <a:endParaRPr lang="en-US" sz="15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192807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+mn-lt"/>
                        </a:rPr>
                        <a:t>TGM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-0.54%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-1.63%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-1.83%</a:t>
                      </a:r>
                      <a:endParaRPr lang="en-US" sz="15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US" sz="15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5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91571296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F6B8EB4-B7E2-6146-AFA5-E4A5F6176A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4685950"/>
              </p:ext>
            </p:extLst>
          </p:nvPr>
        </p:nvGraphicFramePr>
        <p:xfrm>
          <a:off x="3586300" y="2893357"/>
          <a:ext cx="4876800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2800">
                  <a:extLst>
                    <a:ext uri="{9D8B030D-6E8A-4147-A177-3AD203B41FA5}">
                      <a16:colId xmlns:a16="http://schemas.microsoft.com/office/drawing/2014/main" val="437992852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402172745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3871274251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3024220169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4275768990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17798873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dirty="0"/>
                        <a:t>RA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25511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U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V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Enc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Dec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857037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CTC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-0.14%</a:t>
                      </a:r>
                      <a:endParaRPr lang="en-US" sz="15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-5.32%</a:t>
                      </a:r>
                      <a:endParaRPr lang="en-US" sz="15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-5.86%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5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332356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-0.59%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-2.14%</a:t>
                      </a:r>
                      <a:endParaRPr lang="en-US" sz="15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-3.23%</a:t>
                      </a:r>
                      <a:endParaRPr lang="en-US" sz="15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5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107%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192807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TGM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-0.24%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-0.75%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-0.86%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5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5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91571296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EFD8B630-E158-7742-A157-1C6C1FD1F2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4466998"/>
              </p:ext>
            </p:extLst>
          </p:nvPr>
        </p:nvGraphicFramePr>
        <p:xfrm>
          <a:off x="3595008" y="4722157"/>
          <a:ext cx="4876800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2800">
                  <a:extLst>
                    <a:ext uri="{9D8B030D-6E8A-4147-A177-3AD203B41FA5}">
                      <a16:colId xmlns:a16="http://schemas.microsoft.com/office/drawing/2014/main" val="437992852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402172745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3871274251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3024220169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4275768990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17798873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dirty="0"/>
                        <a:t>LDB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25511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U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V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Enc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Dec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857037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CTC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-0.08%</a:t>
                      </a:r>
                      <a:endParaRPr lang="en-US" sz="15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-2.32%</a:t>
                      </a:r>
                      <a:endParaRPr lang="en-US" sz="15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-3.32%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5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332356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-0.08%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-0.44%</a:t>
                      </a:r>
                      <a:endParaRPr lang="en-US" sz="15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-1.03%</a:t>
                      </a:r>
                      <a:endParaRPr lang="en-US" sz="15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5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192807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TGM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-0.21%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-0.31%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5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5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915712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009563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D03C42-2AED-0049-81A7-AB9B65F6DA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Results-Cont.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8D4DA9-62B7-FC47-8D23-89A8210F22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Test #3, vs. VTM </a:t>
            </a:r>
            <a:r>
              <a:rPr lang="en-CA" dirty="0" err="1"/>
              <a:t>dualtree</a:t>
            </a:r>
            <a:endParaRPr lang="en-CA" dirty="0"/>
          </a:p>
          <a:p>
            <a:endParaRPr lang="en-CA" dirty="0"/>
          </a:p>
          <a:p>
            <a:endParaRPr lang="en-US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0D140DD7-055B-8147-9208-67A4DD7F47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0118560"/>
              </p:ext>
            </p:extLst>
          </p:nvPr>
        </p:nvGraphicFramePr>
        <p:xfrm>
          <a:off x="1568824" y="1643231"/>
          <a:ext cx="9601200" cy="14173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00200">
                  <a:extLst>
                    <a:ext uri="{9D8B030D-6E8A-4147-A177-3AD203B41FA5}">
                      <a16:colId xmlns:a16="http://schemas.microsoft.com/office/drawing/2014/main" val="2955223357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3781450455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1465439043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1320755919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3837450576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1809650959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AI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234306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TGM 1080p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-6.35%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-7.66%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-7.87%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150%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88%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428154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TGM 720p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-3.33%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-3.67%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-3.20%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161%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99%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540753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Animation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0.17%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0.20%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0.21%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102%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102%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973806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Mixed content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-1.75%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-1.72%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-1.66%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160%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95%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580308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Camera-Captured content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0.02%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-0.02%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-0.05%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103%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103%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659946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-2.91%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-3.34%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-3.26%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140%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96%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99779841"/>
                  </a:ext>
                </a:extLst>
              </a:tr>
            </a:tbl>
          </a:graphicData>
        </a:graphic>
      </p:graphicFrame>
      <p:sp>
        <p:nvSpPr>
          <p:cNvPr id="10" name="Rectangle 2">
            <a:extLst>
              <a:ext uri="{FF2B5EF4-FFF2-40B4-BE49-F238E27FC236}">
                <a16:creationId xmlns:a16="http://schemas.microsoft.com/office/drawing/2014/main" id="{B5832492-2139-594D-8320-15935ABC15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68824" y="1642596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3818953D-3545-F342-92E8-2AECD3D336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8636772"/>
              </p:ext>
            </p:extLst>
          </p:nvPr>
        </p:nvGraphicFramePr>
        <p:xfrm>
          <a:off x="1568824" y="3162267"/>
          <a:ext cx="9601200" cy="14173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00200">
                  <a:extLst>
                    <a:ext uri="{9D8B030D-6E8A-4147-A177-3AD203B41FA5}">
                      <a16:colId xmlns:a16="http://schemas.microsoft.com/office/drawing/2014/main" val="1304134387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410609116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659968897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2394628750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3796433232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391548099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RA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919671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TGM 1080p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-2.06%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-2.85%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-2.90%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108%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106%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237467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TGM 720p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-2.34%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-2.52%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-2.36%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114%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111%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971999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Animation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0.08%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0.15%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0.13%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103%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107%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554925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Mixed content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-1.24%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-1.63%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-1.33%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112%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104%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141015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Camera-Captured content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-0.02%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-0.05%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0.01%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103%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104%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378552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-1.41%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-1.75%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-1.65%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109%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107%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2046151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3AAC1F0B-7382-404F-A8C9-A76A4D9904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2959866"/>
              </p:ext>
            </p:extLst>
          </p:nvPr>
        </p:nvGraphicFramePr>
        <p:xfrm>
          <a:off x="1568824" y="4646132"/>
          <a:ext cx="9601200" cy="14173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00200">
                  <a:extLst>
                    <a:ext uri="{9D8B030D-6E8A-4147-A177-3AD203B41FA5}">
                      <a16:colId xmlns:a16="http://schemas.microsoft.com/office/drawing/2014/main" val="4020536899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597203913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245537540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4045729930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3554071285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2187424543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LDB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338423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TGM 1080p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-0.32%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-0.60%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-0.64%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105%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101%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375225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TGM 720p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-0.38%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-0.47%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-0.64%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106%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111%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653841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Animation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0.03%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0.08%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-0.03%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103%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102%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227915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Mixed content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-0.16%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0.16%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0.04%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106%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101%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034560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Camera-Captured content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0.01%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0.08%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-0.17%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104%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103%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066955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-0.21%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-0.23%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-0.36%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105%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104%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57409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768457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D03C42-2AED-0049-81A7-AB9B65F6DA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Results-Cont.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8D4DA9-62B7-FC47-8D23-89A8210F22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Test #4, vs. VTM singletree</a:t>
            </a:r>
          </a:p>
          <a:p>
            <a:endParaRPr lang="en-CA" dirty="0"/>
          </a:p>
          <a:p>
            <a:endParaRPr lang="en-US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0D140DD7-055B-8147-9208-67A4DD7F47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496357"/>
              </p:ext>
            </p:extLst>
          </p:nvPr>
        </p:nvGraphicFramePr>
        <p:xfrm>
          <a:off x="1568824" y="1643231"/>
          <a:ext cx="9601200" cy="14173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00200">
                  <a:extLst>
                    <a:ext uri="{9D8B030D-6E8A-4147-A177-3AD203B41FA5}">
                      <a16:colId xmlns:a16="http://schemas.microsoft.com/office/drawing/2014/main" val="2955223357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3781450455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1465439043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1320755919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3837450576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1809650959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AI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234306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TGM 1080p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-0.17%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-0.02%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102%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428154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TGM 720p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-0.45%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-0.24%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-0.30%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105%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107%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540753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Animation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0.21%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1.76%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2.57%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62%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107%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973806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Mixed content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-0.05%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-0.18%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0.12%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109%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103%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580308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Camera-Captured content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-1.58%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-2.43%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-2.64%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57%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106%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659946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-0.36%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-0.19%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-0.06%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105%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99779841"/>
                  </a:ext>
                </a:extLst>
              </a:tr>
            </a:tbl>
          </a:graphicData>
        </a:graphic>
      </p:graphicFrame>
      <p:sp>
        <p:nvSpPr>
          <p:cNvPr id="10" name="Rectangle 2">
            <a:extLst>
              <a:ext uri="{FF2B5EF4-FFF2-40B4-BE49-F238E27FC236}">
                <a16:creationId xmlns:a16="http://schemas.microsoft.com/office/drawing/2014/main" id="{B5832492-2139-594D-8320-15935ABC15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68824" y="1642596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3818953D-3545-F342-92E8-2AECD3D336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7583963"/>
              </p:ext>
            </p:extLst>
          </p:nvPr>
        </p:nvGraphicFramePr>
        <p:xfrm>
          <a:off x="1568824" y="3162267"/>
          <a:ext cx="9601200" cy="14173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00200">
                  <a:extLst>
                    <a:ext uri="{9D8B030D-6E8A-4147-A177-3AD203B41FA5}">
                      <a16:colId xmlns:a16="http://schemas.microsoft.com/office/drawing/2014/main" val="1304134387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410609116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659968897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2394628750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3796433232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391548099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RA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919671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TGM 1080p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-0.03%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-0.06%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104%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106%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237467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TGM 720p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-0.52%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0.49%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0.49%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103%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112%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971999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Animation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-0.17%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1.69%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2.02%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97%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108%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554925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Mixed content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-0.12%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-0.07%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0.24%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106%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104%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141015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Camera-Captured content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-1.57%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-1.62%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-1.96%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98%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105%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378552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-0.39%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0.12%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0.17%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102%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107%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2046151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3AAC1F0B-7382-404F-A8C9-A76A4D9904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6473891"/>
              </p:ext>
            </p:extLst>
          </p:nvPr>
        </p:nvGraphicFramePr>
        <p:xfrm>
          <a:off x="1568824" y="4646132"/>
          <a:ext cx="9601200" cy="14173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00200">
                  <a:extLst>
                    <a:ext uri="{9D8B030D-6E8A-4147-A177-3AD203B41FA5}">
                      <a16:colId xmlns:a16="http://schemas.microsoft.com/office/drawing/2014/main" val="4020536899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597203913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245537540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4045729930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3554071285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2187424543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LDB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338423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TGM 1080p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0.13%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0.02%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105%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103%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375225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TGM 720p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-0.04%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0.28%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0.22%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104%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112%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653841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Animation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0.02%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-0.51%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-0.26%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102%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103%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227915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Mixed content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-0.10%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0.40%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0.28%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107%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034560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Camera-Captured content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-0.15%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-0.16%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-0.41%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103%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104%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066955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-0.05%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0.10%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0.03%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105%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105%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57409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34434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076BB6-CB0A-8E42-990D-28AB541E47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More info</a:t>
            </a:r>
            <a:br>
              <a:rPr lang="en-US" dirty="0"/>
            </a:br>
            <a:r>
              <a:rPr lang="en-US" dirty="0"/>
              <a:t>- disable dual-tree chroma IBC in VTM5.0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527A1C8-8C68-5D42-93FA-4284809DE1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3147041"/>
              </p:ext>
            </p:extLst>
          </p:nvPr>
        </p:nvGraphicFramePr>
        <p:xfrm>
          <a:off x="2394857" y="2547257"/>
          <a:ext cx="5796642" cy="2838450"/>
        </p:xfrm>
        <a:graphic>
          <a:graphicData uri="http://schemas.openxmlformats.org/drawingml/2006/table">
            <a:tbl>
              <a:tblPr/>
              <a:tblGrid>
                <a:gridCol w="966107">
                  <a:extLst>
                    <a:ext uri="{9D8B030D-6E8A-4147-A177-3AD203B41FA5}">
                      <a16:colId xmlns:a16="http://schemas.microsoft.com/office/drawing/2014/main" val="2203465576"/>
                    </a:ext>
                  </a:extLst>
                </a:gridCol>
                <a:gridCol w="966107">
                  <a:extLst>
                    <a:ext uri="{9D8B030D-6E8A-4147-A177-3AD203B41FA5}">
                      <a16:colId xmlns:a16="http://schemas.microsoft.com/office/drawing/2014/main" val="2077071126"/>
                    </a:ext>
                  </a:extLst>
                </a:gridCol>
                <a:gridCol w="966107">
                  <a:extLst>
                    <a:ext uri="{9D8B030D-6E8A-4147-A177-3AD203B41FA5}">
                      <a16:colId xmlns:a16="http://schemas.microsoft.com/office/drawing/2014/main" val="1366142982"/>
                    </a:ext>
                  </a:extLst>
                </a:gridCol>
                <a:gridCol w="966107">
                  <a:extLst>
                    <a:ext uri="{9D8B030D-6E8A-4147-A177-3AD203B41FA5}">
                      <a16:colId xmlns:a16="http://schemas.microsoft.com/office/drawing/2014/main" val="4131380905"/>
                    </a:ext>
                  </a:extLst>
                </a:gridCol>
                <a:gridCol w="966107">
                  <a:extLst>
                    <a:ext uri="{9D8B030D-6E8A-4147-A177-3AD203B41FA5}">
                      <a16:colId xmlns:a16="http://schemas.microsoft.com/office/drawing/2014/main" val="2441792273"/>
                    </a:ext>
                  </a:extLst>
                </a:gridCol>
                <a:gridCol w="966107">
                  <a:extLst>
                    <a:ext uri="{9D8B030D-6E8A-4147-A177-3AD203B41FA5}">
                      <a16:colId xmlns:a16="http://schemas.microsoft.com/office/drawing/2014/main" val="2524476359"/>
                    </a:ext>
                  </a:extLst>
                </a:gridCol>
              </a:tblGrid>
              <a:tr h="264387">
                <a:tc>
                  <a:txBody>
                    <a:bodyPr/>
                    <a:lstStyle/>
                    <a:p>
                      <a:pPr algn="ctr" fontAlgn="ctr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820014"/>
                  </a:ext>
                </a:extLst>
              </a:tr>
              <a:tr h="264387">
                <a:tc>
                  <a:txBody>
                    <a:bodyPr/>
                    <a:lstStyle/>
                    <a:p>
                      <a:pPr algn="ctr" fontAlgn="ctr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VTM-5.0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54349443"/>
                  </a:ext>
                </a:extLst>
              </a:tr>
              <a:tr h="2643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6550198"/>
                  </a:ext>
                </a:extLst>
              </a:tr>
              <a:tr h="2643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2.51%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2.83%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6242399"/>
                  </a:ext>
                </a:extLst>
              </a:tr>
              <a:tr h="264387">
                <a:tc>
                  <a:txBody>
                    <a:bodyPr/>
                    <a:lstStyle/>
                    <a:p>
                      <a:pPr algn="ctr" fontAlgn="ctr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7673291"/>
                  </a:ext>
                </a:extLst>
              </a:tr>
              <a:tr h="2643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2896120"/>
                  </a:ext>
                </a:extLst>
              </a:tr>
              <a:tr h="2643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3975334"/>
                  </a:ext>
                </a:extLst>
              </a:tr>
              <a:tr h="264387">
                <a:tc>
                  <a:txBody>
                    <a:bodyPr/>
                    <a:lstStyle/>
                    <a:p>
                      <a:pPr algn="ctr" fontAlgn="ctr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092602"/>
                  </a:ext>
                </a:extLst>
              </a:tr>
              <a:tr h="2643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7996088"/>
                  </a:ext>
                </a:extLst>
              </a:tr>
              <a:tr h="2643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2563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52654735"/>
      </p:ext>
    </p:extLst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TM10001105[[fn=Crop]]</Template>
  <TotalTime>27474</TotalTime>
  <Words>1215</Words>
  <Application>Microsoft Macintosh PowerPoint</Application>
  <PresentationFormat>Widescreen</PresentationFormat>
  <Paragraphs>486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Franklin Gothic Book</vt:lpstr>
      <vt:lpstr>Times New Roman</vt:lpstr>
      <vt:lpstr>Crop</vt:lpstr>
      <vt:lpstr>PowerPoint Presentation</vt:lpstr>
      <vt:lpstr>Motivation</vt:lpstr>
      <vt:lpstr>Proposed method</vt:lpstr>
      <vt:lpstr>Simulation Results</vt:lpstr>
      <vt:lpstr>Simulation Results-Cont.</vt:lpstr>
      <vt:lpstr>Simulation Results-Cont.</vt:lpstr>
      <vt:lpstr>Simulation Results-Cont.</vt:lpstr>
      <vt:lpstr>Simulation Results-Cont.</vt:lpstr>
      <vt:lpstr>More info - disable dual-tree chroma IBC in VTM5.0</vt:lpstr>
      <vt:lpstr>Conclusions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Weekly meeting report</dc:title>
  <dc:creator>kai zhang</dc:creator>
  <cp:lastModifiedBy>许继征</cp:lastModifiedBy>
  <cp:revision>1028</cp:revision>
  <dcterms:created xsi:type="dcterms:W3CDTF">2018-06-14T01:00:05Z</dcterms:created>
  <dcterms:modified xsi:type="dcterms:W3CDTF">2019-07-04T21:13:04Z</dcterms:modified>
</cp:coreProperties>
</file>