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57" r:id="rId6"/>
    <p:sldId id="259" r:id="rId7"/>
    <p:sldId id="260" r:id="rId8"/>
    <p:sldId id="258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E6206A-750F-43B2-B54B-AA70CAC522B5}" v="2" dt="2019-07-02T22:45:53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92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 Huang" userId="9ddf1114-4bee-4044-9a2d-1282884f7d47" providerId="ADAL" clId="{0EE6206A-750F-43B2-B54B-AA70CAC522B5}"/>
    <pc:docChg chg="undo modSld">
      <pc:chgData name="Han Huang" userId="9ddf1114-4bee-4044-9a2d-1282884f7d47" providerId="ADAL" clId="{0EE6206A-750F-43B2-B54B-AA70CAC522B5}" dt="2019-07-02T22:47:55.985" v="51" actId="20577"/>
      <pc:docMkLst>
        <pc:docMk/>
      </pc:docMkLst>
      <pc:sldChg chg="modSp">
        <pc:chgData name="Han Huang" userId="9ddf1114-4bee-4044-9a2d-1282884f7d47" providerId="ADAL" clId="{0EE6206A-750F-43B2-B54B-AA70CAC522B5}" dt="2019-07-02T22:47:28.268" v="48" actId="20577"/>
        <pc:sldMkLst>
          <pc:docMk/>
          <pc:sldMk cId="1693287377" sldId="262"/>
        </pc:sldMkLst>
        <pc:spChg chg="mod">
          <ac:chgData name="Han Huang" userId="9ddf1114-4bee-4044-9a2d-1282884f7d47" providerId="ADAL" clId="{0EE6206A-750F-43B2-B54B-AA70CAC522B5}" dt="2019-07-02T22:47:24.120" v="45" actId="20577"/>
          <ac:spMkLst>
            <pc:docMk/>
            <pc:sldMk cId="1693287377" sldId="262"/>
            <ac:spMk id="14" creationId="{2E2822DD-98DE-4C4E-9D3A-1AED3D1919D8}"/>
          </ac:spMkLst>
        </pc:spChg>
        <pc:spChg chg="mod">
          <ac:chgData name="Han Huang" userId="9ddf1114-4bee-4044-9a2d-1282884f7d47" providerId="ADAL" clId="{0EE6206A-750F-43B2-B54B-AA70CAC522B5}" dt="2019-07-02T22:47:21.446" v="42" actId="20577"/>
          <ac:spMkLst>
            <pc:docMk/>
            <pc:sldMk cId="1693287377" sldId="262"/>
            <ac:spMk id="38" creationId="{5B1DA382-DF2E-494C-B861-0BF5129242AE}"/>
          </ac:spMkLst>
        </pc:spChg>
        <pc:spChg chg="mod">
          <ac:chgData name="Han Huang" userId="9ddf1114-4bee-4044-9a2d-1282884f7d47" providerId="ADAL" clId="{0EE6206A-750F-43B2-B54B-AA70CAC522B5}" dt="2019-07-02T22:47:28.268" v="48" actId="20577"/>
          <ac:spMkLst>
            <pc:docMk/>
            <pc:sldMk cId="1693287377" sldId="262"/>
            <ac:spMk id="46" creationId="{9077757C-4965-44D3-AC45-C87F673DD83A}"/>
          </ac:spMkLst>
        </pc:spChg>
      </pc:sldChg>
      <pc:sldChg chg="modSp">
        <pc:chgData name="Han Huang" userId="9ddf1114-4bee-4044-9a2d-1282884f7d47" providerId="ADAL" clId="{0EE6206A-750F-43B2-B54B-AA70CAC522B5}" dt="2019-07-02T22:47:15.843" v="39" actId="20577"/>
        <pc:sldMkLst>
          <pc:docMk/>
          <pc:sldMk cId="3454148261" sldId="263"/>
        </pc:sldMkLst>
        <pc:spChg chg="mod">
          <ac:chgData name="Han Huang" userId="9ddf1114-4bee-4044-9a2d-1282884f7d47" providerId="ADAL" clId="{0EE6206A-750F-43B2-B54B-AA70CAC522B5}" dt="2019-07-02T22:47:15.843" v="39" actId="20577"/>
          <ac:spMkLst>
            <pc:docMk/>
            <pc:sldMk cId="3454148261" sldId="263"/>
            <ac:spMk id="3" creationId="{11C4FA19-F06D-4980-915B-CC7D7E62FE97}"/>
          </ac:spMkLst>
        </pc:spChg>
      </pc:sldChg>
      <pc:sldChg chg="modSp">
        <pc:chgData name="Han Huang" userId="9ddf1114-4bee-4044-9a2d-1282884f7d47" providerId="ADAL" clId="{0EE6206A-750F-43B2-B54B-AA70CAC522B5}" dt="2019-07-02T22:47:55.985" v="51" actId="20577"/>
        <pc:sldMkLst>
          <pc:docMk/>
          <pc:sldMk cId="473292050" sldId="264"/>
        </pc:sldMkLst>
        <pc:spChg chg="mod">
          <ac:chgData name="Han Huang" userId="9ddf1114-4bee-4044-9a2d-1282884f7d47" providerId="ADAL" clId="{0EE6206A-750F-43B2-B54B-AA70CAC522B5}" dt="2019-07-02T22:47:55.985" v="51" actId="20577"/>
          <ac:spMkLst>
            <pc:docMk/>
            <pc:sldMk cId="473292050" sldId="264"/>
            <ac:spMk id="6" creationId="{BC9BDB95-84B1-463D-B0A8-9D44044DF0D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12A4C-E013-4CDF-8322-581D6E4FCA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AA5BD-6EA4-492B-AAB4-40480E89C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D3617-26AA-4B6E-9110-762E9A86A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1E0C1-530C-400E-9B1F-BDB9C2C3A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DAD4D-52AB-4B88-BE7F-24D4C760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49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39061-2847-4588-BC07-9ACFAE022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5EA66D-B3CF-4EC3-93D9-FF311BE55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5BBCA-1AFB-4142-8492-931BE30F8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3E881-7B9C-41F3-835B-59618FDDB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7FFC0-13E4-4DEE-8945-81D6B13E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7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C6D23A-8646-4041-A4A8-4AA8E2BD94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054D7-CF28-45A6-B92E-3CC803DD4B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A7AA6-93C0-4697-A8AC-73E365921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FE385-327E-42DB-9064-67CEC3FB8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B19E9-CC48-4A28-BB2E-544AA758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89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15722-62EC-4F28-8724-4674B7EE5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52ABC-8061-43A9-BAC2-2A533C337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375F0-FDD3-4B18-ADFB-ED7DA4CA3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29147-5A5A-4EC6-BB16-77495E1C2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48CED-FB75-47B3-81DD-3A921AA9E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59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5B791-1533-4DB2-ADFF-AF00027FF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D4BE6-AD1D-49A0-B836-34EB9C02C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944EA-3EEF-4A00-911A-627D1805F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1CF92-2D4A-4AE5-ABB2-95DFFBCD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61EAC-C54D-459E-B885-10DBA4B5D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9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4B21-F731-4777-B873-09851F0F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83FE9-EBEC-4687-A0D1-9BCAD1F94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9956F-8194-40D1-BC7C-63DF975E4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E1AF5-BD8D-4D9D-9E5C-8950C4934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C5E83-EA88-452C-86DF-8E4F76437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03CBB0-D5C5-4B56-A7D6-47347FCF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79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72F67-EBFF-4B7A-8D38-8B9CCD6DC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547C7-CD4E-4807-90FE-9441BD87E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0846D6-B371-4338-8392-DBB4B68E9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99E20F-9904-41EA-8B19-75FB621532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5BEABC-0956-4677-BA38-ACCA51934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F69608-3E35-407B-9A14-F32CEB2F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6BB543-641F-413D-ABA9-BF6B5EEF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13682-6D72-446F-9C8A-B690DE93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9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BD43D-179E-44C9-A1F0-DADE1B77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E49DA8-CE18-46AD-8B81-265DD2993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DC089C-3639-4EC7-993D-F0AB050C2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99A00-78D9-4571-B818-B992C1BE5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6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B4B5-EA3E-4A5C-861F-AF0D018F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CB188A-D405-4C72-A004-AB04F4189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4309F-274D-4D4C-8833-F157969F2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74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23CD6-F359-4A34-A1E8-9227B01CC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20F7B-AC33-44D8-9A82-4592676E9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E5BB3-1514-4200-B81F-673BD9AD54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0E751-D77C-4801-B0BB-5669EF873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7CFD9-9F97-46FB-A1F8-A305679BC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6F1169-65A8-47BA-B83A-C0DB036EE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32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EF373-A873-446E-973D-B08D0B4DE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92CE-4D30-47EA-A9B7-9EBB6C4514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1BAA53-4D0C-4417-A1FF-101547167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572FF-93B0-4F6F-876B-EA9A9F666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E9C92-ADFF-46A3-81DE-B106AC82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71E05-59BD-48A6-9D4E-62A2F94D6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97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36A65-A363-4234-8AED-C6F557BE6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E4DEE-9867-47FF-BB35-875BF42F8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A45E0-7F57-41EA-ABF9-044015AD44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C6BF-3855-462F-A686-457AD746D55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76CCC-36E2-4B1A-A6A0-BBB519AAC1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1BCF3-AAD5-4644-9483-3C8B1D194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2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1112D-F034-4F0E-AEB2-48AD1E331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JVET-O0249 Merge Modes Signaling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042F3F-0186-4DB3-AC50-CC84F4AA19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Han Huang, Wei-Jung </a:t>
            </a:r>
            <a:r>
              <a:rPr lang="en-CA" dirty="0" err="1"/>
              <a:t>Chien</a:t>
            </a:r>
            <a:r>
              <a:rPr lang="en-CA" dirty="0"/>
              <a:t>, Vadim Seregin, and Marta </a:t>
            </a:r>
            <a:r>
              <a:rPr lang="en-CA" dirty="0" err="1"/>
              <a:t>Karczewicz</a:t>
            </a:r>
            <a:r>
              <a:rPr lang="en-CA" dirty="0"/>
              <a:t> (Qualcomm)</a:t>
            </a:r>
          </a:p>
          <a:p>
            <a:r>
              <a:rPr lang="en-CA" dirty="0"/>
              <a:t>Chi-Wei Hsu, Yu-Wen Huang and Shaw</a:t>
            </a:r>
            <a:r>
              <a:rPr lang="en-US" altLang="zh-CN" dirty="0"/>
              <a:t>-</a:t>
            </a:r>
            <a:r>
              <a:rPr lang="en-CA" dirty="0"/>
              <a:t>min Lei (MediaTek)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5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E3F4C-0611-4846-BCDF-66A02E15A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6E2390-ECFE-4928-BD5E-D1B9922FE126}"/>
              </a:ext>
            </a:extLst>
          </p:cNvPr>
          <p:cNvSpPr txBox="1"/>
          <p:nvPr/>
        </p:nvSpPr>
        <p:spPr>
          <a:xfrm>
            <a:off x="3629609" y="1321356"/>
            <a:ext cx="358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Size constrain for TPM is not applied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B9D640-D3F5-4DCD-B2DC-0C94E28F5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820193"/>
              </p:ext>
            </p:extLst>
          </p:nvPr>
        </p:nvGraphicFramePr>
        <p:xfrm>
          <a:off x="177352" y="2054753"/>
          <a:ext cx="4839335" cy="3992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164095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9617798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5403920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8432564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3204155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594585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Random access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4535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VTM-5.0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0674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758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-0.34%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4495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4713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-0.21%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436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-0.23%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0271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5441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9052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0.17%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99136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13234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724730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Low delay B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514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VTM-5.0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4637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2392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7255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4222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0.15%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8019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-0.20%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1759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-0.94%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7518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-0.32%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5826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0.81%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68877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-0.46%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59350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7107A47-91DE-4FC4-BFA6-F3DA6F85B3AC}"/>
              </a:ext>
            </a:extLst>
          </p:cNvPr>
          <p:cNvSpPr txBox="1"/>
          <p:nvPr/>
        </p:nvSpPr>
        <p:spPr>
          <a:xfrm>
            <a:off x="2475721" y="1688055"/>
            <a:ext cx="540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67D8F4-06A3-4D2F-BB7E-32F10BE1FD36}"/>
              </a:ext>
            </a:extLst>
          </p:cNvPr>
          <p:cNvSpPr txBox="1"/>
          <p:nvPr/>
        </p:nvSpPr>
        <p:spPr>
          <a:xfrm>
            <a:off x="7044982" y="1720011"/>
            <a:ext cx="2491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High QPs {32, 37, 42, 47}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68F709-D5EF-4422-ACBA-88012322EF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229635"/>
              </p:ext>
            </p:extLst>
          </p:nvPr>
        </p:nvGraphicFramePr>
        <p:xfrm>
          <a:off x="5564995" y="2091361"/>
          <a:ext cx="4839335" cy="3977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164095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9617798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5403920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8432564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3204155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594585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Random access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4535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VTM-5.0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0674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758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4495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4713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436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0271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5441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9052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99136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13234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724730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Low delay B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514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VTM-5.0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4637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2392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7255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4222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8019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1759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7518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5826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68877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593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0035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AA9C89-929C-4921-87D5-99BFAF50F24C}"/>
              </a:ext>
            </a:extLst>
          </p:cNvPr>
          <p:cNvSpPr/>
          <p:nvPr/>
        </p:nvSpPr>
        <p:spPr>
          <a:xfrm>
            <a:off x="3721272" y="2348964"/>
            <a:ext cx="3762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0322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E2907-E40F-4AB8-B2AF-D88B0232D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4FA19-F06D-4980-915B-CC7D7E62F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Disable TPM if width or height is larger than 64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 Merge mode signaling modification: 3 groups</a:t>
            </a:r>
          </a:p>
          <a:p>
            <a:r>
              <a:rPr lang="en-US" dirty="0"/>
              <a:t>Benefits: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Parsing simplification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Text simplification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Coding gain</a:t>
            </a:r>
          </a:p>
          <a:p>
            <a:pPr lvl="2"/>
            <a:r>
              <a:rPr lang="en-CA" dirty="0"/>
              <a:t>CTC: {-0.08%, -0.12%, -0.19%} in RA and {-0.06%, 0.09%, 0.02%} in LDB</a:t>
            </a:r>
          </a:p>
          <a:p>
            <a:pPr lvl="2"/>
            <a:r>
              <a:rPr lang="en-CA" dirty="0"/>
              <a:t>High QP: {-0.24%, -0.35%, -0.39%} in RA and {-0.38%, -0.55%, -0.65} in LDB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148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65DF7-043D-4824-9674-9F726F136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9FDE8BA-47DD-42D2-967B-EEB033E322EA}"/>
              </a:ext>
            </a:extLst>
          </p:cNvPr>
          <p:cNvGrpSpPr/>
          <p:nvPr/>
        </p:nvGrpSpPr>
        <p:grpSpPr>
          <a:xfrm>
            <a:off x="-416616" y="2843982"/>
            <a:ext cx="11318229" cy="3200400"/>
            <a:chOff x="-370567" y="1751964"/>
            <a:chExt cx="11318229" cy="3200400"/>
          </a:xfrm>
        </p:grpSpPr>
        <p:grpSp>
          <p:nvGrpSpPr>
            <p:cNvPr id="4" name="Canvas 82">
              <a:extLst>
                <a:ext uri="{FF2B5EF4-FFF2-40B4-BE49-F238E27FC236}">
                  <a16:creationId xmlns:a16="http://schemas.microsoft.com/office/drawing/2014/main" id="{D8ADB13E-DB44-41BA-9EFB-FF8C5F7FA8AB}"/>
                </a:ext>
              </a:extLst>
            </p:cNvPr>
            <p:cNvGrpSpPr/>
            <p:nvPr/>
          </p:nvGrpSpPr>
          <p:grpSpPr>
            <a:xfrm>
              <a:off x="4842137" y="2197169"/>
              <a:ext cx="6105525" cy="2326640"/>
              <a:chOff x="0" y="0"/>
              <a:chExt cx="6105525" cy="2326640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9D57E65-E309-4EAF-BF8E-A77B99DD658E}"/>
                  </a:ext>
                </a:extLst>
              </p:cNvPr>
              <p:cNvSpPr/>
              <p:nvPr/>
            </p:nvSpPr>
            <p:spPr>
              <a:xfrm>
                <a:off x="0" y="0"/>
                <a:ext cx="6105525" cy="2326640"/>
              </a:xfrm>
              <a:prstGeom prst="rect">
                <a:avLst/>
              </a:prstGeom>
            </p:spPr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7C711CD-D2A1-4E6F-9817-91B5C314AD50}"/>
                  </a:ext>
                </a:extLst>
              </p:cNvPr>
              <p:cNvGrpSpPr/>
              <p:nvPr/>
            </p:nvGrpSpPr>
            <p:grpSpPr>
              <a:xfrm>
                <a:off x="997070" y="174614"/>
                <a:ext cx="4063211" cy="2073783"/>
                <a:chOff x="230216" y="-23"/>
                <a:chExt cx="4063211" cy="2073783"/>
              </a:xfrm>
            </p:grpSpPr>
            <p:sp>
              <p:nvSpPr>
                <p:cNvPr id="9" name="TextBox 5">
                  <a:extLst>
                    <a:ext uri="{FF2B5EF4-FFF2-40B4-BE49-F238E27FC236}">
                      <a16:creationId xmlns:a16="http://schemas.microsoft.com/office/drawing/2014/main" id="{A141AA87-CAF4-45D1-982C-0436D565F7EB}"/>
                    </a:ext>
                  </a:extLst>
                </p:cNvPr>
                <p:cNvSpPr txBox="1"/>
                <p:nvPr/>
              </p:nvSpPr>
              <p:spPr>
                <a:xfrm>
                  <a:off x="1983721" y="1593378"/>
                  <a:ext cx="8445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DB6E62A4-42BE-484F-B50B-CEA61CEA5E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63651" y="201038"/>
                  <a:ext cx="432435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TextBox 8">
                  <a:extLst>
                    <a:ext uri="{FF2B5EF4-FFF2-40B4-BE49-F238E27FC236}">
                      <a16:creationId xmlns:a16="http://schemas.microsoft.com/office/drawing/2014/main" id="{9689AB3D-D385-48DD-8CAC-E89F28DD1CA6}"/>
                    </a:ext>
                  </a:extLst>
                </p:cNvPr>
                <p:cNvSpPr txBox="1"/>
                <p:nvPr/>
              </p:nvSpPr>
              <p:spPr>
                <a:xfrm>
                  <a:off x="230216" y="589171"/>
                  <a:ext cx="166624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E245311-E4B1-48D6-A1C7-33119E6DF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6087" y="201038"/>
                  <a:ext cx="501676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EB6D1201-4248-4AE1-A8A3-6AC70027BA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66692" y="661512"/>
                  <a:ext cx="432436" cy="4595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1">
                  <a:extLst>
                    <a:ext uri="{FF2B5EF4-FFF2-40B4-BE49-F238E27FC236}">
                      <a16:creationId xmlns:a16="http://schemas.microsoft.com/office/drawing/2014/main" id="{2E2822DD-98DE-4C4E-9D3A-1AED3D1919D8}"/>
                    </a:ext>
                  </a:extLst>
                </p:cNvPr>
                <p:cNvSpPr txBox="1"/>
                <p:nvPr/>
              </p:nvSpPr>
              <p:spPr>
                <a:xfrm>
                  <a:off x="674716" y="1588248"/>
                  <a:ext cx="61266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" name="TextBox 12">
                  <a:extLst>
                    <a:ext uri="{FF2B5EF4-FFF2-40B4-BE49-F238E27FC236}">
                      <a16:creationId xmlns:a16="http://schemas.microsoft.com/office/drawing/2014/main" id="{DA6EBC2B-1469-4219-AA47-1A525EE2CC3D}"/>
                    </a:ext>
                  </a:extLst>
                </p:cNvPr>
                <p:cNvSpPr txBox="1"/>
                <p:nvPr/>
              </p:nvSpPr>
              <p:spPr>
                <a:xfrm>
                  <a:off x="1407532" y="1617195"/>
                  <a:ext cx="53848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5505D62F-AFB0-49B8-87CE-054E7116DC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97763" y="663678"/>
                  <a:ext cx="514405" cy="462402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TextBox 15">
                  <a:extLst>
                    <a:ext uri="{FF2B5EF4-FFF2-40B4-BE49-F238E27FC236}">
                      <a16:creationId xmlns:a16="http://schemas.microsoft.com/office/drawing/2014/main" id="{39AEA8C7-7802-446D-AD0E-FCB634301ECA}"/>
                    </a:ext>
                  </a:extLst>
                </p:cNvPr>
                <p:cNvSpPr txBox="1"/>
                <p:nvPr/>
              </p:nvSpPr>
              <p:spPr>
                <a:xfrm>
                  <a:off x="1740231" y="-23"/>
                  <a:ext cx="21736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" name="TextBox 16">
                  <a:extLst>
                    <a:ext uri="{FF2B5EF4-FFF2-40B4-BE49-F238E27FC236}">
                      <a16:creationId xmlns:a16="http://schemas.microsoft.com/office/drawing/2014/main" id="{21A60232-81B8-434D-AB9C-0E0AF97D7C4E}"/>
                    </a:ext>
                  </a:extLst>
                </p:cNvPr>
                <p:cNvSpPr txBox="1"/>
                <p:nvPr/>
              </p:nvSpPr>
              <p:spPr>
                <a:xfrm>
                  <a:off x="2259522" y="431437"/>
                  <a:ext cx="20339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33AE1E5-78C5-47F8-A2C1-8EB175BCF228}"/>
                    </a:ext>
                  </a:extLst>
                </p:cNvPr>
                <p:cNvCxnSpPr>
                  <a:cxnSpLocks/>
                  <a:endCxn id="9" idx="0"/>
                </p:cNvCxnSpPr>
                <p:nvPr/>
              </p:nvCxnSpPr>
              <p:spPr>
                <a:xfrm flipH="1">
                  <a:off x="2413326" y="1124396"/>
                  <a:ext cx="200752" cy="4692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9C0F9CE0-8FDF-40D9-BBA9-4086842F43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15985" y="1124397"/>
                  <a:ext cx="288290" cy="46384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TextBox 19">
                  <a:extLst>
                    <a:ext uri="{FF2B5EF4-FFF2-40B4-BE49-F238E27FC236}">
                      <a16:creationId xmlns:a16="http://schemas.microsoft.com/office/drawing/2014/main" id="{E64BCB12-A814-479F-8546-C1DD9A565CC4}"/>
                    </a:ext>
                  </a:extLst>
                </p:cNvPr>
                <p:cNvSpPr txBox="1"/>
                <p:nvPr/>
              </p:nvSpPr>
              <p:spPr>
                <a:xfrm>
                  <a:off x="2712526" y="1612531"/>
                  <a:ext cx="15303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D9C99D61-8C20-457E-BCCA-1E0D01A329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46406" y="1125840"/>
                  <a:ext cx="512352" cy="462404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B8344A4A-214B-4591-B22A-16CF22E63E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59446" y="1134334"/>
                  <a:ext cx="19154" cy="459275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B9073EF-2E66-4E99-896F-FBE7201E80BB}"/>
                  </a:ext>
                </a:extLst>
              </p:cNvPr>
              <p:cNvSpPr/>
              <p:nvPr/>
            </p:nvSpPr>
            <p:spPr>
              <a:xfrm>
                <a:off x="603081" y="1086484"/>
                <a:ext cx="1680845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ciip_merge_flag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8045371-D7F0-4DF1-AF07-1C3B92D2F33B}"/>
                  </a:ext>
                </a:extLst>
              </p:cNvPr>
              <p:cNvSpPr/>
              <p:nvPr/>
            </p:nvSpPr>
            <p:spPr>
              <a:xfrm>
                <a:off x="3456307" y="1068910"/>
                <a:ext cx="1940560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mmvd_merge_flag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24" name="Canvas 45">
              <a:extLst>
                <a:ext uri="{FF2B5EF4-FFF2-40B4-BE49-F238E27FC236}">
                  <a16:creationId xmlns:a16="http://schemas.microsoft.com/office/drawing/2014/main" id="{8CDFDD7C-FC1F-4579-A384-04518EA5AA65}"/>
                </a:ext>
              </a:extLst>
            </p:cNvPr>
            <p:cNvGrpSpPr/>
            <p:nvPr/>
          </p:nvGrpSpPr>
          <p:grpSpPr>
            <a:xfrm>
              <a:off x="-370567" y="1751964"/>
              <a:ext cx="5486400" cy="3200400"/>
              <a:chOff x="0" y="0"/>
              <a:chExt cx="5486400" cy="320040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1EB76B3-1361-4A01-ADED-416405BF4ED1}"/>
                  </a:ext>
                </a:extLst>
              </p:cNvPr>
              <p:cNvSpPr/>
              <p:nvPr/>
            </p:nvSpPr>
            <p:spPr>
              <a:xfrm>
                <a:off x="0" y="0"/>
                <a:ext cx="5486400" cy="3200400"/>
              </a:xfrm>
              <a:prstGeom prst="rect">
                <a:avLst/>
              </a:prstGeom>
            </p:spPr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F75DA77-CE75-46F9-A6C2-45B005441A9F}"/>
                  </a:ext>
                </a:extLst>
              </p:cNvPr>
              <p:cNvGrpSpPr/>
              <p:nvPr/>
            </p:nvGrpSpPr>
            <p:grpSpPr>
              <a:xfrm>
                <a:off x="773412" y="200472"/>
                <a:ext cx="4366147" cy="2906324"/>
                <a:chOff x="-406794" y="0"/>
                <a:chExt cx="4335205" cy="2957822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9A75A0D2-D432-4703-8C3D-967C9F987E65}"/>
                    </a:ext>
                  </a:extLst>
                </p:cNvPr>
                <p:cNvCxnSpPr/>
                <p:nvPr/>
              </p:nvCxnSpPr>
              <p:spPr>
                <a:xfrm flipH="1">
                  <a:off x="736539" y="467023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1EB966D5-383E-4F2C-8F68-1A36AC5BCF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2786" y="467023"/>
                  <a:ext cx="318053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E765D54B-AC38-460D-A5D9-BE1D65392B45}"/>
                    </a:ext>
                  </a:extLst>
                </p:cNvPr>
                <p:cNvCxnSpPr/>
                <p:nvPr/>
              </p:nvCxnSpPr>
              <p:spPr>
                <a:xfrm flipH="1">
                  <a:off x="1054592" y="939090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10">
                  <a:extLst>
                    <a:ext uri="{FF2B5EF4-FFF2-40B4-BE49-F238E27FC236}">
                      <a16:creationId xmlns:a16="http://schemas.microsoft.com/office/drawing/2014/main" id="{99DF5863-5D36-4D5A-B87D-B6C9669512CE}"/>
                    </a:ext>
                  </a:extLst>
                </p:cNvPr>
                <p:cNvSpPr txBox="1"/>
                <p:nvPr/>
              </p:nvSpPr>
              <p:spPr>
                <a:xfrm>
                  <a:off x="-406794" y="867895"/>
                  <a:ext cx="151950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" name="TextBox 11">
                  <a:extLst>
                    <a:ext uri="{FF2B5EF4-FFF2-40B4-BE49-F238E27FC236}">
                      <a16:creationId xmlns:a16="http://schemas.microsoft.com/office/drawing/2014/main" id="{EF563EB2-FB93-4C00-8719-11CC172459E9}"/>
                    </a:ext>
                  </a:extLst>
                </p:cNvPr>
                <p:cNvSpPr txBox="1"/>
                <p:nvPr/>
              </p:nvSpPr>
              <p:spPr>
                <a:xfrm>
                  <a:off x="286427" y="1428498"/>
                  <a:ext cx="83856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F891CF2C-F6E3-4D36-9969-DE498F52C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40839" y="936150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210CD3A8-D6D5-4186-ABDC-48A6CD503650}"/>
                    </a:ext>
                  </a:extLst>
                </p:cNvPr>
                <p:cNvCxnSpPr/>
                <p:nvPr/>
              </p:nvCxnSpPr>
              <p:spPr>
                <a:xfrm flipH="1">
                  <a:off x="1340839" y="1405277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TextBox 16">
                  <a:extLst>
                    <a:ext uri="{FF2B5EF4-FFF2-40B4-BE49-F238E27FC236}">
                      <a16:creationId xmlns:a16="http://schemas.microsoft.com/office/drawing/2014/main" id="{87935C56-1903-4200-8143-19C069A66BEE}"/>
                    </a:ext>
                  </a:extLst>
                </p:cNvPr>
                <p:cNvSpPr txBox="1"/>
                <p:nvPr/>
              </p:nvSpPr>
              <p:spPr>
                <a:xfrm>
                  <a:off x="-124665" y="1893153"/>
                  <a:ext cx="165443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DA723883-27D6-4E70-A20F-660286AE9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7086" y="1405277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81D862FD-F53D-4108-91DE-F0713967B945}"/>
                    </a:ext>
                  </a:extLst>
                </p:cNvPr>
                <p:cNvCxnSpPr/>
                <p:nvPr/>
              </p:nvCxnSpPr>
              <p:spPr>
                <a:xfrm flipH="1">
                  <a:off x="1627086" y="1874404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TextBox 20">
                  <a:extLst>
                    <a:ext uri="{FF2B5EF4-FFF2-40B4-BE49-F238E27FC236}">
                      <a16:creationId xmlns:a16="http://schemas.microsoft.com/office/drawing/2014/main" id="{797A211A-5FD8-45E8-A73E-E7CA8A6FE2FE}"/>
                    </a:ext>
                  </a:extLst>
                </p:cNvPr>
                <p:cNvSpPr txBox="1"/>
                <p:nvPr/>
              </p:nvSpPr>
              <p:spPr>
                <a:xfrm>
                  <a:off x="1069771" y="2493167"/>
                  <a:ext cx="534664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" name="TextBox 21">
                  <a:extLst>
                    <a:ext uri="{FF2B5EF4-FFF2-40B4-BE49-F238E27FC236}">
                      <a16:creationId xmlns:a16="http://schemas.microsoft.com/office/drawing/2014/main" id="{5B1DA382-DF2E-494C-B861-0BF5129242AE}"/>
                    </a:ext>
                  </a:extLst>
                </p:cNvPr>
                <p:cNvSpPr txBox="1"/>
                <p:nvPr/>
              </p:nvSpPr>
              <p:spPr>
                <a:xfrm>
                  <a:off x="1989183" y="2493167"/>
                  <a:ext cx="608326" cy="3758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9DC99CB3-02B9-4537-8992-BD1ECE1B21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13333" y="1871464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TextBox 23">
                  <a:extLst>
                    <a:ext uri="{FF2B5EF4-FFF2-40B4-BE49-F238E27FC236}">
                      <a16:creationId xmlns:a16="http://schemas.microsoft.com/office/drawing/2014/main" id="{C2DDC60C-BF9B-4D94-ACD2-0C5055F6A485}"/>
                    </a:ext>
                  </a:extLst>
                </p:cNvPr>
                <p:cNvSpPr txBox="1"/>
                <p:nvPr/>
              </p:nvSpPr>
              <p:spPr>
                <a:xfrm>
                  <a:off x="286427" y="0"/>
                  <a:ext cx="2019491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" name="TextBox 24">
                  <a:extLst>
                    <a:ext uri="{FF2B5EF4-FFF2-40B4-BE49-F238E27FC236}">
                      <a16:creationId xmlns:a16="http://schemas.microsoft.com/office/drawing/2014/main" id="{26F7A765-863F-4C57-B332-4A71A0D6A490}"/>
                    </a:ext>
                  </a:extLst>
                </p:cNvPr>
                <p:cNvSpPr txBox="1"/>
                <p:nvPr/>
              </p:nvSpPr>
              <p:spPr>
                <a:xfrm>
                  <a:off x="1388547" y="686577"/>
                  <a:ext cx="1926808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 dirty="0" err="1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mmvd_merge_flag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" name="TextBox 25">
                  <a:extLst>
                    <a:ext uri="{FF2B5EF4-FFF2-40B4-BE49-F238E27FC236}">
                      <a16:creationId xmlns:a16="http://schemas.microsoft.com/office/drawing/2014/main" id="{4CFCD119-30D4-49E8-B441-AB7839CAE287}"/>
                    </a:ext>
                  </a:extLst>
                </p:cNvPr>
                <p:cNvSpPr txBox="1"/>
                <p:nvPr/>
              </p:nvSpPr>
              <p:spPr>
                <a:xfrm>
                  <a:off x="1770209" y="1200676"/>
                  <a:ext cx="215820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" name="TextBox 26">
                  <a:extLst>
                    <a:ext uri="{FF2B5EF4-FFF2-40B4-BE49-F238E27FC236}">
                      <a16:creationId xmlns:a16="http://schemas.microsoft.com/office/drawing/2014/main" id="{322DF521-F4EF-4E75-B319-0F2B48BAAFA1}"/>
                    </a:ext>
                  </a:extLst>
                </p:cNvPr>
                <p:cNvSpPr txBox="1"/>
                <p:nvPr/>
              </p:nvSpPr>
              <p:spPr>
                <a:xfrm>
                  <a:off x="1991337" y="1639840"/>
                  <a:ext cx="1668933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  <p:sp>
          <p:nvSpPr>
            <p:cNvPr id="44" name="Arrow: Right 43">
              <a:extLst>
                <a:ext uri="{FF2B5EF4-FFF2-40B4-BE49-F238E27FC236}">
                  <a16:creationId xmlns:a16="http://schemas.microsoft.com/office/drawing/2014/main" id="{88A9F49F-5A99-4030-9AE1-BFFC18B17469}"/>
                </a:ext>
              </a:extLst>
            </p:cNvPr>
            <p:cNvSpPr/>
            <p:nvPr/>
          </p:nvSpPr>
          <p:spPr>
            <a:xfrm>
              <a:off x="4913136" y="3083624"/>
              <a:ext cx="346841" cy="40655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077757C-4965-44D3-AC45-C87F673DD83A}"/>
              </a:ext>
            </a:extLst>
          </p:cNvPr>
          <p:cNvSpPr txBox="1"/>
          <p:nvPr/>
        </p:nvSpPr>
        <p:spPr>
          <a:xfrm>
            <a:off x="585800" y="1875095"/>
            <a:ext cx="481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Disable TPM if width or height is larger than 64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1B52AC7-1282-4C49-978F-6BA350CBC190}"/>
              </a:ext>
            </a:extLst>
          </p:cNvPr>
          <p:cNvSpPr txBox="1"/>
          <p:nvPr/>
        </p:nvSpPr>
        <p:spPr>
          <a:xfrm>
            <a:off x="585800" y="2416698"/>
            <a:ext cx="3729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 Merge mode signaling modification</a:t>
            </a:r>
          </a:p>
        </p:txBody>
      </p:sp>
    </p:spTree>
    <p:extLst>
      <p:ext uri="{BB962C8B-B14F-4D97-AF65-F5344CB8AC3E}">
        <p14:creationId xmlns:p14="http://schemas.microsoft.com/office/powerpoint/2010/main" val="1693287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F195E-7373-42F2-A019-D24442E5E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Parsing simplification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77370E-DD38-4937-989F-91B2C8729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424236"/>
              </p:ext>
            </p:extLst>
          </p:nvPr>
        </p:nvGraphicFramePr>
        <p:xfrm>
          <a:off x="88823" y="1900101"/>
          <a:ext cx="5511800" cy="355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585187749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20053285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191701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 &amp;&amp; ( cbWidth * cbHeight ) &gt;= 64)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77563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 &amp;&amp;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573809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 &amp;&amp; ( cbWidth * cbHeight ) &gt;= 64 &amp;&amp; ((</a:t>
                      </a: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8) ||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376396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sps_mmvd_enabled_flag</a:t>
                      </a:r>
                      <a:r>
                        <a:rPr lang="en-US" sz="1100" dirty="0">
                          <a:effectLst/>
                        </a:rPr>
                        <a:t> || ((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((</a:t>
                      </a:r>
                      <a:r>
                        <a:rPr lang="en-US" sz="1100" dirty="0" err="1">
                          <a:effectLst/>
                        </a:rPr>
                        <a:t>MaxNumSubblockMergeCand</a:t>
                      </a:r>
                      <a:r>
                        <a:rPr lang="en-US" sz="1100" dirty="0">
                          <a:effectLst/>
                        </a:rPr>
                        <a:t> &gt;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&gt; 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&gt; 8) || </a:t>
                      </a:r>
                      <a:r>
                        <a:rPr lang="en-CA" sz="1100" dirty="0">
                          <a:effectLst/>
                        </a:rPr>
                        <a:t>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128) 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31208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8D61E4-A0E9-41AA-B012-319E787A9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266355"/>
              </p:ext>
            </p:extLst>
          </p:nvPr>
        </p:nvGraphicFramePr>
        <p:xfrm>
          <a:off x="6469094" y="1521219"/>
          <a:ext cx="5511800" cy="2317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3339382913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687358847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  present conditions if size constrain for TPM is applied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64787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0)  &amp;&amp; 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21498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</a:t>
                      </a:r>
                      <a:r>
                        <a:rPr lang="en-US" sz="1100">
                          <a:effectLst/>
                        </a:rPr>
                        <a:t> &amp;&amp; cbWidth &gt; 8 &amp;&amp; cbHeight &gt; 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384918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80826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 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</a:t>
                      </a:r>
                      <a:r>
                        <a:rPr lang="en-CA" sz="1100" dirty="0">
                          <a:effectLst/>
                        </a:rPr>
                        <a:t> &amp;&amp; 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cu_skip_flag</a:t>
                      </a:r>
                      <a:r>
                        <a:rPr lang="en-CA" sz="1100" dirty="0">
                          <a:effectLst/>
                        </a:rPr>
                        <a:t>[ x0 ][ y0 ] = = 0) </a:t>
                      </a:r>
                      <a:r>
                        <a:rPr lang="en-US" sz="1100" dirty="0">
                          <a:effectLst/>
                        </a:rPr>
                        <a:t>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530986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281DC581-2D6F-4F17-8432-1D1024AF5778}"/>
              </a:ext>
            </a:extLst>
          </p:cNvPr>
          <p:cNvSpPr/>
          <p:nvPr/>
        </p:nvSpPr>
        <p:spPr>
          <a:xfrm>
            <a:off x="5803795" y="3429000"/>
            <a:ext cx="377851" cy="4099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62987B2-E46E-485C-BB9E-4CD5011E25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239946"/>
              </p:ext>
            </p:extLst>
          </p:nvPr>
        </p:nvGraphicFramePr>
        <p:xfrm>
          <a:off x="6469094" y="4175125"/>
          <a:ext cx="5511800" cy="2485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3339382913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687358847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  present conditions if size constrain for TPM is not applied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64787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 </a:t>
                      </a:r>
                      <a:r>
                        <a:rPr lang="en-US" sz="1100" dirty="0">
                          <a:effectLst/>
                          <a:highlight>
                            <a:srgbClr val="00FFFF"/>
                          </a:highlight>
                        </a:rPr>
                        <a:t>&amp;&amp; </a:t>
                      </a:r>
                      <a:r>
                        <a:rPr lang="en-US" sz="1100" dirty="0" err="1">
                          <a:effectLst/>
                          <a:highlight>
                            <a:srgbClr val="00FFFF"/>
                          </a:highlight>
                        </a:rPr>
                        <a:t>cbWidth</a:t>
                      </a:r>
                      <a:r>
                        <a:rPr lang="en-US" sz="1100" dirty="0">
                          <a:effectLst/>
                          <a:highlight>
                            <a:srgbClr val="00FFFF"/>
                          </a:highlight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  <a:highlight>
                            <a:srgbClr val="00FFFF"/>
                          </a:highlight>
                        </a:rPr>
                        <a:t>cbHeight</a:t>
                      </a:r>
                      <a:r>
                        <a:rPr lang="en-US" sz="1100" dirty="0">
                          <a:effectLst/>
                          <a:highlight>
                            <a:srgbClr val="00FFFF"/>
                          </a:highlight>
                        </a:rPr>
                        <a:t> &lt; 128</a:t>
                      </a:r>
                      <a:r>
                        <a:rPr lang="en-US" sz="1100" dirty="0">
                          <a:effectLst/>
                        </a:rPr>
                        <a:t>)  &amp;&amp; 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21498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MaxNumSubblockMergeCand</a:t>
                      </a:r>
                      <a:r>
                        <a:rPr lang="en-CA" sz="1100" dirty="0">
                          <a:effectLst/>
                        </a:rPr>
                        <a:t> &gt; 0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&gt; 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&gt; 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384918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sps_mmvd_enabled_flag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80826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 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</a:t>
                      </a:r>
                      <a:r>
                        <a:rPr lang="en-CA" sz="1100" dirty="0">
                          <a:effectLst/>
                        </a:rPr>
                        <a:t>&amp;&amp; 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cu_skip_flag</a:t>
                      </a:r>
                      <a:r>
                        <a:rPr lang="en-CA" sz="1100" dirty="0">
                          <a:effectLst/>
                        </a:rPr>
                        <a:t>[ x0 ][ y0 ] = = 0 </a:t>
                      </a:r>
                      <a:r>
                        <a:rPr lang="en-US" sz="1100" dirty="0">
                          <a:effectLst/>
                        </a:rPr>
                        <a:t>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</a:t>
                      </a:r>
                      <a:r>
                        <a:rPr lang="en-CA" sz="1100" dirty="0">
                          <a:effectLst/>
                        </a:rPr>
                        <a:t> ) </a:t>
                      </a:r>
                      <a:r>
                        <a:rPr lang="en-US" sz="1100" dirty="0">
                          <a:effectLst/>
                        </a:rPr>
                        <a:t>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530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1661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regular merge mode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or merge mode with motion vector difference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combined inter-picture merge and intra-picture prediction or 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triangular shape based motion compensation is used to generate the inter prediction </a:t>
            </a:r>
            <a:r>
              <a:rPr lang="en-CA" sz="1200" dirty="0" err="1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1.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925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75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merge mode with motion vector difference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the regular merge mode is used to generate the inter prediction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be equal to 0.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11209986" cy="5227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specifies whether the combined inter-picture merge and intra-picture prediction is applied for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set equal to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? 0 : 1.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it’s set equal to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? 0 :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sps_ciip_enabled_flag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&amp;&amp;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cu_skip_flag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x0 ][ y0 ] = = 0 </a:t>
            </a:r>
            <a:r>
              <a:rPr lang="en-US" sz="1200" dirty="0">
                <a:highlight>
                  <a:srgbClr val="00FF00"/>
                </a:highlight>
              </a:rPr>
              <a:t>&amp;&amp; </a:t>
            </a:r>
            <a:r>
              <a:rPr lang="en-US" sz="1200" dirty="0" err="1">
                <a:highlight>
                  <a:srgbClr val="00FF00"/>
                </a:highlight>
              </a:rPr>
              <a:t>cbWidth</a:t>
            </a:r>
            <a:r>
              <a:rPr lang="en-US" sz="1200" dirty="0">
                <a:highlight>
                  <a:srgbClr val="00FF00"/>
                </a:highlight>
              </a:rPr>
              <a:t> &lt; 128 &amp;&amp; </a:t>
            </a:r>
            <a:r>
              <a:rPr lang="en-US" sz="1200" dirty="0" err="1">
                <a:highlight>
                  <a:srgbClr val="00FF00"/>
                </a:highlight>
              </a:rPr>
              <a:t>cbHeight</a:t>
            </a:r>
            <a:r>
              <a:rPr lang="en-US" sz="1200" dirty="0">
                <a:highlight>
                  <a:srgbClr val="00FF00"/>
                </a:highlight>
              </a:rPr>
              <a:t> &lt; 128</a:t>
            </a:r>
            <a:r>
              <a:rPr lang="en-CA" sz="1200" dirty="0">
                <a:highlight>
                  <a:srgbClr val="00FF00"/>
                </a:highlight>
              </a:rPr>
              <a:t>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equal to 1, the variable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IntraPredModeY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 with x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cbWidth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and y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cbHeight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is set to be equal to INTRA_PLANAR.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derived 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sps_triangle_enabled_flag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slice_type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B.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MaxNumTriangleMergeCand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64.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merge_subblock_flag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US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ciip_flag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819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F1898-6510-48E0-9CC5-169FD05EC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D3CBA95-A27A-4C90-BF8D-3F33379FB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214848"/>
              </p:ext>
            </p:extLst>
          </p:nvPr>
        </p:nvGraphicFramePr>
        <p:xfrm>
          <a:off x="537925" y="2042260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285141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21779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92682285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3034001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4396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011248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316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013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19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338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60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929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998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8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901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6633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80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150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61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921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587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99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684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319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973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078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527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100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85574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3195A7-5A5A-4F5F-BA87-DB8C1B8C1AAC}"/>
              </a:ext>
            </a:extLst>
          </p:cNvPr>
          <p:cNvSpPr txBox="1"/>
          <p:nvPr/>
        </p:nvSpPr>
        <p:spPr>
          <a:xfrm>
            <a:off x="2611465" y="1506022"/>
            <a:ext cx="540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7996C16-D86B-4849-9CA6-17D640033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847607"/>
              </p:ext>
            </p:extLst>
          </p:nvPr>
        </p:nvGraphicFramePr>
        <p:xfrm>
          <a:off x="5667864" y="2042259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2674778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06777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10975658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22993539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6964830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433277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477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637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178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778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729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65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487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310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83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81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45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477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87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493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72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23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253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826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918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88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816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8505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22799DD-A46C-41F8-8461-9775B6CB19F6}"/>
              </a:ext>
            </a:extLst>
          </p:cNvPr>
          <p:cNvSpPr txBox="1"/>
          <p:nvPr/>
        </p:nvSpPr>
        <p:spPr>
          <a:xfrm>
            <a:off x="7281621" y="1508708"/>
            <a:ext cx="2491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High QPs {32, 37, 42, 47}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AA0CD8-05B7-401A-874F-ED607F93B1A8}"/>
              </a:ext>
            </a:extLst>
          </p:cNvPr>
          <p:cNvSpPr txBox="1"/>
          <p:nvPr/>
        </p:nvSpPr>
        <p:spPr>
          <a:xfrm>
            <a:off x="3937519" y="1344260"/>
            <a:ext cx="320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Size constrain for TPM is applied</a:t>
            </a:r>
          </a:p>
        </p:txBody>
      </p:sp>
    </p:spTree>
    <p:extLst>
      <p:ext uri="{BB962C8B-B14F-4D97-AF65-F5344CB8AC3E}">
        <p14:creationId xmlns:p14="http://schemas.microsoft.com/office/powerpoint/2010/main" val="869763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81339-2C66-4056-95DE-907C07E8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811E4-6952-4D51-A635-019D285FB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814223"/>
              </p:ext>
            </p:extLst>
          </p:nvPr>
        </p:nvGraphicFramePr>
        <p:xfrm>
          <a:off x="778148" y="2119751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270127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8319959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09047707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41144669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201457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62646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35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203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426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677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452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707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871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594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325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373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677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07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374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860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542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985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77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691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27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74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33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559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04002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C9BDB95-84B1-463D-B0A8-9D44044DF0DB}"/>
              </a:ext>
            </a:extLst>
          </p:cNvPr>
          <p:cNvSpPr txBox="1"/>
          <p:nvPr/>
        </p:nvSpPr>
        <p:spPr>
          <a:xfrm>
            <a:off x="480447" y="1470020"/>
            <a:ext cx="6303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Modification 1 only: disable TPM if width or height larger than 64</a:t>
            </a:r>
          </a:p>
        </p:txBody>
      </p:sp>
    </p:spTree>
    <p:extLst>
      <p:ext uri="{BB962C8B-B14F-4D97-AF65-F5344CB8AC3E}">
        <p14:creationId xmlns:p14="http://schemas.microsoft.com/office/powerpoint/2010/main" val="473292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1835</Words>
  <Application>Microsoft Office PowerPoint</Application>
  <PresentationFormat>Widescreen</PresentationFormat>
  <Paragraphs>697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JVET-O0249 Merge Modes Signaling </vt:lpstr>
      <vt:lpstr>Outline</vt:lpstr>
      <vt:lpstr>Proposal</vt:lpstr>
      <vt:lpstr>Parsing simplification</vt:lpstr>
      <vt:lpstr>Text simplification</vt:lpstr>
      <vt:lpstr>Text simplification</vt:lpstr>
      <vt:lpstr>Text simplification</vt:lpstr>
      <vt:lpstr>Test results </vt:lpstr>
      <vt:lpstr>Test results</vt:lpstr>
      <vt:lpstr>Test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JVET-O0249 Merge Modes Signaling </dc:title>
  <dc:creator>Han Huang</dc:creator>
  <cp:lastModifiedBy>Han Huang</cp:lastModifiedBy>
  <cp:revision>12</cp:revision>
  <dcterms:created xsi:type="dcterms:W3CDTF">2019-06-26T00:28:53Z</dcterms:created>
  <dcterms:modified xsi:type="dcterms:W3CDTF">2019-07-08T06:24:30Z</dcterms:modified>
</cp:coreProperties>
</file>