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3" r:id="rId3"/>
    <p:sldId id="262" r:id="rId4"/>
    <p:sldId id="261" r:id="rId5"/>
    <p:sldId id="257" r:id="rId6"/>
    <p:sldId id="259" r:id="rId7"/>
    <p:sldId id="260" r:id="rId8"/>
    <p:sldId id="258" r:id="rId9"/>
    <p:sldId id="264" r:id="rId10"/>
    <p:sldId id="265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EE6206A-750F-43B2-B54B-AA70CAC522B5}" v="2" dt="2019-07-02T22:45:53.659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92" autoAdjust="0"/>
    <p:restoredTop sz="94660"/>
  </p:normalViewPr>
  <p:slideViewPr>
    <p:cSldViewPr snapToGrid="0">
      <p:cViewPr varScale="1">
        <p:scale>
          <a:sx n="82" d="100"/>
          <a:sy n="82" d="100"/>
        </p:scale>
        <p:origin x="485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17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Han Huang" userId="9ddf1114-4bee-4044-9a2d-1282884f7d47" providerId="ADAL" clId="{0EE6206A-750F-43B2-B54B-AA70CAC522B5}"/>
    <pc:docChg chg="undo modSld">
      <pc:chgData name="Han Huang" userId="9ddf1114-4bee-4044-9a2d-1282884f7d47" providerId="ADAL" clId="{0EE6206A-750F-43B2-B54B-AA70CAC522B5}" dt="2019-07-02T22:47:55.985" v="51" actId="20577"/>
      <pc:docMkLst>
        <pc:docMk/>
      </pc:docMkLst>
      <pc:sldChg chg="modSp">
        <pc:chgData name="Han Huang" userId="9ddf1114-4bee-4044-9a2d-1282884f7d47" providerId="ADAL" clId="{0EE6206A-750F-43B2-B54B-AA70CAC522B5}" dt="2019-07-02T22:47:28.268" v="48" actId="20577"/>
        <pc:sldMkLst>
          <pc:docMk/>
          <pc:sldMk cId="1693287377" sldId="262"/>
        </pc:sldMkLst>
        <pc:spChg chg="mod">
          <ac:chgData name="Han Huang" userId="9ddf1114-4bee-4044-9a2d-1282884f7d47" providerId="ADAL" clId="{0EE6206A-750F-43B2-B54B-AA70CAC522B5}" dt="2019-07-02T22:47:24.120" v="45" actId="20577"/>
          <ac:spMkLst>
            <pc:docMk/>
            <pc:sldMk cId="1693287377" sldId="262"/>
            <ac:spMk id="14" creationId="{2E2822DD-98DE-4C4E-9D3A-1AED3D1919D8}"/>
          </ac:spMkLst>
        </pc:spChg>
        <pc:spChg chg="mod">
          <ac:chgData name="Han Huang" userId="9ddf1114-4bee-4044-9a2d-1282884f7d47" providerId="ADAL" clId="{0EE6206A-750F-43B2-B54B-AA70CAC522B5}" dt="2019-07-02T22:47:21.446" v="42" actId="20577"/>
          <ac:spMkLst>
            <pc:docMk/>
            <pc:sldMk cId="1693287377" sldId="262"/>
            <ac:spMk id="38" creationId="{5B1DA382-DF2E-494C-B861-0BF5129242AE}"/>
          </ac:spMkLst>
        </pc:spChg>
        <pc:spChg chg="mod">
          <ac:chgData name="Han Huang" userId="9ddf1114-4bee-4044-9a2d-1282884f7d47" providerId="ADAL" clId="{0EE6206A-750F-43B2-B54B-AA70CAC522B5}" dt="2019-07-02T22:47:28.268" v="48" actId="20577"/>
          <ac:spMkLst>
            <pc:docMk/>
            <pc:sldMk cId="1693287377" sldId="262"/>
            <ac:spMk id="46" creationId="{9077757C-4965-44D3-AC45-C87F673DD83A}"/>
          </ac:spMkLst>
        </pc:spChg>
      </pc:sldChg>
      <pc:sldChg chg="modSp">
        <pc:chgData name="Han Huang" userId="9ddf1114-4bee-4044-9a2d-1282884f7d47" providerId="ADAL" clId="{0EE6206A-750F-43B2-B54B-AA70CAC522B5}" dt="2019-07-02T22:47:15.843" v="39" actId="20577"/>
        <pc:sldMkLst>
          <pc:docMk/>
          <pc:sldMk cId="3454148261" sldId="263"/>
        </pc:sldMkLst>
        <pc:spChg chg="mod">
          <ac:chgData name="Han Huang" userId="9ddf1114-4bee-4044-9a2d-1282884f7d47" providerId="ADAL" clId="{0EE6206A-750F-43B2-B54B-AA70CAC522B5}" dt="2019-07-02T22:47:15.843" v="39" actId="20577"/>
          <ac:spMkLst>
            <pc:docMk/>
            <pc:sldMk cId="3454148261" sldId="263"/>
            <ac:spMk id="3" creationId="{11C4FA19-F06D-4980-915B-CC7D7E62FE97}"/>
          </ac:spMkLst>
        </pc:spChg>
      </pc:sldChg>
      <pc:sldChg chg="modSp">
        <pc:chgData name="Han Huang" userId="9ddf1114-4bee-4044-9a2d-1282884f7d47" providerId="ADAL" clId="{0EE6206A-750F-43B2-B54B-AA70CAC522B5}" dt="2019-07-02T22:47:55.985" v="51" actId="20577"/>
        <pc:sldMkLst>
          <pc:docMk/>
          <pc:sldMk cId="473292050" sldId="264"/>
        </pc:sldMkLst>
        <pc:spChg chg="mod">
          <ac:chgData name="Han Huang" userId="9ddf1114-4bee-4044-9a2d-1282884f7d47" providerId="ADAL" clId="{0EE6206A-750F-43B2-B54B-AA70CAC522B5}" dt="2019-07-02T22:47:55.985" v="51" actId="20577"/>
          <ac:spMkLst>
            <pc:docMk/>
            <pc:sldMk cId="473292050" sldId="264"/>
            <ac:spMk id="6" creationId="{BC9BDB95-84B1-463D-B0A8-9D44044DF0DB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812A4C-E013-4CDF-8322-581D6E4FCAA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4AAA5BD-6EA4-492B-AAB4-40480E89C72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63D3617-26AA-4B6E-9110-762E9A86A9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D5C6BF-3855-462F-A686-457AD746D558}" type="datetimeFigureOut">
              <a:rPr lang="en-US" smtClean="0"/>
              <a:t>7/4/2019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421E0C1-530C-400E-9B1F-BDB9C2C3AD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F0DAD4D-52AB-4B88-BE7F-24D4C760CA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A12B3F-0B46-45CD-8B08-E800183EAE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11499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D39061-2847-4588-BC07-9ACFAE0224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D5EA66D-B3CF-4EC3-93D9-FF311BE5549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755BBCA-1AFB-4142-8492-931BE30F8D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D5C6BF-3855-462F-A686-457AD746D558}" type="datetimeFigureOut">
              <a:rPr lang="en-US" smtClean="0"/>
              <a:t>7/4/2019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323E881-7B9C-41F3-835B-59618FDDB2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CD7FFC0-13E4-4DEE-8945-81D6B13EB4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A12B3F-0B46-45CD-8B08-E800183EAE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89719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5C6D23A-8646-4041-A4A8-4AA8E2BD944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79054D7-CF28-45A6-B92E-3CC803DD4B0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ABA7AA6-93C0-4697-A8AC-73E3659215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D5C6BF-3855-462F-A686-457AD746D558}" type="datetimeFigureOut">
              <a:rPr lang="en-US" smtClean="0"/>
              <a:t>7/4/2019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3AFE385-327E-42DB-9064-67CEC3FB82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70B19E9-CC48-4A28-BB2E-544AA7580B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A12B3F-0B46-45CD-8B08-E800183EAE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18911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515722-62EC-4F28-8724-4674B7EE53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EF52ABC-8061-43A9-BAC2-2A533C337A3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C5375F0-FDD3-4B18-ADFB-ED7DA4CA39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D5C6BF-3855-462F-A686-457AD746D558}" type="datetimeFigureOut">
              <a:rPr lang="en-US" smtClean="0"/>
              <a:t>7/4/2019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FB29147-5A5A-4EC6-BB16-77495E1C28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FD48CED-FB75-47B3-81DD-3A921AA9E5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A12B3F-0B46-45CD-8B08-E800183EAE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70594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65B791-1533-4DB2-ADFF-AF00027FFF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8AD4BE6-AD1D-49A0-B836-34EB9C02C15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1D944EA-3EEF-4A00-911A-627D1805FE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D5C6BF-3855-462F-A686-457AD746D558}" type="datetimeFigureOut">
              <a:rPr lang="en-US" smtClean="0"/>
              <a:t>7/4/2019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A41CF92-2D4A-4AE5-ABB2-95DFFBCDDB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5161EAC-C54D-459E-B885-10DBA4B5D2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A12B3F-0B46-45CD-8B08-E800183EAE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86996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1C4B21-F731-4777-B873-09851F0F6D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A83FE9-EBEC-4687-A0D1-9BCAD1F94CD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7F9956F-8194-40D1-BC7C-63DF975E47F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64E1AF5-BD8D-4D9D-9E5C-8950C49349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D5C6BF-3855-462F-A686-457AD746D558}" type="datetimeFigureOut">
              <a:rPr lang="en-US" smtClean="0"/>
              <a:t>7/4/2019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8CC5E83-EA88-452C-86DF-8E4F76437D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A03CBB0-D5C5-4B56-A7D6-47347FCFB7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A12B3F-0B46-45CD-8B08-E800183EAE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13791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FB72F67-EBFF-4B7A-8D38-8B9CCD6DCD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B9547C7-CD4E-4807-90FE-9441BD87EA8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80846D6-B371-4338-8392-DBB4B68E9B0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799E20F-9904-41EA-8B19-75FB621532F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F5BEABC-0956-4677-BA38-ACCA5193436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CEF69608-3E35-407B-9A14-F32CEB2F0B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D5C6BF-3855-462F-A686-457AD746D558}" type="datetimeFigureOut">
              <a:rPr lang="en-US" smtClean="0"/>
              <a:t>7/4/2019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C6BB543-641F-413D-ABA9-BF6B5EEF4E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FCD13682-6D72-446F-9C8A-B690DE9307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A12B3F-0B46-45CD-8B08-E800183EAE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62965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ABD43D-179E-44C9-A1F0-DADE1B7734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4E49DA8-CE18-46AD-8B81-265DD29939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D5C6BF-3855-462F-A686-457AD746D558}" type="datetimeFigureOut">
              <a:rPr lang="en-US" smtClean="0"/>
              <a:t>7/4/2019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7DC089C-3639-4EC7-993D-F0AB050C25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4B99A00-78D9-4571-B818-B992C1BE51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A12B3F-0B46-45CD-8B08-E800183EAE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38684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5D2B4B5-EA3E-4A5C-861F-AF0D018FF4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D5C6BF-3855-462F-A686-457AD746D558}" type="datetimeFigureOut">
              <a:rPr lang="en-US" smtClean="0"/>
              <a:t>7/4/2019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5CB188A-D405-4C72-A004-AB04F4189E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DC4309F-274D-4D4C-8833-F157969F28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A12B3F-0B46-45CD-8B08-E800183EAE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91749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D23CD6-F359-4A34-A1E8-9227B01CCD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BE20F7B-AC33-44D8-9A82-4592676E968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21E5BB3-1514-4200-B81F-673BD9AD543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E40E751-D77C-4801-B0BB-5669EF873F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D5C6BF-3855-462F-A686-457AD746D558}" type="datetimeFigureOut">
              <a:rPr lang="en-US" smtClean="0"/>
              <a:t>7/4/2019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D97CFD9-9F97-46FB-A1F8-A305679BCD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26F1169-65A8-47BA-B83A-C0DB036EE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A12B3F-0B46-45CD-8B08-E800183EAE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51327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FEF373-A873-446E-973D-B08D0B4DE4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59892CE-4D30-47EA-A9B7-9EBB6C4514C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E1BAA53-4D0C-4417-A1FF-101547167EB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93572FF-93B0-4F6F-876B-EA9A9F6669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D5C6BF-3855-462F-A686-457AD746D558}" type="datetimeFigureOut">
              <a:rPr lang="en-US" smtClean="0"/>
              <a:t>7/4/2019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CEE9C92-ADFF-46A3-81DE-B106AC8268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8371E05-59BD-48A6-9D4E-62A2F94D66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A12B3F-0B46-45CD-8B08-E800183EAE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72973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9B36A65-A363-4234-8AED-C6F557BE65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F0E4DEE-9867-47FF-BB35-875BF42F8C3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D1A45E0-7F57-41EA-ABF9-044015AD44B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D5C6BF-3855-462F-A686-457AD746D558}" type="datetimeFigureOut">
              <a:rPr lang="en-US" smtClean="0"/>
              <a:t>7/4/2019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F276CCC-36E2-4B1A-A6A0-BBB519AAC14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651BCF3-AAD5-4644-9483-3C8B1D194DE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A12B3F-0B46-45CD-8B08-E800183EAE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30244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81112D-F034-4F0E-AEB2-48AD1E33154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/>
              <a:t>JVET-O0249 Merge Modes Signaling 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9042F3F-0186-4DB3-AC50-CC84F4AA198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CA" dirty="0"/>
              <a:t>Han Huang, Wei-Jung </a:t>
            </a:r>
            <a:r>
              <a:rPr lang="en-CA" dirty="0" err="1"/>
              <a:t>Chien</a:t>
            </a:r>
            <a:r>
              <a:rPr lang="en-CA" dirty="0"/>
              <a:t>, Vadim Seregin, and Marta </a:t>
            </a:r>
            <a:r>
              <a:rPr lang="en-CA" dirty="0" err="1"/>
              <a:t>Karczewicz</a:t>
            </a:r>
            <a:r>
              <a:rPr lang="en-CA" dirty="0"/>
              <a:t> (Qualcomm)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8813519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ABAA9C89-929C-4921-87D5-99BFAF50F24C}"/>
              </a:ext>
            </a:extLst>
          </p:cNvPr>
          <p:cNvSpPr/>
          <p:nvPr/>
        </p:nvSpPr>
        <p:spPr>
          <a:xfrm>
            <a:off x="3721272" y="2348964"/>
            <a:ext cx="376269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150322066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2E2907-E40F-4AB8-B2AF-D88B0232DD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Outline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1C4FA19-F06D-4980-915B-CC7D7E62FE9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Proposal: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/>
              <a:t>Disable TPM if width or height is larger than 64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/>
              <a:t> Merge mode signaling modification: 3 groups</a:t>
            </a:r>
          </a:p>
          <a:p>
            <a:r>
              <a:rPr lang="en-US" dirty="0"/>
              <a:t>Benefits: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/>
              <a:t>Parsing simplification 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/>
              <a:t>Text simplification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/>
              <a:t>Coding gain</a:t>
            </a:r>
          </a:p>
          <a:p>
            <a:pPr lvl="2"/>
            <a:r>
              <a:rPr lang="en-CA" dirty="0"/>
              <a:t>CTC: {-0.08%, -0.12%, -0.19%} in RA and {-0.06%, 0.09%, 0.02%} in LDB</a:t>
            </a:r>
          </a:p>
          <a:p>
            <a:pPr lvl="2"/>
            <a:r>
              <a:rPr lang="en-CA" dirty="0"/>
              <a:t>High QP: {-0.24%, -0.35%, -0.39%} in RA and {-0.38%, -0.55%, -0.65} in LDB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5414826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C65DF7-043D-4824-9674-9F726F1365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</a:t>
            </a:r>
          </a:p>
        </p:txBody>
      </p:sp>
      <p:grpSp>
        <p:nvGrpSpPr>
          <p:cNvPr id="47" name="Group 46">
            <a:extLst>
              <a:ext uri="{FF2B5EF4-FFF2-40B4-BE49-F238E27FC236}">
                <a16:creationId xmlns:a16="http://schemas.microsoft.com/office/drawing/2014/main" id="{E9FDE8BA-47DD-42D2-967B-EEB033E322EA}"/>
              </a:ext>
            </a:extLst>
          </p:cNvPr>
          <p:cNvGrpSpPr/>
          <p:nvPr/>
        </p:nvGrpSpPr>
        <p:grpSpPr>
          <a:xfrm>
            <a:off x="-416616" y="2843982"/>
            <a:ext cx="11318229" cy="3200400"/>
            <a:chOff x="-370567" y="1751964"/>
            <a:chExt cx="11318229" cy="3200400"/>
          </a:xfrm>
        </p:grpSpPr>
        <p:grpSp>
          <p:nvGrpSpPr>
            <p:cNvPr id="4" name="Canvas 82">
              <a:extLst>
                <a:ext uri="{FF2B5EF4-FFF2-40B4-BE49-F238E27FC236}">
                  <a16:creationId xmlns:a16="http://schemas.microsoft.com/office/drawing/2014/main" id="{D8ADB13E-DB44-41BA-9EFB-FF8C5F7FA8AB}"/>
                </a:ext>
              </a:extLst>
            </p:cNvPr>
            <p:cNvGrpSpPr/>
            <p:nvPr/>
          </p:nvGrpSpPr>
          <p:grpSpPr>
            <a:xfrm>
              <a:off x="4842137" y="2197169"/>
              <a:ext cx="6105525" cy="2326640"/>
              <a:chOff x="0" y="0"/>
              <a:chExt cx="6105525" cy="2326640"/>
            </a:xfrm>
          </p:grpSpPr>
          <p:sp>
            <p:nvSpPr>
              <p:cNvPr id="5" name="Rectangle 4">
                <a:extLst>
                  <a:ext uri="{FF2B5EF4-FFF2-40B4-BE49-F238E27FC236}">
                    <a16:creationId xmlns:a16="http://schemas.microsoft.com/office/drawing/2014/main" id="{F9D57E65-E309-4EAF-BF8E-A77B99DD658E}"/>
                  </a:ext>
                </a:extLst>
              </p:cNvPr>
              <p:cNvSpPr/>
              <p:nvPr/>
            </p:nvSpPr>
            <p:spPr>
              <a:xfrm>
                <a:off x="0" y="0"/>
                <a:ext cx="6105525" cy="2326640"/>
              </a:xfrm>
              <a:prstGeom prst="rect">
                <a:avLst/>
              </a:prstGeom>
            </p:spPr>
          </p:sp>
          <p:grpSp>
            <p:nvGrpSpPr>
              <p:cNvPr id="6" name="Group 5">
                <a:extLst>
                  <a:ext uri="{FF2B5EF4-FFF2-40B4-BE49-F238E27FC236}">
                    <a16:creationId xmlns:a16="http://schemas.microsoft.com/office/drawing/2014/main" id="{A7C711CD-D2A1-4E6F-9817-91B5C314AD50}"/>
                  </a:ext>
                </a:extLst>
              </p:cNvPr>
              <p:cNvGrpSpPr/>
              <p:nvPr/>
            </p:nvGrpSpPr>
            <p:grpSpPr>
              <a:xfrm>
                <a:off x="997070" y="174614"/>
                <a:ext cx="4063211" cy="2073783"/>
                <a:chOff x="230216" y="-23"/>
                <a:chExt cx="4063211" cy="2073783"/>
              </a:xfrm>
            </p:grpSpPr>
            <p:sp>
              <p:nvSpPr>
                <p:cNvPr id="9" name="TextBox 5">
                  <a:extLst>
                    <a:ext uri="{FF2B5EF4-FFF2-40B4-BE49-F238E27FC236}">
                      <a16:creationId xmlns:a16="http://schemas.microsoft.com/office/drawing/2014/main" id="{A141AA87-CAF4-45D1-982C-0436D565F7EB}"/>
                    </a:ext>
                  </a:extLst>
                </p:cNvPr>
                <p:cNvSpPr txBox="1"/>
                <p:nvPr/>
              </p:nvSpPr>
              <p:spPr>
                <a:xfrm>
                  <a:off x="1983721" y="1593378"/>
                  <a:ext cx="844550" cy="45656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marL="0" marR="0" algn="just" hangingPunct="0">
                    <a:spcBef>
                      <a:spcPts val="680"/>
                    </a:spcBef>
                    <a:spcAft>
                      <a:spcPts val="0"/>
                    </a:spcAft>
                    <a:tabLst>
                      <a:tab pos="228600" algn="l"/>
                      <a:tab pos="457200" algn="l"/>
                      <a:tab pos="685800" algn="l"/>
                      <a:tab pos="914400" algn="l"/>
                      <a:tab pos="1143000" algn="l"/>
                      <a:tab pos="1371600" algn="l"/>
                      <a:tab pos="1600200" algn="l"/>
                      <a:tab pos="1828800" algn="l"/>
                      <a:tab pos="2057400" algn="l"/>
                      <a:tab pos="2286000" algn="l"/>
                      <a:tab pos="2514600" algn="l"/>
                      <a:tab pos="2743200" algn="l"/>
                    </a:tabLst>
                  </a:pPr>
                  <a:r>
                    <a:rPr lang="en-US" sz="1800" kern="1200"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  <a:ea typeface="SimSun" panose="02010600030101010101" pitchFamily="2" charset="-122"/>
                      <a:cs typeface="Mangal" panose="02040503050203030202" pitchFamily="18" charset="0"/>
                    </a:rPr>
                    <a:t>MMVD</a:t>
                  </a:r>
                  <a:endParaRPr lang="en-US" sz="1100">
                    <a:effectLst/>
                    <a:latin typeface="Times New Roman" panose="02020603050405020304" pitchFamily="18" charset="0"/>
                    <a:ea typeface="SimSun" panose="02010600030101010101" pitchFamily="2" charset="-122"/>
                  </a:endParaRPr>
                </a:p>
              </p:txBody>
            </p:sp>
            <p:cxnSp>
              <p:nvCxnSpPr>
                <p:cNvPr id="10" name="Straight Connector 9">
                  <a:extLst>
                    <a:ext uri="{FF2B5EF4-FFF2-40B4-BE49-F238E27FC236}">
                      <a16:creationId xmlns:a16="http://schemas.microsoft.com/office/drawing/2014/main" id="{DB6E62A4-42BE-484F-B50B-CEA61CEA5EF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1163651" y="201038"/>
                  <a:ext cx="432435" cy="458070"/>
                </a:xfrm>
                <a:prstGeom prst="line">
                  <a:avLst/>
                </a:prstGeom>
                <a:ln w="12700">
                  <a:headEnd type="oval" w="med" len="med"/>
                  <a:tailEnd type="oval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1" name="TextBox 8">
                  <a:extLst>
                    <a:ext uri="{FF2B5EF4-FFF2-40B4-BE49-F238E27FC236}">
                      <a16:creationId xmlns:a16="http://schemas.microsoft.com/office/drawing/2014/main" id="{9689AB3D-D385-48DD-8CAC-E89F28DD1CA6}"/>
                    </a:ext>
                  </a:extLst>
                </p:cNvPr>
                <p:cNvSpPr txBox="1"/>
                <p:nvPr/>
              </p:nvSpPr>
              <p:spPr>
                <a:xfrm>
                  <a:off x="230216" y="589171"/>
                  <a:ext cx="1666240" cy="45656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marL="0" marR="0" algn="just" hangingPunct="0">
                    <a:spcBef>
                      <a:spcPts val="680"/>
                    </a:spcBef>
                    <a:spcAft>
                      <a:spcPts val="0"/>
                    </a:spcAft>
                    <a:tabLst>
                      <a:tab pos="228600" algn="l"/>
                      <a:tab pos="457200" algn="l"/>
                      <a:tab pos="685800" algn="l"/>
                      <a:tab pos="914400" algn="l"/>
                      <a:tab pos="1143000" algn="l"/>
                      <a:tab pos="1371600" algn="l"/>
                      <a:tab pos="1600200" algn="l"/>
                      <a:tab pos="1828800" algn="l"/>
                      <a:tab pos="2057400" algn="l"/>
                      <a:tab pos="2286000" algn="l"/>
                      <a:tab pos="2514600" algn="l"/>
                      <a:tab pos="2743200" algn="l"/>
                    </a:tabLst>
                  </a:pPr>
                  <a:r>
                    <a:rPr lang="en-US" sz="1800" kern="1200" dirty="0"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  <a:ea typeface="SimSun" panose="02010600030101010101" pitchFamily="2" charset="-122"/>
                      <a:cs typeface="Mangal" panose="02040503050203030202" pitchFamily="18" charset="0"/>
                    </a:rPr>
                    <a:t>Subblock merge</a:t>
                  </a:r>
                  <a:endParaRPr lang="en-US" sz="1100" dirty="0">
                    <a:effectLst/>
                    <a:latin typeface="Times New Roman" panose="02020603050405020304" pitchFamily="18" charset="0"/>
                    <a:ea typeface="SimSun" panose="02010600030101010101" pitchFamily="2" charset="-122"/>
                  </a:endParaRPr>
                </a:p>
              </p:txBody>
            </p:sp>
            <p:cxnSp>
              <p:nvCxnSpPr>
                <p:cNvPr id="12" name="Straight Connector 11">
                  <a:extLst>
                    <a:ext uri="{FF2B5EF4-FFF2-40B4-BE49-F238E27FC236}">
                      <a16:creationId xmlns:a16="http://schemas.microsoft.com/office/drawing/2014/main" id="{CE245311-E4B1-48D6-A1C7-33119E6DF93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596087" y="201038"/>
                  <a:ext cx="501676" cy="458070"/>
                </a:xfrm>
                <a:prstGeom prst="line">
                  <a:avLst/>
                </a:prstGeom>
                <a:ln w="12700">
                  <a:headEnd type="oval" w="med" len="med"/>
                  <a:tailEnd type="oval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" name="Straight Connector 12">
                  <a:extLst>
                    <a:ext uri="{FF2B5EF4-FFF2-40B4-BE49-F238E27FC236}">
                      <a16:creationId xmlns:a16="http://schemas.microsoft.com/office/drawing/2014/main" id="{EB6D1201-4248-4AE1-A8A3-6AC70027BA1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1666692" y="661512"/>
                  <a:ext cx="432436" cy="459513"/>
                </a:xfrm>
                <a:prstGeom prst="line">
                  <a:avLst/>
                </a:prstGeom>
                <a:ln w="12700">
                  <a:headEnd type="oval" w="med" len="med"/>
                  <a:tailEnd type="oval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4" name="TextBox 11">
                  <a:extLst>
                    <a:ext uri="{FF2B5EF4-FFF2-40B4-BE49-F238E27FC236}">
                      <a16:creationId xmlns:a16="http://schemas.microsoft.com/office/drawing/2014/main" id="{2E2822DD-98DE-4C4E-9D3A-1AED3D1919D8}"/>
                    </a:ext>
                  </a:extLst>
                </p:cNvPr>
                <p:cNvSpPr txBox="1"/>
                <p:nvPr/>
              </p:nvSpPr>
              <p:spPr>
                <a:xfrm>
                  <a:off x="674716" y="1588248"/>
                  <a:ext cx="612668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marL="0" marR="0" algn="just" hangingPunct="0">
                    <a:spcBef>
                      <a:spcPts val="680"/>
                    </a:spcBef>
                    <a:spcAft>
                      <a:spcPts val="0"/>
                    </a:spcAft>
                    <a:tabLst>
                      <a:tab pos="228600" algn="l"/>
                      <a:tab pos="457200" algn="l"/>
                      <a:tab pos="685800" algn="l"/>
                      <a:tab pos="914400" algn="l"/>
                      <a:tab pos="1143000" algn="l"/>
                      <a:tab pos="1371600" algn="l"/>
                      <a:tab pos="1600200" algn="l"/>
                      <a:tab pos="1828800" algn="l"/>
                      <a:tab pos="2057400" algn="l"/>
                      <a:tab pos="2286000" algn="l"/>
                      <a:tab pos="2514600" algn="l"/>
                      <a:tab pos="2743200" algn="l"/>
                    </a:tabLst>
                  </a:pPr>
                  <a:r>
                    <a:rPr lang="en-US" sz="1800" kern="1200" dirty="0"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  <a:ea typeface="SimSun" panose="02010600030101010101" pitchFamily="2" charset="-122"/>
                      <a:cs typeface="Mangal" panose="02040503050203030202" pitchFamily="18" charset="0"/>
                    </a:rPr>
                    <a:t>TPM</a:t>
                  </a:r>
                  <a:endParaRPr lang="en-US" sz="1100" dirty="0">
                    <a:effectLst/>
                    <a:latin typeface="Times New Roman" panose="02020603050405020304" pitchFamily="18" charset="0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15" name="TextBox 12">
                  <a:extLst>
                    <a:ext uri="{FF2B5EF4-FFF2-40B4-BE49-F238E27FC236}">
                      <a16:creationId xmlns:a16="http://schemas.microsoft.com/office/drawing/2014/main" id="{DA6EBC2B-1469-4219-AA47-1A525EE2CC3D}"/>
                    </a:ext>
                  </a:extLst>
                </p:cNvPr>
                <p:cNvSpPr txBox="1"/>
                <p:nvPr/>
              </p:nvSpPr>
              <p:spPr>
                <a:xfrm>
                  <a:off x="1407532" y="1617195"/>
                  <a:ext cx="538480" cy="45656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marL="0" marR="0" algn="just" hangingPunct="0">
                    <a:spcBef>
                      <a:spcPts val="680"/>
                    </a:spcBef>
                    <a:spcAft>
                      <a:spcPts val="0"/>
                    </a:spcAft>
                    <a:tabLst>
                      <a:tab pos="228600" algn="l"/>
                      <a:tab pos="457200" algn="l"/>
                      <a:tab pos="685800" algn="l"/>
                      <a:tab pos="914400" algn="l"/>
                      <a:tab pos="1143000" algn="l"/>
                      <a:tab pos="1371600" algn="l"/>
                      <a:tab pos="1600200" algn="l"/>
                      <a:tab pos="1828800" algn="l"/>
                      <a:tab pos="2057400" algn="l"/>
                      <a:tab pos="2286000" algn="l"/>
                      <a:tab pos="2514600" algn="l"/>
                      <a:tab pos="2743200" algn="l"/>
                    </a:tabLst>
                  </a:pPr>
                  <a:r>
                    <a:rPr lang="en-US" sz="1800" kern="1200"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  <a:ea typeface="SimSun" panose="02010600030101010101" pitchFamily="2" charset="-122"/>
                      <a:cs typeface="Mangal" panose="02040503050203030202" pitchFamily="18" charset="0"/>
                    </a:rPr>
                    <a:t>CIIP</a:t>
                  </a:r>
                  <a:endParaRPr lang="en-US" sz="1100">
                    <a:effectLst/>
                    <a:latin typeface="Times New Roman" panose="02020603050405020304" pitchFamily="18" charset="0"/>
                    <a:ea typeface="SimSun" panose="02010600030101010101" pitchFamily="2" charset="-122"/>
                  </a:endParaRPr>
                </a:p>
              </p:txBody>
            </p:sp>
            <p:cxnSp>
              <p:nvCxnSpPr>
                <p:cNvPr id="16" name="Straight Connector 15">
                  <a:extLst>
                    <a:ext uri="{FF2B5EF4-FFF2-40B4-BE49-F238E27FC236}">
                      <a16:creationId xmlns:a16="http://schemas.microsoft.com/office/drawing/2014/main" id="{5505D62F-AFB0-49B8-87CE-054E7116DCE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097763" y="663678"/>
                  <a:ext cx="514405" cy="462402"/>
                </a:xfrm>
                <a:prstGeom prst="line">
                  <a:avLst/>
                </a:prstGeom>
                <a:ln w="12700">
                  <a:headEnd type="oval" w="med" len="med"/>
                  <a:tailEnd type="oval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7" name="TextBox 15">
                  <a:extLst>
                    <a:ext uri="{FF2B5EF4-FFF2-40B4-BE49-F238E27FC236}">
                      <a16:creationId xmlns:a16="http://schemas.microsoft.com/office/drawing/2014/main" id="{39AEA8C7-7802-446D-AD0E-FCB634301ECA}"/>
                    </a:ext>
                  </a:extLst>
                </p:cNvPr>
                <p:cNvSpPr txBox="1"/>
                <p:nvPr/>
              </p:nvSpPr>
              <p:spPr>
                <a:xfrm>
                  <a:off x="1740231" y="-23"/>
                  <a:ext cx="2173605" cy="45656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marL="0" marR="0" algn="just" hangingPunct="0">
                    <a:spcBef>
                      <a:spcPts val="680"/>
                    </a:spcBef>
                    <a:spcAft>
                      <a:spcPts val="0"/>
                    </a:spcAft>
                    <a:tabLst>
                      <a:tab pos="228600" algn="l"/>
                      <a:tab pos="457200" algn="l"/>
                      <a:tab pos="685800" algn="l"/>
                      <a:tab pos="914400" algn="l"/>
                      <a:tab pos="1143000" algn="l"/>
                      <a:tab pos="1371600" algn="l"/>
                      <a:tab pos="1600200" algn="l"/>
                      <a:tab pos="1828800" algn="l"/>
                      <a:tab pos="2057400" algn="l"/>
                      <a:tab pos="2286000" algn="l"/>
                      <a:tab pos="2514600" algn="l"/>
                      <a:tab pos="2743200" algn="l"/>
                    </a:tabLst>
                  </a:pPr>
                  <a:r>
                    <a:rPr lang="en-US" sz="1800" i="1" kern="1200"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  <a:ea typeface="SimSun" panose="02010600030101010101" pitchFamily="2" charset="-122"/>
                      <a:cs typeface="Mangal" panose="02040503050203030202" pitchFamily="18" charset="0"/>
                    </a:rPr>
                    <a:t>subblock_merge_flag</a:t>
                  </a:r>
                  <a:endParaRPr lang="en-US" sz="1100">
                    <a:effectLst/>
                    <a:latin typeface="Times New Roman" panose="02020603050405020304" pitchFamily="18" charset="0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18" name="TextBox 16">
                  <a:extLst>
                    <a:ext uri="{FF2B5EF4-FFF2-40B4-BE49-F238E27FC236}">
                      <a16:creationId xmlns:a16="http://schemas.microsoft.com/office/drawing/2014/main" id="{21A60232-81B8-434D-AB9C-0E0AF97D7C4E}"/>
                    </a:ext>
                  </a:extLst>
                </p:cNvPr>
                <p:cNvSpPr txBox="1"/>
                <p:nvPr/>
              </p:nvSpPr>
              <p:spPr>
                <a:xfrm>
                  <a:off x="2259522" y="431437"/>
                  <a:ext cx="2033905" cy="45656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marL="0" marR="0" algn="just" hangingPunct="0">
                    <a:spcBef>
                      <a:spcPts val="680"/>
                    </a:spcBef>
                    <a:spcAft>
                      <a:spcPts val="0"/>
                    </a:spcAft>
                    <a:tabLst>
                      <a:tab pos="228600" algn="l"/>
                      <a:tab pos="457200" algn="l"/>
                      <a:tab pos="685800" algn="l"/>
                      <a:tab pos="914400" algn="l"/>
                      <a:tab pos="1143000" algn="l"/>
                      <a:tab pos="1371600" algn="l"/>
                      <a:tab pos="1600200" algn="l"/>
                      <a:tab pos="1828800" algn="l"/>
                      <a:tab pos="2057400" algn="l"/>
                      <a:tab pos="2286000" algn="l"/>
                      <a:tab pos="2514600" algn="l"/>
                      <a:tab pos="2743200" algn="l"/>
                    </a:tabLst>
                  </a:pPr>
                  <a:r>
                    <a:rPr lang="en-US" sz="1800" i="1" kern="1200"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  <a:ea typeface="SimSun" panose="02010600030101010101" pitchFamily="2" charset="-122"/>
                      <a:cs typeface="Mangal" panose="02040503050203030202" pitchFamily="18" charset="0"/>
                    </a:rPr>
                    <a:t>regular_merge_flag</a:t>
                  </a:r>
                  <a:endParaRPr lang="en-US" sz="1100">
                    <a:effectLst/>
                    <a:latin typeface="Times New Roman" panose="02020603050405020304" pitchFamily="18" charset="0"/>
                    <a:ea typeface="SimSun" panose="02010600030101010101" pitchFamily="2" charset="-122"/>
                  </a:endParaRPr>
                </a:p>
              </p:txBody>
            </p:sp>
            <p:cxnSp>
              <p:nvCxnSpPr>
                <p:cNvPr id="19" name="Straight Connector 18">
                  <a:extLst>
                    <a:ext uri="{FF2B5EF4-FFF2-40B4-BE49-F238E27FC236}">
                      <a16:creationId xmlns:a16="http://schemas.microsoft.com/office/drawing/2014/main" id="{D33AE1E5-78C5-47F8-A2C1-8EB175BCF228}"/>
                    </a:ext>
                  </a:extLst>
                </p:cNvPr>
                <p:cNvCxnSpPr>
                  <a:cxnSpLocks/>
                  <a:endCxn id="9" idx="0"/>
                </p:cNvCxnSpPr>
                <p:nvPr/>
              </p:nvCxnSpPr>
              <p:spPr>
                <a:xfrm flipH="1">
                  <a:off x="2413326" y="1124396"/>
                  <a:ext cx="200752" cy="469213"/>
                </a:xfrm>
                <a:prstGeom prst="line">
                  <a:avLst/>
                </a:prstGeom>
                <a:ln w="12700">
                  <a:headEnd type="oval" w="med" len="med"/>
                  <a:tailEnd type="oval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0" name="Straight Connector 19">
                  <a:extLst>
                    <a:ext uri="{FF2B5EF4-FFF2-40B4-BE49-F238E27FC236}">
                      <a16:creationId xmlns:a16="http://schemas.microsoft.com/office/drawing/2014/main" id="{9C0F9CE0-8FDF-40D9-BBA9-4086842F43E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615985" y="1124397"/>
                  <a:ext cx="288290" cy="463847"/>
                </a:xfrm>
                <a:prstGeom prst="line">
                  <a:avLst/>
                </a:prstGeom>
                <a:ln w="12700">
                  <a:headEnd type="oval" w="med" len="med"/>
                  <a:tailEnd type="oval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21" name="TextBox 19">
                  <a:extLst>
                    <a:ext uri="{FF2B5EF4-FFF2-40B4-BE49-F238E27FC236}">
                      <a16:creationId xmlns:a16="http://schemas.microsoft.com/office/drawing/2014/main" id="{E64BCB12-A814-479F-8546-C1DD9A565CC4}"/>
                    </a:ext>
                  </a:extLst>
                </p:cNvPr>
                <p:cNvSpPr txBox="1"/>
                <p:nvPr/>
              </p:nvSpPr>
              <p:spPr>
                <a:xfrm>
                  <a:off x="2712526" y="1612531"/>
                  <a:ext cx="1530350" cy="45656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marL="0" marR="0" algn="just" hangingPunct="0">
                    <a:spcBef>
                      <a:spcPts val="680"/>
                    </a:spcBef>
                    <a:spcAft>
                      <a:spcPts val="0"/>
                    </a:spcAft>
                    <a:tabLst>
                      <a:tab pos="228600" algn="l"/>
                      <a:tab pos="457200" algn="l"/>
                      <a:tab pos="685800" algn="l"/>
                      <a:tab pos="914400" algn="l"/>
                      <a:tab pos="1143000" algn="l"/>
                      <a:tab pos="1371600" algn="l"/>
                      <a:tab pos="1600200" algn="l"/>
                      <a:tab pos="1828800" algn="l"/>
                      <a:tab pos="2057400" algn="l"/>
                      <a:tab pos="2286000" algn="l"/>
                      <a:tab pos="2514600" algn="l"/>
                      <a:tab pos="2743200" algn="l"/>
                    </a:tabLst>
                  </a:pPr>
                  <a:r>
                    <a:rPr lang="en-US" sz="1800" kern="1200"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  <a:ea typeface="SimSun" panose="02010600030101010101" pitchFamily="2" charset="-122"/>
                      <a:cs typeface="Mangal" panose="02040503050203030202" pitchFamily="18" charset="0"/>
                    </a:rPr>
                    <a:t>Regular merge</a:t>
                  </a:r>
                  <a:endParaRPr lang="en-US" sz="1100">
                    <a:effectLst/>
                    <a:latin typeface="Times New Roman" panose="02020603050405020304" pitchFamily="18" charset="0"/>
                    <a:ea typeface="SimSun" panose="02010600030101010101" pitchFamily="2" charset="-122"/>
                  </a:endParaRPr>
                </a:p>
              </p:txBody>
            </p:sp>
            <p:cxnSp>
              <p:nvCxnSpPr>
                <p:cNvPr id="22" name="Straight Connector 21">
                  <a:extLst>
                    <a:ext uri="{FF2B5EF4-FFF2-40B4-BE49-F238E27FC236}">
                      <a16:creationId xmlns:a16="http://schemas.microsoft.com/office/drawing/2014/main" id="{D9C99D61-8C20-457E-BCCA-1E0D01A3298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1146406" y="1125840"/>
                  <a:ext cx="512352" cy="462404"/>
                </a:xfrm>
                <a:prstGeom prst="line">
                  <a:avLst/>
                </a:prstGeom>
                <a:ln w="12700">
                  <a:headEnd type="oval" w="med" len="med"/>
                  <a:tailEnd type="oval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3" name="Straight Connector 22">
                  <a:extLst>
                    <a:ext uri="{FF2B5EF4-FFF2-40B4-BE49-F238E27FC236}">
                      <a16:creationId xmlns:a16="http://schemas.microsoft.com/office/drawing/2014/main" id="{B8344A4A-214B-4591-B22A-16CF22E63E1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659446" y="1134334"/>
                  <a:ext cx="19154" cy="459275"/>
                </a:xfrm>
                <a:prstGeom prst="line">
                  <a:avLst/>
                </a:prstGeom>
                <a:ln w="12700">
                  <a:headEnd type="oval" w="med" len="med"/>
                  <a:tailEnd type="oval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7" name="Rectangle 6">
                <a:extLst>
                  <a:ext uri="{FF2B5EF4-FFF2-40B4-BE49-F238E27FC236}">
                    <a16:creationId xmlns:a16="http://schemas.microsoft.com/office/drawing/2014/main" id="{5B9073EF-2E66-4E99-896F-FBE7201E80BB}"/>
                  </a:ext>
                </a:extLst>
              </p:cNvPr>
              <p:cNvSpPr/>
              <p:nvPr/>
            </p:nvSpPr>
            <p:spPr>
              <a:xfrm>
                <a:off x="603081" y="1086484"/>
                <a:ext cx="1680845" cy="4565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algn="just" hangingPunct="0">
                  <a:spcBef>
                    <a:spcPts val="680"/>
                  </a:spcBef>
                  <a:spcAft>
                    <a:spcPts val="0"/>
                  </a:spcAft>
                  <a:tabLst>
                    <a:tab pos="228600" algn="l"/>
                    <a:tab pos="457200" algn="l"/>
                    <a:tab pos="685800" algn="l"/>
                    <a:tab pos="914400" algn="l"/>
                    <a:tab pos="1143000" algn="l"/>
                    <a:tab pos="1371600" algn="l"/>
                    <a:tab pos="1600200" algn="l"/>
                    <a:tab pos="1828800" algn="l"/>
                    <a:tab pos="2057400" algn="l"/>
                    <a:tab pos="2286000" algn="l"/>
                    <a:tab pos="2514600" algn="l"/>
                    <a:tab pos="2743200" algn="l"/>
                  </a:tabLst>
                </a:pPr>
                <a:r>
                  <a:rPr lang="en-US" sz="1800" i="1" kern="1200"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  <a:ea typeface="SimSun" panose="02010600030101010101" pitchFamily="2" charset="-122"/>
                    <a:cs typeface="Mangal" panose="02040503050203030202" pitchFamily="18" charset="0"/>
                  </a:rPr>
                  <a:t>ciip_merge_flag</a:t>
                </a:r>
                <a:endParaRPr lang="en-US" sz="1100">
                  <a:effectLst/>
                  <a:latin typeface="Times New Roman" panose="02020603050405020304" pitchFamily="18" charset="0"/>
                  <a:ea typeface="SimSun" panose="02010600030101010101" pitchFamily="2" charset="-122"/>
                </a:endParaRPr>
              </a:p>
            </p:txBody>
          </p:sp>
          <p:sp>
            <p:nvSpPr>
              <p:cNvPr id="8" name="Rectangle 7">
                <a:extLst>
                  <a:ext uri="{FF2B5EF4-FFF2-40B4-BE49-F238E27FC236}">
                    <a16:creationId xmlns:a16="http://schemas.microsoft.com/office/drawing/2014/main" id="{E8045371-D7F0-4DF1-AF07-1C3B92D2F33B}"/>
                  </a:ext>
                </a:extLst>
              </p:cNvPr>
              <p:cNvSpPr/>
              <p:nvPr/>
            </p:nvSpPr>
            <p:spPr>
              <a:xfrm>
                <a:off x="3456307" y="1068910"/>
                <a:ext cx="1940560" cy="4565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algn="just" hangingPunct="0">
                  <a:spcBef>
                    <a:spcPts val="680"/>
                  </a:spcBef>
                  <a:spcAft>
                    <a:spcPts val="0"/>
                  </a:spcAft>
                  <a:tabLst>
                    <a:tab pos="228600" algn="l"/>
                    <a:tab pos="457200" algn="l"/>
                    <a:tab pos="685800" algn="l"/>
                    <a:tab pos="914400" algn="l"/>
                    <a:tab pos="1143000" algn="l"/>
                    <a:tab pos="1371600" algn="l"/>
                    <a:tab pos="1600200" algn="l"/>
                    <a:tab pos="1828800" algn="l"/>
                    <a:tab pos="2057400" algn="l"/>
                    <a:tab pos="2286000" algn="l"/>
                    <a:tab pos="2514600" algn="l"/>
                    <a:tab pos="2743200" algn="l"/>
                  </a:tabLst>
                </a:pPr>
                <a:r>
                  <a:rPr lang="en-US" sz="1800" i="1" kern="1200"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  <a:ea typeface="SimSun" panose="02010600030101010101" pitchFamily="2" charset="-122"/>
                    <a:cs typeface="Mangal" panose="02040503050203030202" pitchFamily="18" charset="0"/>
                  </a:rPr>
                  <a:t>mmvd_merge_flag</a:t>
                </a:r>
                <a:endParaRPr lang="en-US" sz="1100">
                  <a:effectLst/>
                  <a:latin typeface="Times New Roman" panose="02020603050405020304" pitchFamily="18" charset="0"/>
                  <a:ea typeface="SimSun" panose="02010600030101010101" pitchFamily="2" charset="-122"/>
                </a:endParaRPr>
              </a:p>
            </p:txBody>
          </p:sp>
        </p:grpSp>
        <p:grpSp>
          <p:nvGrpSpPr>
            <p:cNvPr id="24" name="Canvas 45">
              <a:extLst>
                <a:ext uri="{FF2B5EF4-FFF2-40B4-BE49-F238E27FC236}">
                  <a16:creationId xmlns:a16="http://schemas.microsoft.com/office/drawing/2014/main" id="{8CDFDD7C-FC1F-4579-A384-04518EA5AA65}"/>
                </a:ext>
              </a:extLst>
            </p:cNvPr>
            <p:cNvGrpSpPr/>
            <p:nvPr/>
          </p:nvGrpSpPr>
          <p:grpSpPr>
            <a:xfrm>
              <a:off x="-370567" y="1751964"/>
              <a:ext cx="5486400" cy="3200400"/>
              <a:chOff x="0" y="0"/>
              <a:chExt cx="5486400" cy="3200400"/>
            </a:xfrm>
          </p:grpSpPr>
          <p:sp>
            <p:nvSpPr>
              <p:cNvPr id="25" name="Rectangle 24">
                <a:extLst>
                  <a:ext uri="{FF2B5EF4-FFF2-40B4-BE49-F238E27FC236}">
                    <a16:creationId xmlns:a16="http://schemas.microsoft.com/office/drawing/2014/main" id="{E1EB76B3-1361-4A01-ADED-416405BF4ED1}"/>
                  </a:ext>
                </a:extLst>
              </p:cNvPr>
              <p:cNvSpPr/>
              <p:nvPr/>
            </p:nvSpPr>
            <p:spPr>
              <a:xfrm>
                <a:off x="0" y="0"/>
                <a:ext cx="5486400" cy="3200400"/>
              </a:xfrm>
              <a:prstGeom prst="rect">
                <a:avLst/>
              </a:prstGeom>
            </p:spPr>
          </p:sp>
          <p:grpSp>
            <p:nvGrpSpPr>
              <p:cNvPr id="26" name="Group 25">
                <a:extLst>
                  <a:ext uri="{FF2B5EF4-FFF2-40B4-BE49-F238E27FC236}">
                    <a16:creationId xmlns:a16="http://schemas.microsoft.com/office/drawing/2014/main" id="{AF75DA77-CE75-46F9-A6C2-45B005441A9F}"/>
                  </a:ext>
                </a:extLst>
              </p:cNvPr>
              <p:cNvGrpSpPr/>
              <p:nvPr/>
            </p:nvGrpSpPr>
            <p:grpSpPr>
              <a:xfrm>
                <a:off x="773412" y="200472"/>
                <a:ext cx="4366147" cy="2906324"/>
                <a:chOff x="-406794" y="0"/>
                <a:chExt cx="4335205" cy="2957822"/>
              </a:xfrm>
            </p:grpSpPr>
            <p:cxnSp>
              <p:nvCxnSpPr>
                <p:cNvPr id="27" name="Straight Connector 26">
                  <a:extLst>
                    <a:ext uri="{FF2B5EF4-FFF2-40B4-BE49-F238E27FC236}">
                      <a16:creationId xmlns:a16="http://schemas.microsoft.com/office/drawing/2014/main" id="{9A75A0D2-D432-4703-8C3D-967C9F987E65}"/>
                    </a:ext>
                  </a:extLst>
                </p:cNvPr>
                <p:cNvCxnSpPr/>
                <p:nvPr/>
              </p:nvCxnSpPr>
              <p:spPr>
                <a:xfrm flipH="1">
                  <a:off x="736539" y="467023"/>
                  <a:ext cx="286247" cy="469127"/>
                </a:xfrm>
                <a:prstGeom prst="line">
                  <a:avLst/>
                </a:prstGeom>
                <a:ln w="12700">
                  <a:headEnd type="oval" w="med" len="med"/>
                  <a:tailEnd type="oval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8" name="Straight Connector 27">
                  <a:extLst>
                    <a:ext uri="{FF2B5EF4-FFF2-40B4-BE49-F238E27FC236}">
                      <a16:creationId xmlns:a16="http://schemas.microsoft.com/office/drawing/2014/main" id="{1EB966D5-383E-4F2C-8F68-1A36AC5BCFB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022786" y="467023"/>
                  <a:ext cx="318053" cy="469127"/>
                </a:xfrm>
                <a:prstGeom prst="line">
                  <a:avLst/>
                </a:prstGeom>
                <a:ln w="12700">
                  <a:headEnd type="oval" w="med" len="med"/>
                  <a:tailEnd type="oval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9" name="Straight Connector 28">
                  <a:extLst>
                    <a:ext uri="{FF2B5EF4-FFF2-40B4-BE49-F238E27FC236}">
                      <a16:creationId xmlns:a16="http://schemas.microsoft.com/office/drawing/2014/main" id="{E765D54B-AC38-460D-A5D9-BE1D65392B45}"/>
                    </a:ext>
                  </a:extLst>
                </p:cNvPr>
                <p:cNvCxnSpPr/>
                <p:nvPr/>
              </p:nvCxnSpPr>
              <p:spPr>
                <a:xfrm flipH="1">
                  <a:off x="1054592" y="939090"/>
                  <a:ext cx="286247" cy="469127"/>
                </a:xfrm>
                <a:prstGeom prst="line">
                  <a:avLst/>
                </a:prstGeom>
                <a:ln w="12700">
                  <a:headEnd type="oval" w="med" len="med"/>
                  <a:tailEnd type="oval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30" name="TextBox 10">
                  <a:extLst>
                    <a:ext uri="{FF2B5EF4-FFF2-40B4-BE49-F238E27FC236}">
                      <a16:creationId xmlns:a16="http://schemas.microsoft.com/office/drawing/2014/main" id="{99DF5863-5D36-4D5A-B87D-B6C9669512CE}"/>
                    </a:ext>
                  </a:extLst>
                </p:cNvPr>
                <p:cNvSpPr txBox="1"/>
                <p:nvPr/>
              </p:nvSpPr>
              <p:spPr>
                <a:xfrm>
                  <a:off x="-406794" y="867895"/>
                  <a:ext cx="1519505" cy="4646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marL="0" marR="0" algn="just" hangingPunct="0">
                    <a:spcBef>
                      <a:spcPts val="680"/>
                    </a:spcBef>
                    <a:spcAft>
                      <a:spcPts val="0"/>
                    </a:spcAft>
                    <a:tabLst>
                      <a:tab pos="228600" algn="l"/>
                      <a:tab pos="457200" algn="l"/>
                      <a:tab pos="685800" algn="l"/>
                      <a:tab pos="914400" algn="l"/>
                      <a:tab pos="1143000" algn="l"/>
                      <a:tab pos="1371600" algn="l"/>
                      <a:tab pos="1600200" algn="l"/>
                      <a:tab pos="1828800" algn="l"/>
                      <a:tab pos="2057400" algn="l"/>
                      <a:tab pos="2286000" algn="l"/>
                      <a:tab pos="2514600" algn="l"/>
                      <a:tab pos="2743200" algn="l"/>
                    </a:tabLst>
                  </a:pPr>
                  <a:r>
                    <a:rPr lang="en-US" sz="1800" kern="1200"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  <a:ea typeface="SimSun" panose="02010600030101010101" pitchFamily="2" charset="-122"/>
                      <a:cs typeface="Mangal" panose="02040503050203030202" pitchFamily="18" charset="0"/>
                    </a:rPr>
                    <a:t>Regular merge</a:t>
                  </a:r>
                  <a:endParaRPr lang="en-US" sz="1100">
                    <a:effectLst/>
                    <a:latin typeface="Times New Roman" panose="02020603050405020304" pitchFamily="18" charset="0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31" name="TextBox 11">
                  <a:extLst>
                    <a:ext uri="{FF2B5EF4-FFF2-40B4-BE49-F238E27FC236}">
                      <a16:creationId xmlns:a16="http://schemas.microsoft.com/office/drawing/2014/main" id="{EF563EB2-FB93-4C00-8719-11CC172459E9}"/>
                    </a:ext>
                  </a:extLst>
                </p:cNvPr>
                <p:cNvSpPr txBox="1"/>
                <p:nvPr/>
              </p:nvSpPr>
              <p:spPr>
                <a:xfrm>
                  <a:off x="286427" y="1428498"/>
                  <a:ext cx="838565" cy="4646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marL="0" marR="0" algn="just" hangingPunct="0">
                    <a:spcBef>
                      <a:spcPts val="680"/>
                    </a:spcBef>
                    <a:spcAft>
                      <a:spcPts val="0"/>
                    </a:spcAft>
                    <a:tabLst>
                      <a:tab pos="228600" algn="l"/>
                      <a:tab pos="457200" algn="l"/>
                      <a:tab pos="685800" algn="l"/>
                      <a:tab pos="914400" algn="l"/>
                      <a:tab pos="1143000" algn="l"/>
                      <a:tab pos="1371600" algn="l"/>
                      <a:tab pos="1600200" algn="l"/>
                      <a:tab pos="1828800" algn="l"/>
                      <a:tab pos="2057400" algn="l"/>
                      <a:tab pos="2286000" algn="l"/>
                      <a:tab pos="2514600" algn="l"/>
                      <a:tab pos="2743200" algn="l"/>
                    </a:tabLst>
                  </a:pPr>
                  <a:r>
                    <a:rPr lang="en-US" sz="1800" kern="1200"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  <a:ea typeface="SimSun" panose="02010600030101010101" pitchFamily="2" charset="-122"/>
                      <a:cs typeface="Mangal" panose="02040503050203030202" pitchFamily="18" charset="0"/>
                    </a:rPr>
                    <a:t>MMVD</a:t>
                  </a:r>
                  <a:endParaRPr lang="en-US" sz="1100">
                    <a:effectLst/>
                    <a:latin typeface="Times New Roman" panose="02020603050405020304" pitchFamily="18" charset="0"/>
                    <a:ea typeface="SimSun" panose="02010600030101010101" pitchFamily="2" charset="-122"/>
                  </a:endParaRPr>
                </a:p>
              </p:txBody>
            </p:sp>
            <p:cxnSp>
              <p:nvCxnSpPr>
                <p:cNvPr id="32" name="Straight Connector 31">
                  <a:extLst>
                    <a:ext uri="{FF2B5EF4-FFF2-40B4-BE49-F238E27FC236}">
                      <a16:creationId xmlns:a16="http://schemas.microsoft.com/office/drawing/2014/main" id="{F891CF2C-F6E3-4D36-9969-DE498F52C93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340839" y="936150"/>
                  <a:ext cx="286247" cy="472067"/>
                </a:xfrm>
                <a:prstGeom prst="line">
                  <a:avLst/>
                </a:prstGeom>
                <a:ln w="12700">
                  <a:headEnd type="oval" w="med" len="med"/>
                  <a:tailEnd type="oval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3" name="Straight Connector 32">
                  <a:extLst>
                    <a:ext uri="{FF2B5EF4-FFF2-40B4-BE49-F238E27FC236}">
                      <a16:creationId xmlns:a16="http://schemas.microsoft.com/office/drawing/2014/main" id="{210CD3A8-D6D5-4186-ABDC-48A6CD503650}"/>
                    </a:ext>
                  </a:extLst>
                </p:cNvPr>
                <p:cNvCxnSpPr/>
                <p:nvPr/>
              </p:nvCxnSpPr>
              <p:spPr>
                <a:xfrm flipH="1">
                  <a:off x="1340839" y="1405277"/>
                  <a:ext cx="286247" cy="469127"/>
                </a:xfrm>
                <a:prstGeom prst="line">
                  <a:avLst/>
                </a:prstGeom>
                <a:ln w="12700">
                  <a:headEnd type="oval" w="med" len="med"/>
                  <a:tailEnd type="oval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34" name="TextBox 16">
                  <a:extLst>
                    <a:ext uri="{FF2B5EF4-FFF2-40B4-BE49-F238E27FC236}">
                      <a16:creationId xmlns:a16="http://schemas.microsoft.com/office/drawing/2014/main" id="{87935C56-1903-4200-8143-19C069A66BEE}"/>
                    </a:ext>
                  </a:extLst>
                </p:cNvPr>
                <p:cNvSpPr txBox="1"/>
                <p:nvPr/>
              </p:nvSpPr>
              <p:spPr>
                <a:xfrm>
                  <a:off x="-124665" y="1893153"/>
                  <a:ext cx="1654432" cy="4646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marL="0" marR="0" algn="just" hangingPunct="0">
                    <a:spcBef>
                      <a:spcPts val="680"/>
                    </a:spcBef>
                    <a:spcAft>
                      <a:spcPts val="0"/>
                    </a:spcAft>
                    <a:tabLst>
                      <a:tab pos="228600" algn="l"/>
                      <a:tab pos="457200" algn="l"/>
                      <a:tab pos="685800" algn="l"/>
                      <a:tab pos="914400" algn="l"/>
                      <a:tab pos="1143000" algn="l"/>
                      <a:tab pos="1371600" algn="l"/>
                      <a:tab pos="1600200" algn="l"/>
                      <a:tab pos="1828800" algn="l"/>
                      <a:tab pos="2057400" algn="l"/>
                      <a:tab pos="2286000" algn="l"/>
                      <a:tab pos="2514600" algn="l"/>
                      <a:tab pos="2743200" algn="l"/>
                    </a:tabLst>
                  </a:pPr>
                  <a:r>
                    <a:rPr lang="en-US" sz="1800" kern="1200"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  <a:ea typeface="SimSun" panose="02010600030101010101" pitchFamily="2" charset="-122"/>
                      <a:cs typeface="Mangal" panose="02040503050203030202" pitchFamily="18" charset="0"/>
                    </a:rPr>
                    <a:t>Subblock merge</a:t>
                  </a:r>
                  <a:endParaRPr lang="en-US" sz="1100">
                    <a:effectLst/>
                    <a:latin typeface="Times New Roman" panose="02020603050405020304" pitchFamily="18" charset="0"/>
                    <a:ea typeface="SimSun" panose="02010600030101010101" pitchFamily="2" charset="-122"/>
                  </a:endParaRPr>
                </a:p>
              </p:txBody>
            </p:sp>
            <p:cxnSp>
              <p:nvCxnSpPr>
                <p:cNvPr id="35" name="Straight Connector 34">
                  <a:extLst>
                    <a:ext uri="{FF2B5EF4-FFF2-40B4-BE49-F238E27FC236}">
                      <a16:creationId xmlns:a16="http://schemas.microsoft.com/office/drawing/2014/main" id="{DA723883-27D6-4E70-A20F-660286AE952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627086" y="1405277"/>
                  <a:ext cx="286247" cy="472067"/>
                </a:xfrm>
                <a:prstGeom prst="line">
                  <a:avLst/>
                </a:prstGeom>
                <a:ln w="12700">
                  <a:headEnd type="oval" w="med" len="med"/>
                  <a:tailEnd type="oval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6" name="Straight Connector 35">
                  <a:extLst>
                    <a:ext uri="{FF2B5EF4-FFF2-40B4-BE49-F238E27FC236}">
                      <a16:creationId xmlns:a16="http://schemas.microsoft.com/office/drawing/2014/main" id="{81D862FD-F53D-4108-91DE-F0713967B945}"/>
                    </a:ext>
                  </a:extLst>
                </p:cNvPr>
                <p:cNvCxnSpPr/>
                <p:nvPr/>
              </p:nvCxnSpPr>
              <p:spPr>
                <a:xfrm flipH="1">
                  <a:off x="1627086" y="1874404"/>
                  <a:ext cx="286247" cy="469127"/>
                </a:xfrm>
                <a:prstGeom prst="line">
                  <a:avLst/>
                </a:prstGeom>
                <a:ln w="12700">
                  <a:headEnd type="oval" w="med" len="med"/>
                  <a:tailEnd type="oval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37" name="TextBox 20">
                  <a:extLst>
                    <a:ext uri="{FF2B5EF4-FFF2-40B4-BE49-F238E27FC236}">
                      <a16:creationId xmlns:a16="http://schemas.microsoft.com/office/drawing/2014/main" id="{797A211A-5FD8-45E8-A73E-E7CA8A6FE2FE}"/>
                    </a:ext>
                  </a:extLst>
                </p:cNvPr>
                <p:cNvSpPr txBox="1"/>
                <p:nvPr/>
              </p:nvSpPr>
              <p:spPr>
                <a:xfrm>
                  <a:off x="1069771" y="2493167"/>
                  <a:ext cx="534664" cy="4646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marL="0" marR="0" algn="just" hangingPunct="0">
                    <a:spcBef>
                      <a:spcPts val="680"/>
                    </a:spcBef>
                    <a:spcAft>
                      <a:spcPts val="0"/>
                    </a:spcAft>
                    <a:tabLst>
                      <a:tab pos="228600" algn="l"/>
                      <a:tab pos="457200" algn="l"/>
                      <a:tab pos="685800" algn="l"/>
                      <a:tab pos="914400" algn="l"/>
                      <a:tab pos="1143000" algn="l"/>
                      <a:tab pos="1371600" algn="l"/>
                      <a:tab pos="1600200" algn="l"/>
                      <a:tab pos="1828800" algn="l"/>
                      <a:tab pos="2057400" algn="l"/>
                      <a:tab pos="2286000" algn="l"/>
                      <a:tab pos="2514600" algn="l"/>
                      <a:tab pos="2743200" algn="l"/>
                    </a:tabLst>
                  </a:pPr>
                  <a:r>
                    <a:rPr lang="en-US" sz="1800" kern="1200"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  <a:ea typeface="SimSun" panose="02010600030101010101" pitchFamily="2" charset="-122"/>
                      <a:cs typeface="Mangal" panose="02040503050203030202" pitchFamily="18" charset="0"/>
                    </a:rPr>
                    <a:t>CIIP</a:t>
                  </a:r>
                  <a:endParaRPr lang="en-US" sz="1100">
                    <a:effectLst/>
                    <a:latin typeface="Times New Roman" panose="02020603050405020304" pitchFamily="18" charset="0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38" name="TextBox 21">
                  <a:extLst>
                    <a:ext uri="{FF2B5EF4-FFF2-40B4-BE49-F238E27FC236}">
                      <a16:creationId xmlns:a16="http://schemas.microsoft.com/office/drawing/2014/main" id="{5B1DA382-DF2E-494C-B861-0BF5129242AE}"/>
                    </a:ext>
                  </a:extLst>
                </p:cNvPr>
                <p:cNvSpPr txBox="1"/>
                <p:nvPr/>
              </p:nvSpPr>
              <p:spPr>
                <a:xfrm>
                  <a:off x="1989183" y="2493167"/>
                  <a:ext cx="608326" cy="375876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marL="0" marR="0" algn="just" hangingPunct="0">
                    <a:spcBef>
                      <a:spcPts val="680"/>
                    </a:spcBef>
                    <a:spcAft>
                      <a:spcPts val="0"/>
                    </a:spcAft>
                    <a:tabLst>
                      <a:tab pos="228600" algn="l"/>
                      <a:tab pos="457200" algn="l"/>
                      <a:tab pos="685800" algn="l"/>
                      <a:tab pos="914400" algn="l"/>
                      <a:tab pos="1143000" algn="l"/>
                      <a:tab pos="1371600" algn="l"/>
                      <a:tab pos="1600200" algn="l"/>
                      <a:tab pos="1828800" algn="l"/>
                      <a:tab pos="2057400" algn="l"/>
                      <a:tab pos="2286000" algn="l"/>
                      <a:tab pos="2514600" algn="l"/>
                      <a:tab pos="2743200" algn="l"/>
                    </a:tabLst>
                  </a:pPr>
                  <a:r>
                    <a:rPr lang="en-US" sz="1800" kern="1200" dirty="0"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  <a:ea typeface="SimSun" panose="02010600030101010101" pitchFamily="2" charset="-122"/>
                      <a:cs typeface="Mangal" panose="02040503050203030202" pitchFamily="18" charset="0"/>
                    </a:rPr>
                    <a:t>TPM</a:t>
                  </a:r>
                  <a:endParaRPr lang="en-US" sz="1100" dirty="0">
                    <a:effectLst/>
                    <a:latin typeface="Times New Roman" panose="02020603050405020304" pitchFamily="18" charset="0"/>
                    <a:ea typeface="SimSun" panose="02010600030101010101" pitchFamily="2" charset="-122"/>
                  </a:endParaRPr>
                </a:p>
              </p:txBody>
            </p:sp>
            <p:cxnSp>
              <p:nvCxnSpPr>
                <p:cNvPr id="39" name="Straight Connector 38">
                  <a:extLst>
                    <a:ext uri="{FF2B5EF4-FFF2-40B4-BE49-F238E27FC236}">
                      <a16:creationId xmlns:a16="http://schemas.microsoft.com/office/drawing/2014/main" id="{9DC99CB3-02B9-4537-8992-BD1ECE1B210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913333" y="1871464"/>
                  <a:ext cx="286247" cy="472067"/>
                </a:xfrm>
                <a:prstGeom prst="line">
                  <a:avLst/>
                </a:prstGeom>
                <a:ln w="12700">
                  <a:headEnd type="oval" w="med" len="med"/>
                  <a:tailEnd type="oval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40" name="TextBox 23">
                  <a:extLst>
                    <a:ext uri="{FF2B5EF4-FFF2-40B4-BE49-F238E27FC236}">
                      <a16:creationId xmlns:a16="http://schemas.microsoft.com/office/drawing/2014/main" id="{C2DDC60C-BF9B-4D94-ACD2-0C5055F6A485}"/>
                    </a:ext>
                  </a:extLst>
                </p:cNvPr>
                <p:cNvSpPr txBox="1"/>
                <p:nvPr/>
              </p:nvSpPr>
              <p:spPr>
                <a:xfrm>
                  <a:off x="286427" y="0"/>
                  <a:ext cx="2019491" cy="4646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marL="0" marR="0" algn="just" hangingPunct="0">
                    <a:spcBef>
                      <a:spcPts val="680"/>
                    </a:spcBef>
                    <a:spcAft>
                      <a:spcPts val="0"/>
                    </a:spcAft>
                    <a:tabLst>
                      <a:tab pos="228600" algn="l"/>
                      <a:tab pos="457200" algn="l"/>
                      <a:tab pos="685800" algn="l"/>
                      <a:tab pos="914400" algn="l"/>
                      <a:tab pos="1143000" algn="l"/>
                      <a:tab pos="1371600" algn="l"/>
                      <a:tab pos="1600200" algn="l"/>
                      <a:tab pos="1828800" algn="l"/>
                      <a:tab pos="2057400" algn="l"/>
                      <a:tab pos="2286000" algn="l"/>
                      <a:tab pos="2514600" algn="l"/>
                      <a:tab pos="2743200" algn="l"/>
                    </a:tabLst>
                  </a:pPr>
                  <a:r>
                    <a:rPr lang="en-US" sz="1800" i="1" kern="1200"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  <a:ea typeface="SimSun" panose="02010600030101010101" pitchFamily="2" charset="-122"/>
                      <a:cs typeface="Mangal" panose="02040503050203030202" pitchFamily="18" charset="0"/>
                    </a:rPr>
                    <a:t>regular_merge_flag</a:t>
                  </a:r>
                  <a:endParaRPr lang="en-US" sz="1100">
                    <a:effectLst/>
                    <a:latin typeface="Times New Roman" panose="02020603050405020304" pitchFamily="18" charset="0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41" name="TextBox 24">
                  <a:extLst>
                    <a:ext uri="{FF2B5EF4-FFF2-40B4-BE49-F238E27FC236}">
                      <a16:creationId xmlns:a16="http://schemas.microsoft.com/office/drawing/2014/main" id="{26F7A765-863F-4C57-B332-4A71A0D6A490}"/>
                    </a:ext>
                  </a:extLst>
                </p:cNvPr>
                <p:cNvSpPr txBox="1"/>
                <p:nvPr/>
              </p:nvSpPr>
              <p:spPr>
                <a:xfrm>
                  <a:off x="1388547" y="686577"/>
                  <a:ext cx="1926808" cy="4646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marL="0" marR="0" algn="just" hangingPunct="0">
                    <a:spcBef>
                      <a:spcPts val="680"/>
                    </a:spcBef>
                    <a:spcAft>
                      <a:spcPts val="0"/>
                    </a:spcAft>
                    <a:tabLst>
                      <a:tab pos="228600" algn="l"/>
                      <a:tab pos="457200" algn="l"/>
                      <a:tab pos="685800" algn="l"/>
                      <a:tab pos="914400" algn="l"/>
                      <a:tab pos="1143000" algn="l"/>
                      <a:tab pos="1371600" algn="l"/>
                      <a:tab pos="1600200" algn="l"/>
                      <a:tab pos="1828800" algn="l"/>
                      <a:tab pos="2057400" algn="l"/>
                      <a:tab pos="2286000" algn="l"/>
                      <a:tab pos="2514600" algn="l"/>
                      <a:tab pos="2743200" algn="l"/>
                    </a:tabLst>
                  </a:pPr>
                  <a:r>
                    <a:rPr lang="en-US" sz="1800" i="1" kern="1200" dirty="0" err="1"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  <a:ea typeface="SimSun" panose="02010600030101010101" pitchFamily="2" charset="-122"/>
                      <a:cs typeface="Mangal" panose="02040503050203030202" pitchFamily="18" charset="0"/>
                    </a:rPr>
                    <a:t>mmvd_merge_flag</a:t>
                  </a:r>
                  <a:endParaRPr lang="en-US" sz="1100" dirty="0">
                    <a:effectLst/>
                    <a:latin typeface="Times New Roman" panose="02020603050405020304" pitchFamily="18" charset="0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42" name="TextBox 25">
                  <a:extLst>
                    <a:ext uri="{FF2B5EF4-FFF2-40B4-BE49-F238E27FC236}">
                      <a16:creationId xmlns:a16="http://schemas.microsoft.com/office/drawing/2014/main" id="{4CFCD119-30D4-49E8-B441-AB7839CAE287}"/>
                    </a:ext>
                  </a:extLst>
                </p:cNvPr>
                <p:cNvSpPr txBox="1"/>
                <p:nvPr/>
              </p:nvSpPr>
              <p:spPr>
                <a:xfrm>
                  <a:off x="1770209" y="1200676"/>
                  <a:ext cx="2158202" cy="4646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marL="0" marR="0" algn="just" hangingPunct="0">
                    <a:spcBef>
                      <a:spcPts val="680"/>
                    </a:spcBef>
                    <a:spcAft>
                      <a:spcPts val="0"/>
                    </a:spcAft>
                    <a:tabLst>
                      <a:tab pos="228600" algn="l"/>
                      <a:tab pos="457200" algn="l"/>
                      <a:tab pos="685800" algn="l"/>
                      <a:tab pos="914400" algn="l"/>
                      <a:tab pos="1143000" algn="l"/>
                      <a:tab pos="1371600" algn="l"/>
                      <a:tab pos="1600200" algn="l"/>
                      <a:tab pos="1828800" algn="l"/>
                      <a:tab pos="2057400" algn="l"/>
                      <a:tab pos="2286000" algn="l"/>
                      <a:tab pos="2514600" algn="l"/>
                      <a:tab pos="2743200" algn="l"/>
                    </a:tabLst>
                  </a:pPr>
                  <a:r>
                    <a:rPr lang="en-US" sz="1800" i="1" kern="1200"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  <a:ea typeface="SimSun" panose="02010600030101010101" pitchFamily="2" charset="-122"/>
                      <a:cs typeface="Mangal" panose="02040503050203030202" pitchFamily="18" charset="0"/>
                    </a:rPr>
                    <a:t>subblock_merge_flag</a:t>
                  </a:r>
                  <a:endParaRPr lang="en-US" sz="1100">
                    <a:effectLst/>
                    <a:latin typeface="Times New Roman" panose="02020603050405020304" pitchFamily="18" charset="0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43" name="TextBox 26">
                  <a:extLst>
                    <a:ext uri="{FF2B5EF4-FFF2-40B4-BE49-F238E27FC236}">
                      <a16:creationId xmlns:a16="http://schemas.microsoft.com/office/drawing/2014/main" id="{322DF521-F4EF-4E75-B319-0F2B48BAAFA1}"/>
                    </a:ext>
                  </a:extLst>
                </p:cNvPr>
                <p:cNvSpPr txBox="1"/>
                <p:nvPr/>
              </p:nvSpPr>
              <p:spPr>
                <a:xfrm>
                  <a:off x="1991337" y="1639840"/>
                  <a:ext cx="1668933" cy="4646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marL="0" marR="0" algn="just" hangingPunct="0">
                    <a:spcBef>
                      <a:spcPts val="680"/>
                    </a:spcBef>
                    <a:spcAft>
                      <a:spcPts val="0"/>
                    </a:spcAft>
                    <a:tabLst>
                      <a:tab pos="228600" algn="l"/>
                      <a:tab pos="457200" algn="l"/>
                      <a:tab pos="685800" algn="l"/>
                      <a:tab pos="914400" algn="l"/>
                      <a:tab pos="1143000" algn="l"/>
                      <a:tab pos="1371600" algn="l"/>
                      <a:tab pos="1600200" algn="l"/>
                      <a:tab pos="1828800" algn="l"/>
                      <a:tab pos="2057400" algn="l"/>
                      <a:tab pos="2286000" algn="l"/>
                      <a:tab pos="2514600" algn="l"/>
                      <a:tab pos="2743200" algn="l"/>
                    </a:tabLst>
                  </a:pPr>
                  <a:r>
                    <a:rPr lang="en-US" sz="1800" i="1" kern="1200"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  <a:ea typeface="SimSun" panose="02010600030101010101" pitchFamily="2" charset="-122"/>
                      <a:cs typeface="Mangal" panose="02040503050203030202" pitchFamily="18" charset="0"/>
                    </a:rPr>
                    <a:t>ciip_merge_flag</a:t>
                  </a:r>
                  <a:endParaRPr lang="en-US" sz="1100">
                    <a:effectLst/>
                    <a:latin typeface="Times New Roman" panose="02020603050405020304" pitchFamily="18" charset="0"/>
                    <a:ea typeface="SimSun" panose="02010600030101010101" pitchFamily="2" charset="-122"/>
                  </a:endParaRPr>
                </a:p>
              </p:txBody>
            </p:sp>
          </p:grpSp>
        </p:grpSp>
        <p:sp>
          <p:nvSpPr>
            <p:cNvPr id="44" name="Arrow: Right 43">
              <a:extLst>
                <a:ext uri="{FF2B5EF4-FFF2-40B4-BE49-F238E27FC236}">
                  <a16:creationId xmlns:a16="http://schemas.microsoft.com/office/drawing/2014/main" id="{88A9F49F-5A99-4030-9AE1-BFFC18B17469}"/>
                </a:ext>
              </a:extLst>
            </p:cNvPr>
            <p:cNvSpPr/>
            <p:nvPr/>
          </p:nvSpPr>
          <p:spPr>
            <a:xfrm>
              <a:off x="4913136" y="3083624"/>
              <a:ext cx="346841" cy="406551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TextBox 45">
            <a:extLst>
              <a:ext uri="{FF2B5EF4-FFF2-40B4-BE49-F238E27FC236}">
                <a16:creationId xmlns:a16="http://schemas.microsoft.com/office/drawing/2014/main" id="{9077757C-4965-44D3-AC45-C87F673DD83A}"/>
              </a:ext>
            </a:extLst>
          </p:cNvPr>
          <p:cNvSpPr txBox="1"/>
          <p:nvPr/>
        </p:nvSpPr>
        <p:spPr>
          <a:xfrm>
            <a:off x="585800" y="1875095"/>
            <a:ext cx="48133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1. Disable TPM if width or height is larger than 64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F1B52AC7-1282-4C49-978F-6BA350CBC190}"/>
              </a:ext>
            </a:extLst>
          </p:cNvPr>
          <p:cNvSpPr txBox="1"/>
          <p:nvPr/>
        </p:nvSpPr>
        <p:spPr>
          <a:xfrm>
            <a:off x="585800" y="2416698"/>
            <a:ext cx="37294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2. Merge mode signaling modification</a:t>
            </a:r>
          </a:p>
        </p:txBody>
      </p:sp>
    </p:spTree>
    <p:extLst>
      <p:ext uri="{BB962C8B-B14F-4D97-AF65-F5344CB8AC3E}">
        <p14:creationId xmlns:p14="http://schemas.microsoft.com/office/powerpoint/2010/main" val="169328737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BF195E-7373-42F2-A019-D24442E5E7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Parsing simplification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0077370E-DD38-4937-989F-91B2C872902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98424236"/>
              </p:ext>
            </p:extLst>
          </p:nvPr>
        </p:nvGraphicFramePr>
        <p:xfrm>
          <a:off x="88823" y="1900101"/>
          <a:ext cx="5511800" cy="35572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93825">
                  <a:extLst>
                    <a:ext uri="{9D8B030D-6E8A-4147-A177-3AD203B41FA5}">
                      <a16:colId xmlns:a16="http://schemas.microsoft.com/office/drawing/2014/main" val="585187749"/>
                    </a:ext>
                  </a:extLst>
                </a:gridCol>
                <a:gridCol w="4117975">
                  <a:extLst>
                    <a:ext uri="{9D8B030D-6E8A-4147-A177-3AD203B41FA5}">
                      <a16:colId xmlns:a16="http://schemas.microsoft.com/office/drawing/2014/main" val="320053285"/>
                    </a:ext>
                  </a:extLst>
                </a:gridCol>
              </a:tblGrid>
              <a:tr h="341630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syntax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  present conditions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84191701"/>
                  </a:ext>
                </a:extLst>
              </a:tr>
              <a:tr h="341630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ciip_merge_flag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(sps_ciip_enabled_flag &amp;&amp; </a:t>
                      </a:r>
                      <a:r>
                        <a:rPr lang="en-US" sz="1100">
                          <a:effectLst/>
                        </a:rPr>
                        <a:t>cu_skip_flag[ x0 ][ y0 ] = = 0 &amp;&amp; cbWidth &lt; 128 &amp;&amp; cbHeight &lt; 128 &amp;&amp; ( cbWidth * cbHeight ) &gt;= 64) || (sps_triangle_enabled_flag &amp;&amp; </a:t>
                      </a:r>
                      <a:r>
                        <a:rPr lang="en-CA" sz="1100">
                          <a:effectLst/>
                        </a:rPr>
                        <a:t>slice_type = = B</a:t>
                      </a:r>
                      <a:r>
                        <a:rPr lang="en-US" sz="1100">
                          <a:effectLst/>
                        </a:rPr>
                        <a:t>)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23775630"/>
                  </a:ext>
                </a:extLst>
              </a:tr>
              <a:tr h="477520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subblock_merge_flag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MaxNumSubblockMergeCand &gt; 0 </a:t>
                      </a:r>
                      <a:r>
                        <a:rPr lang="en-US" sz="1100">
                          <a:effectLst/>
                        </a:rPr>
                        <a:t>&amp;&amp; cbWidth &gt; 8 &amp;&amp; cbHeight &gt; 8 &amp;&amp; </a:t>
                      </a:r>
                      <a:r>
                        <a:rPr lang="en-CA" sz="1100">
                          <a:effectLst/>
                        </a:rPr>
                        <a:t>((sps_ciip_enabled_flag &amp;&amp; </a:t>
                      </a:r>
                      <a:r>
                        <a:rPr lang="en-US" sz="1100">
                          <a:effectLst/>
                        </a:rPr>
                        <a:t>cu_skip_flag[ x0 ][ y0 ] = = 0 &amp;&amp; cbWidth &lt; 128 &amp;&amp; cbHeight &lt; 128) || (sps_triangle_enabled_flag &amp;&amp; </a:t>
                      </a:r>
                      <a:r>
                        <a:rPr lang="en-CA" sz="1100">
                          <a:effectLst/>
                        </a:rPr>
                        <a:t>slice_type = = B</a:t>
                      </a:r>
                      <a:r>
                        <a:rPr lang="en-US" sz="1100">
                          <a:effectLst/>
                        </a:rPr>
                        <a:t>)) 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14573809"/>
                  </a:ext>
                </a:extLst>
              </a:tr>
              <a:tr h="477520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mmvd_merge_flag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sps_mmvd_enabled_flag &amp;&amp; ( cbWidth * cbHeight ) &gt;= 64 &amp;&amp; ((</a:t>
                      </a:r>
                      <a:r>
                        <a:rPr lang="en-CA" sz="1100">
                          <a:effectLst/>
                        </a:rPr>
                        <a:t>MaxNumSubblockMergeCand &gt; 0 </a:t>
                      </a:r>
                      <a:r>
                        <a:rPr lang="en-US" sz="1100">
                          <a:effectLst/>
                        </a:rPr>
                        <a:t>&amp;&amp; cbWidth &gt; 8 &amp;&amp; cbHeight &gt; 8) || </a:t>
                      </a:r>
                      <a:r>
                        <a:rPr lang="en-CA" sz="1100">
                          <a:effectLst/>
                        </a:rPr>
                        <a:t>((sps_ciip_enabled_flag &amp;&amp; </a:t>
                      </a:r>
                      <a:r>
                        <a:rPr lang="en-US" sz="1100">
                          <a:effectLst/>
                        </a:rPr>
                        <a:t>cu_skip_flag[ x0 ][ y0 ] = = 0 &amp;&amp; cbWidth &lt; 128 &amp;&amp; cbHeight &lt; 128) || (sps_triangle_enabled_flag &amp;&amp; </a:t>
                      </a:r>
                      <a:r>
                        <a:rPr lang="en-CA" sz="1100">
                          <a:effectLst/>
                        </a:rPr>
                        <a:t>slice_type = = B</a:t>
                      </a:r>
                      <a:r>
                        <a:rPr lang="en-US" sz="1100">
                          <a:effectLst/>
                        </a:rPr>
                        <a:t>)))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12376396"/>
                  </a:ext>
                </a:extLst>
              </a:tr>
              <a:tr h="477520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regular_merge_flag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 err="1">
                          <a:effectLst/>
                        </a:rPr>
                        <a:t>sps_mmvd_enabled_flag</a:t>
                      </a:r>
                      <a:r>
                        <a:rPr lang="en-US" sz="1100" dirty="0">
                          <a:effectLst/>
                        </a:rPr>
                        <a:t> || (( </a:t>
                      </a:r>
                      <a:r>
                        <a:rPr lang="en-US" sz="1100" dirty="0" err="1">
                          <a:effectLst/>
                        </a:rPr>
                        <a:t>cbWidth</a:t>
                      </a:r>
                      <a:r>
                        <a:rPr lang="en-US" sz="1100" dirty="0">
                          <a:effectLst/>
                        </a:rPr>
                        <a:t> * </a:t>
                      </a:r>
                      <a:r>
                        <a:rPr lang="en-US" sz="1100" dirty="0" err="1">
                          <a:effectLst/>
                        </a:rPr>
                        <a:t>cbHeight</a:t>
                      </a:r>
                      <a:r>
                        <a:rPr lang="en-US" sz="1100" dirty="0">
                          <a:effectLst/>
                        </a:rPr>
                        <a:t> ) &gt;= 64 &amp;&amp; ((</a:t>
                      </a:r>
                      <a:r>
                        <a:rPr lang="en-US" sz="1100" dirty="0" err="1">
                          <a:effectLst/>
                        </a:rPr>
                        <a:t>MaxNumSubblockMergeCand</a:t>
                      </a:r>
                      <a:r>
                        <a:rPr lang="en-US" sz="1100" dirty="0">
                          <a:effectLst/>
                        </a:rPr>
                        <a:t> &gt; 0 &amp;&amp; </a:t>
                      </a:r>
                      <a:r>
                        <a:rPr lang="en-US" sz="1100" dirty="0" err="1">
                          <a:effectLst/>
                        </a:rPr>
                        <a:t>cbWidth</a:t>
                      </a:r>
                      <a:r>
                        <a:rPr lang="en-US" sz="1100" dirty="0">
                          <a:effectLst/>
                        </a:rPr>
                        <a:t> &gt; 8 &amp;&amp; </a:t>
                      </a:r>
                      <a:r>
                        <a:rPr lang="en-US" sz="1100" dirty="0" err="1">
                          <a:effectLst/>
                        </a:rPr>
                        <a:t>cbHeight</a:t>
                      </a:r>
                      <a:r>
                        <a:rPr lang="en-US" sz="1100" dirty="0">
                          <a:effectLst/>
                        </a:rPr>
                        <a:t> &gt; 8) || </a:t>
                      </a:r>
                      <a:r>
                        <a:rPr lang="en-CA" sz="1100" dirty="0">
                          <a:effectLst/>
                        </a:rPr>
                        <a:t>((</a:t>
                      </a:r>
                      <a:r>
                        <a:rPr lang="en-CA" sz="1100" dirty="0" err="1">
                          <a:effectLst/>
                        </a:rPr>
                        <a:t>sps_ciip_enabled_flag</a:t>
                      </a:r>
                      <a:r>
                        <a:rPr lang="en-CA" sz="1100" dirty="0">
                          <a:effectLst/>
                        </a:rPr>
                        <a:t> &amp;&amp; </a:t>
                      </a:r>
                      <a:r>
                        <a:rPr lang="en-US" sz="1100" dirty="0" err="1">
                          <a:effectLst/>
                        </a:rPr>
                        <a:t>cu_skip_flag</a:t>
                      </a:r>
                      <a:r>
                        <a:rPr lang="en-US" sz="1100" dirty="0">
                          <a:effectLst/>
                        </a:rPr>
                        <a:t>[ x0 ][ y0 ] = = 0 &amp;&amp; </a:t>
                      </a:r>
                      <a:r>
                        <a:rPr lang="en-US" sz="1100" dirty="0" err="1">
                          <a:effectLst/>
                        </a:rPr>
                        <a:t>cbWidth</a:t>
                      </a:r>
                      <a:r>
                        <a:rPr lang="en-US" sz="1100" dirty="0">
                          <a:effectLst/>
                        </a:rPr>
                        <a:t> &lt; 128 &amp;&amp; </a:t>
                      </a:r>
                      <a:r>
                        <a:rPr lang="en-US" sz="1100" dirty="0" err="1">
                          <a:effectLst/>
                        </a:rPr>
                        <a:t>cbHeight</a:t>
                      </a:r>
                      <a:r>
                        <a:rPr lang="en-US" sz="1100" dirty="0">
                          <a:effectLst/>
                        </a:rPr>
                        <a:t> &lt; 128) || (</a:t>
                      </a:r>
                      <a:r>
                        <a:rPr lang="en-US" sz="1100" dirty="0" err="1">
                          <a:effectLst/>
                        </a:rPr>
                        <a:t>sps_triangle_enabled_flag</a:t>
                      </a:r>
                      <a:r>
                        <a:rPr lang="en-US" sz="1100" dirty="0">
                          <a:effectLst/>
                        </a:rPr>
                        <a:t> &amp;&amp; </a:t>
                      </a:r>
                      <a:r>
                        <a:rPr lang="en-CA" sz="1100" dirty="0" err="1">
                          <a:effectLst/>
                        </a:rPr>
                        <a:t>slice_type</a:t>
                      </a:r>
                      <a:r>
                        <a:rPr lang="en-CA" sz="1100" dirty="0">
                          <a:effectLst/>
                        </a:rPr>
                        <a:t> = = B</a:t>
                      </a:r>
                      <a:r>
                        <a:rPr lang="en-US" sz="1100" dirty="0">
                          <a:effectLst/>
                        </a:rPr>
                        <a:t>))))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11312084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88D61E4-A0E9-41AA-B012-319E787A906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60200565"/>
              </p:ext>
            </p:extLst>
          </p:nvPr>
        </p:nvGraphicFramePr>
        <p:xfrm>
          <a:off x="6347796" y="2562406"/>
          <a:ext cx="5511800" cy="22326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93825">
                  <a:extLst>
                    <a:ext uri="{9D8B030D-6E8A-4147-A177-3AD203B41FA5}">
                      <a16:colId xmlns:a16="http://schemas.microsoft.com/office/drawing/2014/main" val="3339382913"/>
                    </a:ext>
                  </a:extLst>
                </a:gridCol>
                <a:gridCol w="4117975">
                  <a:extLst>
                    <a:ext uri="{9D8B030D-6E8A-4147-A177-3AD203B41FA5}">
                      <a16:colId xmlns:a16="http://schemas.microsoft.com/office/drawing/2014/main" val="3687358847"/>
                    </a:ext>
                  </a:extLst>
                </a:gridCol>
              </a:tblGrid>
              <a:tr h="341630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syntax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  present conditions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02664787"/>
                  </a:ext>
                </a:extLst>
              </a:tr>
              <a:tr h="341630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ciip_merge_flag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(sps_ciip_enabled_flag &amp;&amp; </a:t>
                      </a:r>
                      <a:r>
                        <a:rPr lang="en-US" sz="1100">
                          <a:effectLst/>
                        </a:rPr>
                        <a:t>cu_skip_flag[ x0 ][ y0 ] = = 0)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82214980"/>
                  </a:ext>
                </a:extLst>
              </a:tr>
              <a:tr h="477520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subblock_merge_flag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MaxNumSubblockMergeCand &gt; 0</a:t>
                      </a:r>
                      <a:r>
                        <a:rPr lang="en-US" sz="1100">
                          <a:effectLst/>
                        </a:rPr>
                        <a:t> &amp;&amp; cbWidth &gt; 8 &amp;&amp; cbHeight &gt; 8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57384918"/>
                  </a:ext>
                </a:extLst>
              </a:tr>
              <a:tr h="477520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mmvd_merge_flag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sps_mmvd_enabled_flag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79808260"/>
                  </a:ext>
                </a:extLst>
              </a:tr>
              <a:tr h="477520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regular_merge_flag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>
                          <a:effectLst/>
                        </a:rPr>
                        <a:t> ( </a:t>
                      </a:r>
                      <a:r>
                        <a:rPr lang="en-US" sz="1100" dirty="0" err="1">
                          <a:effectLst/>
                        </a:rPr>
                        <a:t>cbWidth</a:t>
                      </a:r>
                      <a:r>
                        <a:rPr lang="en-US" sz="1100" dirty="0">
                          <a:effectLst/>
                        </a:rPr>
                        <a:t> * </a:t>
                      </a:r>
                      <a:r>
                        <a:rPr lang="en-US" sz="1100" dirty="0" err="1">
                          <a:effectLst/>
                        </a:rPr>
                        <a:t>cbHeight</a:t>
                      </a:r>
                      <a:r>
                        <a:rPr lang="en-US" sz="1100" dirty="0">
                          <a:effectLst/>
                        </a:rPr>
                        <a:t> ) &gt;= 64 &amp;&amp; </a:t>
                      </a:r>
                      <a:r>
                        <a:rPr lang="en-US" sz="1100" dirty="0" err="1">
                          <a:effectLst/>
                        </a:rPr>
                        <a:t>cbWidth</a:t>
                      </a:r>
                      <a:r>
                        <a:rPr lang="en-US" sz="1100" dirty="0">
                          <a:effectLst/>
                        </a:rPr>
                        <a:t> &lt; 128 &amp;&amp; </a:t>
                      </a:r>
                      <a:r>
                        <a:rPr lang="en-US" sz="1100" dirty="0" err="1">
                          <a:effectLst/>
                        </a:rPr>
                        <a:t>cbHeight</a:t>
                      </a:r>
                      <a:r>
                        <a:rPr lang="en-US" sz="1100" dirty="0">
                          <a:effectLst/>
                        </a:rPr>
                        <a:t> &lt; 128</a:t>
                      </a:r>
                      <a:r>
                        <a:rPr lang="en-CA" sz="1100" dirty="0">
                          <a:effectLst/>
                        </a:rPr>
                        <a:t> &amp;&amp; ((</a:t>
                      </a:r>
                      <a:r>
                        <a:rPr lang="en-CA" sz="1100" dirty="0" err="1">
                          <a:effectLst/>
                        </a:rPr>
                        <a:t>sps_ciip_enabled_flag</a:t>
                      </a:r>
                      <a:r>
                        <a:rPr lang="en-CA" sz="1100" dirty="0">
                          <a:effectLst/>
                        </a:rPr>
                        <a:t> &amp;&amp; </a:t>
                      </a:r>
                      <a:r>
                        <a:rPr lang="en-CA" sz="1100" dirty="0" err="1">
                          <a:effectLst/>
                        </a:rPr>
                        <a:t>cu_skip_flag</a:t>
                      </a:r>
                      <a:r>
                        <a:rPr lang="en-CA" sz="1100" dirty="0">
                          <a:effectLst/>
                        </a:rPr>
                        <a:t>[ x0 ][ y0 ] = = 0) </a:t>
                      </a:r>
                      <a:r>
                        <a:rPr lang="en-US" sz="1100" dirty="0">
                          <a:effectLst/>
                        </a:rPr>
                        <a:t>|| (</a:t>
                      </a:r>
                      <a:r>
                        <a:rPr lang="en-US" sz="1100" dirty="0" err="1">
                          <a:effectLst/>
                        </a:rPr>
                        <a:t>sps_triangle_enabled_flag</a:t>
                      </a:r>
                      <a:r>
                        <a:rPr lang="en-US" sz="1100" dirty="0">
                          <a:effectLst/>
                        </a:rPr>
                        <a:t> &amp;&amp; </a:t>
                      </a:r>
                      <a:r>
                        <a:rPr lang="en-CA" sz="1100" dirty="0" err="1">
                          <a:effectLst/>
                        </a:rPr>
                        <a:t>slice_type</a:t>
                      </a:r>
                      <a:r>
                        <a:rPr lang="en-CA" sz="1100" dirty="0">
                          <a:effectLst/>
                        </a:rPr>
                        <a:t> = = B</a:t>
                      </a:r>
                      <a:r>
                        <a:rPr lang="en-US" sz="1100" dirty="0">
                          <a:effectLst/>
                        </a:rPr>
                        <a:t>))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75530986"/>
                  </a:ext>
                </a:extLst>
              </a:tr>
            </a:tbl>
          </a:graphicData>
        </a:graphic>
      </p:graphicFrame>
      <p:sp>
        <p:nvSpPr>
          <p:cNvPr id="6" name="Arrow: Right 5">
            <a:extLst>
              <a:ext uri="{FF2B5EF4-FFF2-40B4-BE49-F238E27FC236}">
                <a16:creationId xmlns:a16="http://schemas.microsoft.com/office/drawing/2014/main" id="{281DC581-2D6F-4F17-8432-1D1024AF5778}"/>
              </a:ext>
            </a:extLst>
          </p:cNvPr>
          <p:cNvSpPr/>
          <p:nvPr/>
        </p:nvSpPr>
        <p:spPr>
          <a:xfrm>
            <a:off x="5803795" y="3429000"/>
            <a:ext cx="377851" cy="40996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166127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DB156F-C69B-412B-81D8-CA06ABC806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Text simplification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BF42352D-DB60-4A74-9F56-7981A55A42FB}"/>
              </a:ext>
            </a:extLst>
          </p:cNvPr>
          <p:cNvSpPr/>
          <p:nvPr/>
        </p:nvSpPr>
        <p:spPr>
          <a:xfrm>
            <a:off x="838200" y="1544547"/>
            <a:ext cx="8233893" cy="26622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180340" algn="l"/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sz="1200" b="1" dirty="0" err="1">
                <a:latin typeface="Times New Roman" panose="02020603050405020304" pitchFamily="18" charset="0"/>
                <a:ea typeface="SimSun" panose="02010600030101010101" pitchFamily="2" charset="-122"/>
              </a:rPr>
              <a:t>regular_merge_flag</a:t>
            </a:r>
            <a:r>
              <a:rPr lang="en-CA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[ x0 ][ y0 ] equal to 1 specifies that regular merge mode </a:t>
            </a:r>
            <a:r>
              <a:rPr lang="en-CA" sz="1200" dirty="0">
                <a:highlight>
                  <a:srgbClr val="00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or merge mode with motion vector difference</a:t>
            </a:r>
            <a:r>
              <a:rPr lang="en-CA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 is used to generate the inter prediction parameters of the current coding unit. The array indices x0, y0 specify the location ( x0, y0 ) of the top-left </a:t>
            </a:r>
            <a:r>
              <a:rPr lang="en-CA" sz="12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luma</a:t>
            </a:r>
            <a:r>
              <a:rPr lang="en-CA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 sample of the considered coding block relative to the top-left </a:t>
            </a:r>
            <a:r>
              <a:rPr lang="en-CA" sz="12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luma</a:t>
            </a:r>
            <a:r>
              <a:rPr lang="en-CA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 sample of the picture. </a:t>
            </a:r>
            <a:r>
              <a:rPr lang="en-CA" sz="1200" dirty="0" err="1">
                <a:highlight>
                  <a:srgbClr val="00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regular_merge_flag</a:t>
            </a:r>
            <a:r>
              <a:rPr lang="en-CA" sz="1200" dirty="0">
                <a:highlight>
                  <a:srgbClr val="00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[ x0 ][ y0 ] equal to 0 specifies that combined inter-picture merge and intra-picture prediction or </a:t>
            </a:r>
            <a:r>
              <a:rPr lang="en-CA" sz="1200" dirty="0">
                <a:solidFill>
                  <a:srgbClr val="000000"/>
                </a:solidFill>
                <a:highlight>
                  <a:srgbClr val="00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triangular shape based motion compensation is used to generate the inter prediction </a:t>
            </a:r>
            <a:r>
              <a:rPr lang="en-CA" sz="1200" dirty="0" err="1">
                <a:solidFill>
                  <a:srgbClr val="000000"/>
                </a:solidFill>
                <a:highlight>
                  <a:srgbClr val="00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paramters</a:t>
            </a:r>
            <a:r>
              <a:rPr lang="en-CA" sz="1200" dirty="0">
                <a:solidFill>
                  <a:srgbClr val="000000"/>
                </a:solidFill>
                <a:highlight>
                  <a:srgbClr val="00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.</a:t>
            </a:r>
            <a:endParaRPr lang="en-US" sz="1200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algn="just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180340" algn="l"/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When </a:t>
            </a:r>
            <a:r>
              <a:rPr lang="en-CA" sz="12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regular_merge_flag</a:t>
            </a:r>
            <a:r>
              <a:rPr lang="en-CA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[ x0 ][ y0 ] is not present, it is inferred </a:t>
            </a:r>
            <a:r>
              <a:rPr lang="en-CA" sz="1200" dirty="0">
                <a:highlight>
                  <a:srgbClr val="00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to 1.</a:t>
            </a:r>
            <a:r>
              <a:rPr lang="en-CA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en-CA" sz="120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as follows:</a:t>
            </a:r>
            <a:endParaRPr lang="en-US" sz="1200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342900" marR="0" lvl="0" indent="-342900" algn="just" hangingPunct="0">
              <a:spcBef>
                <a:spcPts val="680"/>
              </a:spcBef>
              <a:spcAft>
                <a:spcPts val="0"/>
              </a:spcAft>
              <a:buFont typeface="Times New Roman" panose="02020603050405020304" pitchFamily="18" charset="0"/>
              <a:buChar char="–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228600" algn="l"/>
                <a:tab pos="756285" algn="l"/>
                <a:tab pos="1008380" algn="l"/>
                <a:tab pos="1260475" algn="l"/>
              </a:tabLst>
            </a:pPr>
            <a:r>
              <a:rPr lang="en-CA" sz="120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Batang" panose="02030600000101010101" pitchFamily="18" charset="-127"/>
              </a:rPr>
              <a:t>If all the following conditions are true, </a:t>
            </a:r>
            <a:r>
              <a:rPr lang="en-CA" sz="1200" strike="sngStrike" dirty="0" err="1">
                <a:solidFill>
                  <a:srgbClr val="FF0000"/>
                </a:solidFill>
                <a:latin typeface="Times New Roman" panose="02020603050405020304" pitchFamily="18" charset="0"/>
                <a:ea typeface="Batang" panose="02030600000101010101" pitchFamily="18" charset="-127"/>
              </a:rPr>
              <a:t>regular_merge_flag</a:t>
            </a:r>
            <a:r>
              <a:rPr lang="en-CA" sz="120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Batang" panose="02030600000101010101" pitchFamily="18" charset="-127"/>
              </a:rPr>
              <a:t>[ x0 ][ y0 ] is inferred to be equal to 1:</a:t>
            </a:r>
            <a:endParaRPr lang="en-US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marR="0" lvl="0" indent="-342900" algn="just" hangingPunct="0">
              <a:spcBef>
                <a:spcPts val="680"/>
              </a:spcBef>
              <a:spcAft>
                <a:spcPts val="0"/>
              </a:spcAft>
              <a:buFont typeface="Times New Roman" panose="02020603050405020304" pitchFamily="18" charset="0"/>
              <a:buChar char="–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504190" algn="l"/>
                <a:tab pos="571500" algn="l"/>
                <a:tab pos="756285" algn="l"/>
                <a:tab pos="1008380" algn="l"/>
                <a:tab pos="1260475" algn="l"/>
              </a:tabLst>
            </a:pPr>
            <a:r>
              <a:rPr lang="en-CA" sz="1200" strike="sngStrike" dirty="0" err="1">
                <a:solidFill>
                  <a:srgbClr val="FF0000"/>
                </a:solidFill>
                <a:latin typeface="Times New Roman" panose="02020603050405020304" pitchFamily="18" charset="0"/>
                <a:ea typeface="Batang" panose="02030600000101010101" pitchFamily="18" charset="-127"/>
              </a:rPr>
              <a:t>sps_mmvd_enabled_flag</a:t>
            </a:r>
            <a:r>
              <a:rPr lang="en-CA" sz="120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Batang" panose="02030600000101010101" pitchFamily="18" charset="-127"/>
              </a:rPr>
              <a:t> is equal to 0.</a:t>
            </a:r>
            <a:endParaRPr lang="en-US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marR="0" lvl="0" indent="-342900" algn="just" hangingPunct="0">
              <a:spcBef>
                <a:spcPts val="680"/>
              </a:spcBef>
              <a:spcAft>
                <a:spcPts val="0"/>
              </a:spcAft>
              <a:buFont typeface="Times New Roman" panose="02020603050405020304" pitchFamily="18" charset="0"/>
              <a:buChar char="–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504190" algn="l"/>
                <a:tab pos="571500" algn="l"/>
                <a:tab pos="756285" algn="l"/>
                <a:tab pos="1008380" algn="l"/>
                <a:tab pos="1260475" algn="l"/>
              </a:tabLst>
            </a:pPr>
            <a:r>
              <a:rPr lang="en-CA" sz="1200" strike="sngStrike" dirty="0" err="1">
                <a:solidFill>
                  <a:srgbClr val="FF0000"/>
                </a:solidFill>
                <a:latin typeface="Times New Roman" panose="02020603050405020304" pitchFamily="18" charset="0"/>
                <a:ea typeface="Batang" panose="02030600000101010101" pitchFamily="18" charset="-127"/>
              </a:rPr>
              <a:t>general_merge_flag</a:t>
            </a:r>
            <a:r>
              <a:rPr lang="en-CA" sz="120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Batang" panose="02030600000101010101" pitchFamily="18" charset="-127"/>
              </a:rPr>
              <a:t>[ x0 ][ y0 ] is equal to 1.</a:t>
            </a:r>
            <a:endParaRPr lang="en-US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marR="0" lvl="0" indent="-342900" algn="just" hangingPunct="0">
              <a:spcBef>
                <a:spcPts val="680"/>
              </a:spcBef>
              <a:spcAft>
                <a:spcPts val="0"/>
              </a:spcAft>
              <a:buFont typeface="Times New Roman" panose="02020603050405020304" pitchFamily="18" charset="0"/>
              <a:buChar char="–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504190" algn="l"/>
                <a:tab pos="571500" algn="l"/>
                <a:tab pos="756285" algn="l"/>
                <a:tab pos="1008380" algn="l"/>
                <a:tab pos="1260475" algn="l"/>
              </a:tabLst>
            </a:pPr>
            <a:r>
              <a:rPr lang="en-CA" sz="1200" strike="sngStrike" dirty="0" err="1">
                <a:solidFill>
                  <a:srgbClr val="FF0000"/>
                </a:solidFill>
                <a:latin typeface="Times New Roman" panose="02020603050405020304" pitchFamily="18" charset="0"/>
                <a:ea typeface="Batang" panose="02030600000101010101" pitchFamily="18" charset="-127"/>
              </a:rPr>
              <a:t>cbWidth</a:t>
            </a:r>
            <a:r>
              <a:rPr lang="en-CA" sz="120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Batang" panose="02030600000101010101" pitchFamily="18" charset="-127"/>
              </a:rPr>
              <a:t>*</a:t>
            </a:r>
            <a:r>
              <a:rPr lang="en-CA" sz="1200" strike="sngStrike" dirty="0" err="1">
                <a:solidFill>
                  <a:srgbClr val="FF0000"/>
                </a:solidFill>
                <a:latin typeface="Times New Roman" panose="02020603050405020304" pitchFamily="18" charset="0"/>
                <a:ea typeface="Batang" panose="02030600000101010101" pitchFamily="18" charset="-127"/>
              </a:rPr>
              <a:t>cbHeight</a:t>
            </a:r>
            <a:r>
              <a:rPr lang="en-CA" sz="120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Batang" panose="02030600000101010101" pitchFamily="18" charset="-127"/>
              </a:rPr>
              <a:t> is equal to 32.</a:t>
            </a:r>
            <a:endParaRPr lang="en-US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marR="0" lvl="0" indent="-342900" algn="just" hangingPunct="0">
              <a:spcBef>
                <a:spcPts val="680"/>
              </a:spcBef>
              <a:spcAft>
                <a:spcPts val="0"/>
              </a:spcAft>
              <a:buFont typeface="Times New Roman" panose="02020603050405020304" pitchFamily="18" charset="0"/>
              <a:buChar char="–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228600" algn="l"/>
                <a:tab pos="756285" algn="l"/>
                <a:tab pos="1008380" algn="l"/>
                <a:tab pos="1260475" algn="l"/>
              </a:tabLst>
            </a:pPr>
            <a:r>
              <a:rPr lang="en-CA" sz="120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Batang" panose="02030600000101010101" pitchFamily="18" charset="-127"/>
              </a:rPr>
              <a:t>Otherwise, </a:t>
            </a:r>
            <a:r>
              <a:rPr lang="en-CA" sz="1200" strike="sngStrike" dirty="0" err="1">
                <a:solidFill>
                  <a:srgbClr val="FF0000"/>
                </a:solidFill>
                <a:latin typeface="Times New Roman" panose="02020603050405020304" pitchFamily="18" charset="0"/>
                <a:ea typeface="Batang" panose="02030600000101010101" pitchFamily="18" charset="-127"/>
              </a:rPr>
              <a:t>regular_merge_flag</a:t>
            </a:r>
            <a:r>
              <a:rPr lang="en-CA" sz="120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Batang" panose="02030600000101010101" pitchFamily="18" charset="-127"/>
              </a:rPr>
              <a:t>[ x0 ][ y0 ] is inferred to be equal to 0.</a:t>
            </a:r>
            <a:endParaRPr lang="en-US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8392527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DB156F-C69B-412B-81D8-CA06ABC806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Text simplification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BF42352D-DB60-4A74-9F56-7981A55A42FB}"/>
              </a:ext>
            </a:extLst>
          </p:cNvPr>
          <p:cNvSpPr/>
          <p:nvPr/>
        </p:nvSpPr>
        <p:spPr>
          <a:xfrm>
            <a:off x="838200" y="1544547"/>
            <a:ext cx="8233893" cy="27520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180340" algn="l"/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sz="1200" b="1" dirty="0" err="1">
                <a:latin typeface="Times New Roman" panose="02020603050405020304" pitchFamily="18" charset="0"/>
                <a:ea typeface="SimSun" panose="02010600030101010101" pitchFamily="2" charset="-122"/>
              </a:rPr>
              <a:t>mmvd_merge_flag</a:t>
            </a:r>
            <a:r>
              <a:rPr lang="en-CA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[ x0 ][ y0 ] equal to 1 specifies that merge mode with motion vector difference is used to generate the inter prediction parameters of the current coding unit. The array indices x0, y0 specify the location ( x0, y0 ) of the top-left </a:t>
            </a:r>
            <a:r>
              <a:rPr lang="en-CA" sz="12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luma</a:t>
            </a:r>
            <a:r>
              <a:rPr lang="en-CA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 sample of the considered coding block relative to the top-left </a:t>
            </a:r>
            <a:r>
              <a:rPr lang="en-CA" sz="12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luma</a:t>
            </a:r>
            <a:r>
              <a:rPr lang="en-CA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 sample of the picture. </a:t>
            </a:r>
            <a:r>
              <a:rPr lang="en-CA" sz="1200" dirty="0" err="1">
                <a:highlight>
                  <a:srgbClr val="00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mmvd_merge_flag</a:t>
            </a:r>
            <a:r>
              <a:rPr lang="en-CA" sz="1200" dirty="0">
                <a:highlight>
                  <a:srgbClr val="00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[ x0 ][ y0 ] equal to 0 specifies that the regular merge mode is used to generate the inter prediction </a:t>
            </a:r>
            <a:r>
              <a:rPr lang="en-CA" sz="1200" dirty="0" err="1">
                <a:highlight>
                  <a:srgbClr val="00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paramters</a:t>
            </a:r>
            <a:r>
              <a:rPr lang="en-CA" sz="1200" dirty="0">
                <a:highlight>
                  <a:srgbClr val="00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.</a:t>
            </a:r>
            <a:r>
              <a:rPr lang="en-CA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endParaRPr lang="en-US" sz="1200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algn="just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180340" algn="l"/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When </a:t>
            </a:r>
            <a:r>
              <a:rPr lang="en-CA" sz="12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mmvd_merge_flag</a:t>
            </a:r>
            <a:r>
              <a:rPr lang="en-CA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[ x0 ][ y0 ] is not present, it is inferred </a:t>
            </a:r>
            <a:r>
              <a:rPr lang="en-CA" sz="1200" dirty="0">
                <a:highlight>
                  <a:srgbClr val="00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to be equal to 0.</a:t>
            </a:r>
            <a:r>
              <a:rPr lang="en-CA" sz="120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as follows:</a:t>
            </a:r>
            <a:endParaRPr lang="en-US" sz="1200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342900" marR="0" lvl="0" indent="-342900" algn="just" hangingPunct="0">
              <a:spcBef>
                <a:spcPts val="680"/>
              </a:spcBef>
              <a:spcAft>
                <a:spcPts val="0"/>
              </a:spcAft>
              <a:buFont typeface="Times New Roman" panose="02020603050405020304" pitchFamily="18" charset="0"/>
              <a:buChar char="–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228600" algn="l"/>
                <a:tab pos="756285" algn="l"/>
                <a:tab pos="1008380" algn="l"/>
                <a:tab pos="1260475" algn="l"/>
              </a:tabLst>
            </a:pPr>
            <a:r>
              <a:rPr lang="en-CA" sz="120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If all the following conditions are true, </a:t>
            </a:r>
            <a:r>
              <a:rPr lang="en-CA" sz="1200" strike="sngStrike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mmvd_merge_flag</a:t>
            </a:r>
            <a:r>
              <a:rPr lang="en-CA" sz="120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[ x0 ][ y0 ] is inferred to be equal to 1:</a:t>
            </a:r>
            <a:endParaRPr lang="en-US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marR="0" lvl="0" indent="-342900" algn="just" hangingPunct="0">
              <a:spcBef>
                <a:spcPts val="680"/>
              </a:spcBef>
              <a:spcAft>
                <a:spcPts val="0"/>
              </a:spcAft>
              <a:buFont typeface="Times New Roman" panose="02020603050405020304" pitchFamily="18" charset="0"/>
              <a:buChar char="–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514350" algn="l"/>
                <a:tab pos="571500" algn="l"/>
                <a:tab pos="756285" algn="l"/>
                <a:tab pos="1008380" algn="l"/>
                <a:tab pos="1260475" algn="l"/>
              </a:tabLst>
            </a:pPr>
            <a:r>
              <a:rPr lang="en-CA" sz="1200" strike="sngStrike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sps_mmvd_enabled_flag</a:t>
            </a:r>
            <a:r>
              <a:rPr lang="en-CA" sz="120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is equal to 1.</a:t>
            </a:r>
            <a:endParaRPr lang="en-US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marR="0" lvl="0" indent="-342900" algn="just" hangingPunct="0">
              <a:spcBef>
                <a:spcPts val="680"/>
              </a:spcBef>
              <a:spcAft>
                <a:spcPts val="0"/>
              </a:spcAft>
              <a:buFont typeface="Times New Roman" panose="02020603050405020304" pitchFamily="18" charset="0"/>
              <a:buChar char="–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514350" algn="l"/>
                <a:tab pos="571500" algn="l"/>
                <a:tab pos="756285" algn="l"/>
                <a:tab pos="1008380" algn="l"/>
                <a:tab pos="1260475" algn="l"/>
              </a:tabLst>
            </a:pPr>
            <a:r>
              <a:rPr lang="en-CA" sz="1200" strike="sngStrike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general_merge_flag</a:t>
            </a:r>
            <a:r>
              <a:rPr lang="en-CA" sz="120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[ x0 ][ y0 ] is equal to 1.</a:t>
            </a:r>
            <a:endParaRPr lang="en-US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marR="0" lvl="0" indent="-342900" algn="just" hangingPunct="0">
              <a:spcBef>
                <a:spcPts val="680"/>
              </a:spcBef>
              <a:spcAft>
                <a:spcPts val="0"/>
              </a:spcAft>
              <a:buFont typeface="Times New Roman" panose="02020603050405020304" pitchFamily="18" charset="0"/>
              <a:buChar char="–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514350" algn="l"/>
                <a:tab pos="571500" algn="l"/>
                <a:tab pos="756285" algn="l"/>
                <a:tab pos="1008380" algn="l"/>
                <a:tab pos="1260475" algn="l"/>
              </a:tabLst>
            </a:pPr>
            <a:r>
              <a:rPr lang="en-CA" sz="1200" strike="sngStrike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cbWidth</a:t>
            </a:r>
            <a:r>
              <a:rPr lang="en-CA" sz="120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*</a:t>
            </a:r>
            <a:r>
              <a:rPr lang="en-CA" sz="1200" strike="sngStrike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cbHeight</a:t>
            </a:r>
            <a:r>
              <a:rPr lang="en-CA" sz="120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is equal to 32.</a:t>
            </a:r>
            <a:endParaRPr lang="en-US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marR="0" lvl="0" indent="-342900" algn="just" hangingPunct="0">
              <a:spcBef>
                <a:spcPts val="680"/>
              </a:spcBef>
              <a:spcAft>
                <a:spcPts val="0"/>
              </a:spcAft>
              <a:buFont typeface="Times New Roman" panose="02020603050405020304" pitchFamily="18" charset="0"/>
              <a:buChar char="–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514350" algn="l"/>
                <a:tab pos="571500" algn="l"/>
                <a:tab pos="756285" algn="l"/>
                <a:tab pos="1008380" algn="l"/>
                <a:tab pos="1260475" algn="l"/>
              </a:tabLst>
            </a:pPr>
            <a:r>
              <a:rPr lang="en-CA" sz="1200" strike="sngStrike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regular_merge_flag</a:t>
            </a:r>
            <a:r>
              <a:rPr lang="en-CA" sz="120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[ x0 ][ y0 ] is equal to 0.</a:t>
            </a:r>
            <a:endParaRPr lang="en-US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marR="0" lvl="0" indent="-342900" algn="just" hangingPunct="0">
              <a:spcBef>
                <a:spcPts val="680"/>
              </a:spcBef>
              <a:spcAft>
                <a:spcPts val="0"/>
              </a:spcAft>
              <a:buFont typeface="Times New Roman" panose="02020603050405020304" pitchFamily="18" charset="0"/>
              <a:buChar char="–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228600" algn="l"/>
                <a:tab pos="756285" algn="l"/>
                <a:tab pos="1008380" algn="l"/>
                <a:tab pos="1260475" algn="l"/>
              </a:tabLst>
            </a:pPr>
            <a:r>
              <a:rPr lang="en-CA" sz="120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Otherwise, </a:t>
            </a:r>
            <a:r>
              <a:rPr lang="en-CA" sz="1200" strike="sngStrike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mmvd_merge_flag</a:t>
            </a:r>
            <a:r>
              <a:rPr lang="en-CA" sz="120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[ x0 ][ y0 ] is inferred</a:t>
            </a:r>
            <a:r>
              <a:rPr lang="en-CA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CA" sz="120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to be equal to 0.</a:t>
            </a:r>
            <a:endParaRPr lang="en-US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239971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DB156F-C69B-412B-81D8-CA06ABC806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Text simplification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BF42352D-DB60-4A74-9F56-7981A55A42FB}"/>
              </a:ext>
            </a:extLst>
          </p:cNvPr>
          <p:cNvSpPr/>
          <p:nvPr/>
        </p:nvSpPr>
        <p:spPr>
          <a:xfrm>
            <a:off x="838200" y="1544547"/>
            <a:ext cx="11209986" cy="50424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180340" algn="l"/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sz="1200" b="1" dirty="0" err="1">
                <a:latin typeface="Times New Roman" panose="02020603050405020304" pitchFamily="18" charset="0"/>
                <a:ea typeface="SimSun" panose="02010600030101010101" pitchFamily="2" charset="-122"/>
              </a:rPr>
              <a:t>ciip_flag</a:t>
            </a:r>
            <a:r>
              <a:rPr lang="en-CA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[ x0 ][ y0 ] specifies whether the combined inter-picture merge and intra-picture prediction is applied for the current coding unit. The array indices x0, y0 specify the location ( x0, y0 ) of the top-left </a:t>
            </a:r>
            <a:r>
              <a:rPr lang="en-CA" sz="12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luma</a:t>
            </a:r>
            <a:r>
              <a:rPr lang="en-CA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 sample of the considered coding block relative to the top-left </a:t>
            </a:r>
            <a:r>
              <a:rPr lang="en-CA" sz="12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luma</a:t>
            </a:r>
            <a:r>
              <a:rPr lang="en-CA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 sample of the picture. </a:t>
            </a:r>
            <a:r>
              <a:rPr lang="en-CA" sz="1200" dirty="0">
                <a:highlight>
                  <a:srgbClr val="00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The variable </a:t>
            </a:r>
            <a:r>
              <a:rPr lang="en-CA" sz="1200" dirty="0" err="1">
                <a:highlight>
                  <a:srgbClr val="00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MergeTriangleFlag</a:t>
            </a:r>
            <a:r>
              <a:rPr lang="en-CA" sz="1200" dirty="0">
                <a:highlight>
                  <a:srgbClr val="00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[ x0 ][ y0 ], which specifies whether triangular shape based motion compensation is used to generate the prediction samples of the current coding unit, when decoding a B slice is set equal to </a:t>
            </a:r>
            <a:r>
              <a:rPr lang="en-CA" sz="1200" dirty="0" err="1">
                <a:highlight>
                  <a:srgbClr val="00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ciip_flag</a:t>
            </a:r>
            <a:r>
              <a:rPr lang="en-CA" sz="1200" dirty="0">
                <a:highlight>
                  <a:srgbClr val="00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[ x0 ][ y0 ] ? 0 : 1.</a:t>
            </a:r>
            <a:endParaRPr lang="en-US" sz="1200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algn="just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180340" algn="l"/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When </a:t>
            </a:r>
            <a:r>
              <a:rPr lang="en-CA" sz="12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ciip_flag</a:t>
            </a:r>
            <a:r>
              <a:rPr lang="en-CA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[ x0 ][ y0 ] is not present, </a:t>
            </a:r>
            <a:r>
              <a:rPr lang="en-US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it’s set equal to (</a:t>
            </a:r>
            <a:r>
              <a:rPr lang="en-US" sz="12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sps_ciip_enabled_flag</a:t>
            </a:r>
            <a:r>
              <a:rPr lang="en-US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 &amp;&amp; </a:t>
            </a:r>
            <a:r>
              <a:rPr lang="en-US" sz="12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cu_skip_flag</a:t>
            </a:r>
            <a:r>
              <a:rPr lang="en-US" sz="1200">
                <a:latin typeface="Times New Roman" panose="02020603050405020304" pitchFamily="18" charset="0"/>
                <a:ea typeface="SimSun" panose="02010600030101010101" pitchFamily="2" charset="-122"/>
              </a:rPr>
              <a:t>[ x0 ][ y0 ] = = 0).</a:t>
            </a:r>
          </a:p>
          <a:p>
            <a:pPr algn="just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180340" algn="l"/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sz="1200">
                <a:latin typeface="Times New Roman" panose="02020603050405020304" pitchFamily="18" charset="0"/>
                <a:ea typeface="SimSun" panose="02010600030101010101" pitchFamily="2" charset="-122"/>
              </a:rPr>
              <a:t>When </a:t>
            </a:r>
            <a:r>
              <a:rPr lang="en-CA" sz="12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ciip_flag</a:t>
            </a:r>
            <a:r>
              <a:rPr lang="en-CA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[ x0 ][ y0 ] is equal to 1, the variable </a:t>
            </a:r>
            <a:r>
              <a:rPr lang="en-CA" sz="12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IntraPredModeY</a:t>
            </a:r>
            <a:r>
              <a:rPr lang="en-CA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[ x ][ y ] with x = </a:t>
            </a:r>
            <a:r>
              <a:rPr lang="en-CA" sz="12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xCb</a:t>
            </a:r>
            <a:r>
              <a:rPr lang="en-CA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..</a:t>
            </a:r>
            <a:r>
              <a:rPr lang="en-CA" sz="12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xCb</a:t>
            </a:r>
            <a:r>
              <a:rPr lang="en-CA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 + </a:t>
            </a:r>
            <a:r>
              <a:rPr lang="en-CA" sz="12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cbWidth</a:t>
            </a:r>
            <a:r>
              <a:rPr lang="en-CA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 − 1 and y = </a:t>
            </a:r>
            <a:r>
              <a:rPr lang="en-CA" sz="12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yCb</a:t>
            </a:r>
            <a:r>
              <a:rPr lang="en-CA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..</a:t>
            </a:r>
            <a:r>
              <a:rPr lang="en-CA" sz="12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yCb</a:t>
            </a:r>
            <a:r>
              <a:rPr lang="en-CA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 + </a:t>
            </a:r>
            <a:r>
              <a:rPr lang="en-CA" sz="12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cbHeight</a:t>
            </a:r>
            <a:r>
              <a:rPr lang="en-CA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 − 1 is set to be equal to INTRA_PLANAR.</a:t>
            </a:r>
            <a:endParaRPr lang="en-US" sz="1200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algn="just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180340" algn="l"/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sz="120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The variable </a:t>
            </a:r>
            <a:r>
              <a:rPr lang="en-CA" sz="1200" strike="sngStrike" dirty="0" err="1">
                <a:solidFill>
                  <a:srgbClr val="FF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MergeTriangleFlag</a:t>
            </a:r>
            <a:r>
              <a:rPr lang="en-CA" sz="120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[ x0 ][ y0 ], which specifies whether triangular shape based motion compensation is used to generate the prediction samples of the current coding unit, when decoding a B slice is derived as follows:</a:t>
            </a:r>
            <a:endParaRPr lang="en-US" sz="1200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342900" marR="0" lvl="0" indent="-342900" algn="just" hangingPunct="0">
              <a:spcBef>
                <a:spcPts val="680"/>
              </a:spcBef>
              <a:spcAft>
                <a:spcPts val="0"/>
              </a:spcAft>
              <a:buFont typeface="Times New Roman" panose="02020603050405020304" pitchFamily="18" charset="0"/>
              <a:buChar char="–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228600" algn="l"/>
                <a:tab pos="756285" algn="l"/>
                <a:tab pos="1008380" algn="l"/>
                <a:tab pos="1260475" algn="l"/>
              </a:tabLst>
            </a:pPr>
            <a:r>
              <a:rPr lang="en-CA" sz="120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If all the following conditions are true, </a:t>
            </a:r>
            <a:r>
              <a:rPr lang="en-CA" sz="1200" strike="sngStrike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MergeTriangleFlag</a:t>
            </a:r>
            <a:r>
              <a:rPr lang="en-CA" sz="120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[ x0 ][ y0 ] is set equal to 1:</a:t>
            </a:r>
            <a:endParaRPr lang="en-US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marR="0" lvl="0" indent="-342900" algn="just" hangingPunct="0">
              <a:spcBef>
                <a:spcPts val="680"/>
              </a:spcBef>
              <a:spcAft>
                <a:spcPts val="0"/>
              </a:spcAft>
              <a:buFont typeface="Times New Roman" panose="02020603050405020304" pitchFamily="18" charset="0"/>
              <a:buChar char="–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514350" algn="l"/>
                <a:tab pos="571500" algn="l"/>
                <a:tab pos="756285" algn="l"/>
                <a:tab pos="1008380" algn="l"/>
                <a:tab pos="1260475" algn="l"/>
              </a:tabLst>
            </a:pPr>
            <a:r>
              <a:rPr lang="en-CA" sz="1200" strike="sngStrike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sps_triangle_enabled_flag</a:t>
            </a:r>
            <a:r>
              <a:rPr lang="en-CA" sz="120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is equal to 1.</a:t>
            </a:r>
            <a:endParaRPr lang="en-US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marR="0" lvl="0" indent="-342900" algn="just" hangingPunct="0">
              <a:spcBef>
                <a:spcPts val="680"/>
              </a:spcBef>
              <a:spcAft>
                <a:spcPts val="0"/>
              </a:spcAft>
              <a:buFont typeface="Times New Roman" panose="02020603050405020304" pitchFamily="18" charset="0"/>
              <a:buChar char="–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514350" algn="l"/>
                <a:tab pos="571500" algn="l"/>
                <a:tab pos="756285" algn="l"/>
                <a:tab pos="1008380" algn="l"/>
                <a:tab pos="1260475" algn="l"/>
              </a:tabLst>
            </a:pPr>
            <a:r>
              <a:rPr lang="en-CA" sz="1200" strike="sngStrike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slice_type</a:t>
            </a:r>
            <a:r>
              <a:rPr lang="en-CA" sz="120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is equal to B.</a:t>
            </a:r>
            <a:endParaRPr lang="en-US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marR="0" lvl="0" indent="-342900" algn="just" hangingPunct="0">
              <a:spcBef>
                <a:spcPts val="680"/>
              </a:spcBef>
              <a:spcAft>
                <a:spcPts val="0"/>
              </a:spcAft>
              <a:buFont typeface="Times New Roman" panose="02020603050405020304" pitchFamily="18" charset="0"/>
              <a:buChar char="–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514350" algn="l"/>
                <a:tab pos="571500" algn="l"/>
                <a:tab pos="756285" algn="l"/>
                <a:tab pos="1008380" algn="l"/>
                <a:tab pos="1260475" algn="l"/>
              </a:tabLst>
            </a:pPr>
            <a:r>
              <a:rPr lang="en-CA" sz="1200" strike="sngStrike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general_merge_flag</a:t>
            </a:r>
            <a:r>
              <a:rPr lang="en-CA" sz="120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[ x0 ][ y0 ] is equal to 1.</a:t>
            </a:r>
            <a:endParaRPr lang="en-US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marR="0" lvl="0" indent="-342900" algn="just" hangingPunct="0">
              <a:spcBef>
                <a:spcPts val="680"/>
              </a:spcBef>
              <a:spcAft>
                <a:spcPts val="0"/>
              </a:spcAft>
              <a:buFont typeface="Times New Roman" panose="02020603050405020304" pitchFamily="18" charset="0"/>
              <a:buChar char="–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514350" algn="l"/>
                <a:tab pos="571500" algn="l"/>
                <a:tab pos="756285" algn="l"/>
                <a:tab pos="1008380" algn="l"/>
                <a:tab pos="1260475" algn="l"/>
              </a:tabLst>
            </a:pPr>
            <a:r>
              <a:rPr lang="en-CA" sz="1200" strike="sngStrike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MaxNumTriangleMergeCand</a:t>
            </a:r>
            <a:r>
              <a:rPr lang="en-CA" sz="120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is greater than or equal to 2.</a:t>
            </a:r>
            <a:endParaRPr lang="en-US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marR="0" lvl="0" indent="-342900" algn="just" hangingPunct="0">
              <a:spcBef>
                <a:spcPts val="680"/>
              </a:spcBef>
              <a:spcAft>
                <a:spcPts val="0"/>
              </a:spcAft>
              <a:buFont typeface="Times New Roman" panose="02020603050405020304" pitchFamily="18" charset="0"/>
              <a:buChar char="–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514350" algn="l"/>
                <a:tab pos="571500" algn="l"/>
                <a:tab pos="756285" algn="l"/>
                <a:tab pos="1008380" algn="l"/>
                <a:tab pos="1260475" algn="l"/>
              </a:tabLst>
            </a:pPr>
            <a:r>
              <a:rPr lang="en-CA" sz="1200" strike="sngStrike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cbWidth</a:t>
            </a:r>
            <a:r>
              <a:rPr lang="en-CA" sz="120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 * </a:t>
            </a:r>
            <a:r>
              <a:rPr lang="en-CA" sz="1200" strike="sngStrike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cbHeight</a:t>
            </a:r>
            <a:r>
              <a:rPr lang="en-CA" sz="120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is greater than or equal to 64.</a:t>
            </a:r>
            <a:endParaRPr lang="en-US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marR="0" lvl="0" indent="-342900" algn="just" hangingPunct="0">
              <a:spcBef>
                <a:spcPts val="680"/>
              </a:spcBef>
              <a:spcAft>
                <a:spcPts val="0"/>
              </a:spcAft>
              <a:buFont typeface="Times New Roman" panose="02020603050405020304" pitchFamily="18" charset="0"/>
              <a:buChar char="–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514350" algn="l"/>
                <a:tab pos="571500" algn="l"/>
                <a:tab pos="756285" algn="l"/>
                <a:tab pos="1008380" algn="l"/>
                <a:tab pos="1260475" algn="l"/>
              </a:tabLst>
            </a:pPr>
            <a:r>
              <a:rPr lang="en-CA" sz="1200" strike="sngStrike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regular_merge_flag</a:t>
            </a:r>
            <a:r>
              <a:rPr lang="en-CA" sz="120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[ x0 ][ y0 ] is equal to 0.</a:t>
            </a:r>
            <a:endParaRPr lang="en-US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marR="0" lvl="0" indent="-342900" algn="just" hangingPunct="0">
              <a:spcBef>
                <a:spcPts val="680"/>
              </a:spcBef>
              <a:spcAft>
                <a:spcPts val="0"/>
              </a:spcAft>
              <a:buFont typeface="Times New Roman" panose="02020603050405020304" pitchFamily="18" charset="0"/>
              <a:buChar char="–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514350" algn="l"/>
                <a:tab pos="571500" algn="l"/>
                <a:tab pos="756285" algn="l"/>
                <a:tab pos="1008380" algn="l"/>
                <a:tab pos="1260475" algn="l"/>
              </a:tabLst>
            </a:pPr>
            <a:r>
              <a:rPr lang="en-CA" sz="1200" strike="sngStrike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mmvd_merge_flag</a:t>
            </a:r>
            <a:r>
              <a:rPr lang="en-CA" sz="120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[ x0 ][ y0 ] is equal to 0.</a:t>
            </a:r>
            <a:endParaRPr lang="en-US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marR="0" lvl="0" indent="-342900" algn="just" hangingPunct="0">
              <a:spcBef>
                <a:spcPts val="680"/>
              </a:spcBef>
              <a:spcAft>
                <a:spcPts val="0"/>
              </a:spcAft>
              <a:buFont typeface="Times New Roman" panose="02020603050405020304" pitchFamily="18" charset="0"/>
              <a:buChar char="–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514350" algn="l"/>
                <a:tab pos="571500" algn="l"/>
                <a:tab pos="756285" algn="l"/>
                <a:tab pos="1008380" algn="l"/>
                <a:tab pos="1260475" algn="l"/>
              </a:tabLst>
            </a:pPr>
            <a:r>
              <a:rPr lang="en-CA" sz="1200" strike="sngStrike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merge_subblock_flag</a:t>
            </a:r>
            <a:r>
              <a:rPr lang="en-CA" sz="120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[ x0 ][ y0 ] is equal to 0.</a:t>
            </a:r>
            <a:endParaRPr lang="en-US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marR="0" lvl="0" indent="-342900" algn="just" hangingPunct="0">
              <a:spcBef>
                <a:spcPts val="680"/>
              </a:spcBef>
              <a:spcAft>
                <a:spcPts val="0"/>
              </a:spcAft>
              <a:buFont typeface="Times New Roman" panose="02020603050405020304" pitchFamily="18" charset="0"/>
              <a:buChar char="–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514350" algn="l"/>
                <a:tab pos="571500" algn="l"/>
                <a:tab pos="756285" algn="l"/>
                <a:tab pos="1008380" algn="l"/>
                <a:tab pos="1260475" algn="l"/>
              </a:tabLst>
            </a:pPr>
            <a:r>
              <a:rPr lang="en-US" sz="1200" strike="sngStrike" dirty="0" err="1">
                <a:solidFill>
                  <a:srgbClr val="FF0000"/>
                </a:solidFill>
                <a:latin typeface="Times New Roman" panose="02020603050405020304" pitchFamily="18" charset="0"/>
                <a:ea typeface="DengXian" panose="02010600030101010101" pitchFamily="2" charset="-122"/>
              </a:rPr>
              <a:t>ciip_flag</a:t>
            </a:r>
            <a:r>
              <a:rPr lang="en-CA" sz="120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[ x0 ][ y0 ] is equal to 0.</a:t>
            </a:r>
            <a:endParaRPr lang="en-US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marR="0" lvl="0" indent="-342900" algn="just" hangingPunct="0">
              <a:spcBef>
                <a:spcPts val="680"/>
              </a:spcBef>
              <a:spcAft>
                <a:spcPts val="0"/>
              </a:spcAft>
              <a:buFont typeface="Times New Roman" panose="02020603050405020304" pitchFamily="18" charset="0"/>
              <a:buChar char="–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228600" algn="l"/>
                <a:tab pos="756285" algn="l"/>
                <a:tab pos="1008380" algn="l"/>
                <a:tab pos="1260475" algn="l"/>
              </a:tabLst>
            </a:pPr>
            <a:r>
              <a:rPr lang="en-CA" sz="120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Otherwise, </a:t>
            </a:r>
            <a:r>
              <a:rPr lang="en-CA" sz="1200" strike="sngStrike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MergeTriangleFlag</a:t>
            </a:r>
            <a:r>
              <a:rPr lang="en-CA" sz="120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[ x0 ][ y0 ] is set equal to 0.</a:t>
            </a:r>
            <a:endParaRPr lang="en-US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2881933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BF1898-6510-48E0-9CC5-169FD05ECA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Test results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2D3CBA95-A27A-4C90-BF8D-3F33379FBD8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57214848"/>
              </p:ext>
            </p:extLst>
          </p:nvPr>
        </p:nvGraphicFramePr>
        <p:xfrm>
          <a:off x="537925" y="2042260"/>
          <a:ext cx="4839335" cy="3949065"/>
        </p:xfrm>
        <a:graphic>
          <a:graphicData uri="http://schemas.openxmlformats.org/drawingml/2006/table">
            <a:tbl>
              <a:tblPr firstRow="1" firstCol="1" bandRow="1"/>
              <a:tblGrid>
                <a:gridCol w="1041400">
                  <a:extLst>
                    <a:ext uri="{9D8B030D-6E8A-4147-A177-3AD203B41FA5}">
                      <a16:colId xmlns:a16="http://schemas.microsoft.com/office/drawing/2014/main" val="1428514135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312177920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1892682285"/>
                    </a:ext>
                  </a:extLst>
                </a:gridCol>
                <a:gridCol w="1105535">
                  <a:extLst>
                    <a:ext uri="{9D8B030D-6E8A-4147-A177-3AD203B41FA5}">
                      <a16:colId xmlns:a16="http://schemas.microsoft.com/office/drawing/2014/main" val="3303400193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316439659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1401124849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Random access Main10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8731669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 VTM-5.0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7501389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2641902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-0.31%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4433389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8160631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B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692909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C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399808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E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528665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Overall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1490107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D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0466334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F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1268049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4815038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Low delay B Main10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606153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 VTM-5.0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2792142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7558700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6199995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9068425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B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0.26%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1331970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C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997396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E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-0.54%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112%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6007851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Overall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1052774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D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0.99%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7410034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F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0.31%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-0.71%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104%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3855744"/>
                  </a:ext>
                </a:extLst>
              </a:tr>
            </a:tbl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503195A7-5A5A-4F5F-BA87-DB8C1B8C1AAC}"/>
              </a:ext>
            </a:extLst>
          </p:cNvPr>
          <p:cNvSpPr txBox="1"/>
          <p:nvPr/>
        </p:nvSpPr>
        <p:spPr>
          <a:xfrm>
            <a:off x="2611465" y="1506022"/>
            <a:ext cx="5401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CTC</a:t>
            </a:r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C7996C16-D86B-4849-9CA6-17D640033F7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82847607"/>
              </p:ext>
            </p:extLst>
          </p:nvPr>
        </p:nvGraphicFramePr>
        <p:xfrm>
          <a:off x="5667864" y="2042259"/>
          <a:ext cx="4839335" cy="3949065"/>
        </p:xfrm>
        <a:graphic>
          <a:graphicData uri="http://schemas.openxmlformats.org/drawingml/2006/table">
            <a:tbl>
              <a:tblPr firstRow="1" firstCol="1" bandRow="1"/>
              <a:tblGrid>
                <a:gridCol w="1041400">
                  <a:extLst>
                    <a:ext uri="{9D8B030D-6E8A-4147-A177-3AD203B41FA5}">
                      <a16:colId xmlns:a16="http://schemas.microsoft.com/office/drawing/2014/main" val="4226747782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2840677758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610975658"/>
                    </a:ext>
                  </a:extLst>
                </a:gridCol>
                <a:gridCol w="1105535">
                  <a:extLst>
                    <a:ext uri="{9D8B030D-6E8A-4147-A177-3AD203B41FA5}">
                      <a16:colId xmlns:a16="http://schemas.microsoft.com/office/drawing/2014/main" val="3229935399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769648307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4243327717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Random access Main10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2247759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 VTM-5.0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1463766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1417877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-0.31%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-0.71%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6177801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-0.43%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7072988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B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-0.32%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-0.50%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9676529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C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-0.40%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1218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E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7648723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Overall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-0.35%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-0.39%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8831039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D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-0.47%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498369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F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148157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6844590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Low delay B Main10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7847764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 VTM-5.0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8828770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9749385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0907261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012346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B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-0.46%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0125349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C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-0.34%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-0.30%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-0.78%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6382638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E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-0.77%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-1.44%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113%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9291815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Overall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-0.38%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-0.55%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-0.65%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1418891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D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-0.71%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0.32%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-0.36%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8681626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F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-0.60%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103%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36185056"/>
                  </a:ext>
                </a:extLst>
              </a:tr>
            </a:tbl>
          </a:graphicData>
        </a:graphic>
      </p:graphicFrame>
      <p:sp>
        <p:nvSpPr>
          <p:cNvPr id="9" name="TextBox 8">
            <a:extLst>
              <a:ext uri="{FF2B5EF4-FFF2-40B4-BE49-F238E27FC236}">
                <a16:creationId xmlns:a16="http://schemas.microsoft.com/office/drawing/2014/main" id="{822799DD-A46C-41F8-8461-9775B6CB19F6}"/>
              </a:ext>
            </a:extLst>
          </p:cNvPr>
          <p:cNvSpPr txBox="1"/>
          <p:nvPr/>
        </p:nvSpPr>
        <p:spPr>
          <a:xfrm>
            <a:off x="7281621" y="1508708"/>
            <a:ext cx="24032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High QP {32, 37, 42, 47}</a:t>
            </a:r>
          </a:p>
        </p:txBody>
      </p:sp>
    </p:spTree>
    <p:extLst>
      <p:ext uri="{BB962C8B-B14F-4D97-AF65-F5344CB8AC3E}">
        <p14:creationId xmlns:p14="http://schemas.microsoft.com/office/powerpoint/2010/main" val="86976351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681339-2C66-4056-95DE-907C07E8F3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Test results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D8F811E4-6952-4D51-A635-019D285FB05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50814223"/>
              </p:ext>
            </p:extLst>
          </p:nvPr>
        </p:nvGraphicFramePr>
        <p:xfrm>
          <a:off x="778148" y="2119751"/>
          <a:ext cx="4839335" cy="3949065"/>
        </p:xfrm>
        <a:graphic>
          <a:graphicData uri="http://schemas.openxmlformats.org/drawingml/2006/table">
            <a:tbl>
              <a:tblPr firstRow="1" firstCol="1" bandRow="1"/>
              <a:tblGrid>
                <a:gridCol w="1041400">
                  <a:extLst>
                    <a:ext uri="{9D8B030D-6E8A-4147-A177-3AD203B41FA5}">
                      <a16:colId xmlns:a16="http://schemas.microsoft.com/office/drawing/2014/main" val="2227012793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1383199598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509047707"/>
                    </a:ext>
                  </a:extLst>
                </a:gridCol>
                <a:gridCol w="1105535">
                  <a:extLst>
                    <a:ext uri="{9D8B030D-6E8A-4147-A177-3AD203B41FA5}">
                      <a16:colId xmlns:a16="http://schemas.microsoft.com/office/drawing/2014/main" val="4114466968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2920145773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1462646485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Random access Main10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2173576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 VTM-5.0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4620368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2442665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4467757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8545287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B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670743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C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6587111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E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5259439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Overall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0532579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D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112%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7837320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F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6667795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5307299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Low delay B Main10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1537481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 VTM-5.0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7286089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154213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6398596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577631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B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8969184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C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7402778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E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5474052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Overall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3833022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D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113%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1755989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F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104%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80040024"/>
                  </a:ext>
                </a:extLst>
              </a:tr>
            </a:tbl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BC9BDB95-84B1-463D-B0A8-9D44044DF0DB}"/>
              </a:ext>
            </a:extLst>
          </p:cNvPr>
          <p:cNvSpPr txBox="1"/>
          <p:nvPr/>
        </p:nvSpPr>
        <p:spPr>
          <a:xfrm>
            <a:off x="480447" y="1470020"/>
            <a:ext cx="63033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Modification 1 only: disable TPM if width or height larger than 64</a:t>
            </a:r>
          </a:p>
        </p:txBody>
      </p:sp>
    </p:spTree>
    <p:extLst>
      <p:ext uri="{BB962C8B-B14F-4D97-AF65-F5344CB8AC3E}">
        <p14:creationId xmlns:p14="http://schemas.microsoft.com/office/powerpoint/2010/main" val="47329205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</TotalTime>
  <Words>1228</Words>
  <Application>Microsoft Office PowerPoint</Application>
  <PresentationFormat>Widescreen</PresentationFormat>
  <Paragraphs>465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5" baseType="lpstr">
      <vt:lpstr>Arial</vt:lpstr>
      <vt:lpstr>Calibri</vt:lpstr>
      <vt:lpstr>Calibri Light</vt:lpstr>
      <vt:lpstr>Times New Roman</vt:lpstr>
      <vt:lpstr>Office Theme</vt:lpstr>
      <vt:lpstr>JVET-O0249 Merge Modes Signaling </vt:lpstr>
      <vt:lpstr>Outline</vt:lpstr>
      <vt:lpstr>Proposal</vt:lpstr>
      <vt:lpstr>Parsing simplification</vt:lpstr>
      <vt:lpstr>Text simplification</vt:lpstr>
      <vt:lpstr>Text simplification</vt:lpstr>
      <vt:lpstr>Text simplification</vt:lpstr>
      <vt:lpstr>Test results</vt:lpstr>
      <vt:lpstr>Test results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JVET-O0249 Merge Modes Signaling </dc:title>
  <dc:creator>Han Huang</dc:creator>
  <cp:lastModifiedBy>Han Huang</cp:lastModifiedBy>
  <cp:revision>3</cp:revision>
  <dcterms:created xsi:type="dcterms:W3CDTF">2019-06-26T00:28:53Z</dcterms:created>
  <dcterms:modified xsi:type="dcterms:W3CDTF">2019-07-04T08:46:31Z</dcterms:modified>
</cp:coreProperties>
</file>