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4"/>
  </p:notesMasterIdLst>
  <p:handoutMasterIdLst>
    <p:handoutMasterId r:id="rId15"/>
  </p:handoutMasterIdLst>
  <p:sldIdLst>
    <p:sldId id="282" r:id="rId5"/>
    <p:sldId id="325" r:id="rId6"/>
    <p:sldId id="336" r:id="rId7"/>
    <p:sldId id="339" r:id="rId8"/>
    <p:sldId id="341" r:id="rId9"/>
    <p:sldId id="342" r:id="rId10"/>
    <p:sldId id="344" r:id="rId11"/>
    <p:sldId id="343" r:id="rId12"/>
    <p:sldId id="280" r:id="rId13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36"/>
            <p14:sldId id="339"/>
            <p14:sldId id="341"/>
            <p14:sldId id="342"/>
            <p14:sldId id="344"/>
            <p14:sldId id="343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5467"/>
  </p:normalViewPr>
  <p:slideViewPr>
    <p:cSldViewPr snapToGrid="0" snapToObjects="1">
      <p:cViewPr varScale="1">
        <p:scale>
          <a:sx n="66" d="100"/>
          <a:sy n="66" d="100"/>
        </p:scale>
        <p:origin x="992" y="40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CE8-related: dedicated IBC reference buffer without </a:t>
            </a:r>
            <a:r>
              <a:rPr lang="en-US" dirty="0" err="1"/>
              <a:t>bitstream</a:t>
            </a:r>
            <a:r>
              <a:rPr lang="en-US" dirty="0"/>
              <a:t> restrictions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2431318"/>
            <a:ext cx="6522800" cy="1148459"/>
          </a:xfrm>
        </p:spPr>
        <p:txBody>
          <a:bodyPr/>
          <a:lstStyle/>
          <a:p>
            <a:r>
              <a:rPr kumimoji="1" lang="en-US" altLang="zh-CN" sz="1600" u="sng" dirty="0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kumimoji="1" lang="en-US" altLang="zh-CN" sz="1600" dirty="0" smtClean="0"/>
              <a:t>A. </a:t>
            </a:r>
            <a:r>
              <a:rPr kumimoji="1" lang="en-US" altLang="zh-CN" sz="1600" dirty="0"/>
              <a:t>K</a:t>
            </a:r>
            <a:r>
              <a:rPr kumimoji="1" lang="en-US" altLang="zh-CN" sz="1600" dirty="0" smtClean="0"/>
              <a:t>arabutov, </a:t>
            </a:r>
            <a:r>
              <a:rPr lang="de-DE" altLang="zh-CN" sz="1600" dirty="0" smtClean="0"/>
              <a:t>S</a:t>
            </a:r>
            <a:r>
              <a:rPr lang="de-DE" altLang="zh-CN" sz="1600" dirty="0"/>
              <a:t>. Esenlik</a:t>
            </a:r>
            <a:r>
              <a:rPr lang="de-DE" altLang="zh-CN" sz="1600" dirty="0" smtClean="0"/>
              <a:t>, S</a:t>
            </a:r>
            <a:r>
              <a:rPr lang="de-DE" altLang="zh-CN" sz="1600" dirty="0"/>
              <a:t>. </a:t>
            </a:r>
            <a:r>
              <a:rPr lang="de-DE" altLang="zh-CN" sz="1600" dirty="0" smtClean="0"/>
              <a:t>Ikonin, </a:t>
            </a:r>
            <a:r>
              <a:rPr lang="de-DE" altLang="zh-CN" sz="1600" dirty="0"/>
              <a:t>B. Wang, A. M. Kotra, </a:t>
            </a:r>
            <a:r>
              <a:rPr lang="de-DE" altLang="zh-CN" sz="1600" dirty="0" smtClean="0"/>
              <a:t>E. Alshina</a:t>
            </a:r>
            <a:endParaRPr kumimoji="1"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970109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Current VTM IBC </a:t>
            </a:r>
            <a:r>
              <a:rPr lang="en-US" altLang="zh-CN" sz="2400" dirty="0" err="1" smtClean="0"/>
              <a:t>bitstream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conformance checks,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x + </a:t>
            </a:r>
            <a:r>
              <a:rPr lang="en-US" altLang="zh-CN" sz="1899" dirty="0" err="1"/>
              <a:t>MVx</a:t>
            </a:r>
            <a:r>
              <a:rPr lang="en-US" altLang="zh-CN" sz="1899" dirty="0"/>
              <a:t> &lt;=0; y + </a:t>
            </a:r>
            <a:r>
              <a:rPr lang="en-US" altLang="zh-CN" sz="1899" dirty="0" err="1"/>
              <a:t>MVy</a:t>
            </a:r>
            <a:r>
              <a:rPr lang="en-US" altLang="zh-CN" sz="1899" dirty="0"/>
              <a:t> &lt;=0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be in current or left CTU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be in the VPDU based updating reference area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and current block should be in the same CTU row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be available (already reconstructed)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inside of the picture boundary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Introduction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970109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Dedicated buffer Design in CE8-1.6</a:t>
            </a:r>
          </a:p>
          <a:p>
            <a:pPr lvl="1">
              <a:lnSpc>
                <a:spcPct val="150000"/>
              </a:lnSpc>
            </a:pPr>
            <a:r>
              <a:rPr lang="en-US" altLang="zh-CN" sz="1899" strike="sngStrike" dirty="0"/>
              <a:t>	x + </a:t>
            </a:r>
            <a:r>
              <a:rPr lang="en-US" altLang="zh-CN" sz="1899" strike="sngStrike" dirty="0" err="1"/>
              <a:t>MVx</a:t>
            </a:r>
            <a:r>
              <a:rPr lang="en-US" altLang="zh-CN" sz="1899" strike="sngStrike" dirty="0"/>
              <a:t> &lt;=0; y + </a:t>
            </a:r>
            <a:r>
              <a:rPr lang="en-US" altLang="zh-CN" sz="1899" strike="sngStrike" dirty="0" err="1"/>
              <a:t>MVy</a:t>
            </a:r>
            <a:r>
              <a:rPr lang="en-US" altLang="zh-CN" sz="1899" strike="sngStrike" dirty="0"/>
              <a:t> &lt;=0</a:t>
            </a:r>
          </a:p>
          <a:p>
            <a:pPr lvl="1">
              <a:lnSpc>
                <a:spcPct val="150000"/>
              </a:lnSpc>
            </a:pPr>
            <a:r>
              <a:rPr lang="en-US" altLang="zh-CN" sz="1899" strike="sngStrike" dirty="0"/>
              <a:t>	Reference block should be in current or left CTU</a:t>
            </a:r>
          </a:p>
          <a:p>
            <a:pPr lvl="1">
              <a:lnSpc>
                <a:spcPct val="150000"/>
              </a:lnSpc>
            </a:pPr>
            <a:r>
              <a:rPr lang="en-US" altLang="zh-CN" sz="1899" strike="sngStrike" dirty="0"/>
              <a:t>	Reference block should be in the VPDU based updating reference area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and current block should be in the same CTU row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be available (already reconstructed)</a:t>
            </a:r>
          </a:p>
          <a:p>
            <a:pPr lvl="1">
              <a:lnSpc>
                <a:spcPct val="150000"/>
              </a:lnSpc>
            </a:pPr>
            <a:r>
              <a:rPr lang="en-US" altLang="zh-CN" sz="1899" dirty="0"/>
              <a:t>	Reference block should inside of the picture boundary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0479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970109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600" dirty="0" smtClean="0"/>
              <a:t>Use the same dedicated buffer concept as CE8-1.6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Written </a:t>
            </a:r>
            <a:r>
              <a:rPr lang="en-US" altLang="zh-CN" sz="1600" dirty="0"/>
              <a:t>to (x%128, y%128</a:t>
            </a:r>
            <a:r>
              <a:rPr lang="en-US" altLang="zh-CN" sz="1600" dirty="0" smtClean="0"/>
              <a:t>)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Read from </a:t>
            </a:r>
            <a:r>
              <a:rPr lang="en-CA" sz="1600" dirty="0"/>
              <a:t>((x + </a:t>
            </a:r>
            <a:r>
              <a:rPr lang="en-CA" sz="1600" dirty="0" err="1"/>
              <a:t>BVx</a:t>
            </a:r>
            <a:r>
              <a:rPr lang="en-CA" sz="1600" dirty="0"/>
              <a:t>)%(128</a:t>
            </a:r>
            <a:r>
              <a:rPr lang="en-CA" sz="1600" baseline="30000" dirty="0"/>
              <a:t>2</a:t>
            </a:r>
            <a:r>
              <a:rPr lang="en-CA" sz="1600" dirty="0"/>
              <a:t>/</a:t>
            </a:r>
            <a:r>
              <a:rPr lang="en-CA" sz="1600" dirty="0" err="1"/>
              <a:t>CtuSize</a:t>
            </a:r>
            <a:r>
              <a:rPr lang="en-CA" sz="1600" dirty="0"/>
              <a:t>), (y + </a:t>
            </a:r>
            <a:r>
              <a:rPr lang="en-CA" sz="1600" dirty="0" err="1"/>
              <a:t>BVy</a:t>
            </a:r>
            <a:r>
              <a:rPr lang="en-CA" sz="1600" dirty="0"/>
              <a:t>)% </a:t>
            </a:r>
            <a:r>
              <a:rPr lang="en-CA" sz="1600" dirty="0" err="1"/>
              <a:t>CtuSize</a:t>
            </a:r>
            <a:r>
              <a:rPr lang="en-CA" sz="1600" dirty="0"/>
              <a:t>) </a:t>
            </a:r>
            <a:r>
              <a:rPr lang="en-US" altLang="zh-CN" sz="1600" dirty="0" smtClean="0"/>
              <a:t> 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In addition: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Refresh the dedicated buffer when the current block is the first of the CTU row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Refresh the current VPDU area when the current </a:t>
            </a:r>
            <a:r>
              <a:rPr lang="en-US" altLang="zh-CN" sz="1600" dirty="0"/>
              <a:t>block is </a:t>
            </a:r>
            <a:r>
              <a:rPr lang="en-US" altLang="zh-CN" sz="1600" dirty="0" smtClean="0"/>
              <a:t>the first </a:t>
            </a:r>
            <a:r>
              <a:rPr lang="en-US" altLang="zh-CN" sz="1600" dirty="0"/>
              <a:t>of the </a:t>
            </a:r>
            <a:r>
              <a:rPr lang="en-US" altLang="zh-CN" sz="1600" dirty="0" smtClean="0"/>
              <a:t>current VPDU.</a:t>
            </a:r>
          </a:p>
          <a:p>
            <a:pPr marL="811600" lvl="1" indent="-285750">
              <a:lnSpc>
                <a:spcPct val="150000"/>
              </a:lnSpc>
              <a:buFont typeface="Calibri" panose="020F0502020204030204" pitchFamily="34" charset="0"/>
              <a:buChar char="–"/>
            </a:pPr>
            <a:r>
              <a:rPr lang="en-US" altLang="zh-CN" sz="1600" dirty="0"/>
              <a:t>	2 VPDU areas of the dedicated buffer are refreshed if CU is greater than one VPDU.</a:t>
            </a:r>
            <a:endParaRPr lang="en-US" altLang="zh-CN" sz="1600" dirty="0" smtClean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78"/>
          <a:stretch/>
        </p:blipFill>
        <p:spPr bwMode="auto">
          <a:xfrm>
            <a:off x="1420031" y="4079873"/>
            <a:ext cx="4354165" cy="2035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69"/>
          <a:stretch/>
        </p:blipFill>
        <p:spPr bwMode="auto">
          <a:xfrm>
            <a:off x="6491646" y="4079873"/>
            <a:ext cx="4371533" cy="20355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22333" y="6011497"/>
            <a:ext cx="1024639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CE8-1.6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8732" y="6011497"/>
            <a:ext cx="229736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Proposed Methods</a:t>
            </a:r>
          </a:p>
        </p:txBody>
      </p:sp>
    </p:spTree>
    <p:extLst>
      <p:ext uri="{BB962C8B-B14F-4D97-AF65-F5344CB8AC3E}">
        <p14:creationId xmlns:p14="http://schemas.microsoft.com/office/powerpoint/2010/main" val="20041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Benefit of the Proposed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626669"/>
            <a:ext cx="10970109" cy="4565780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b="1" dirty="0"/>
              <a:t>A</a:t>
            </a:r>
            <a:r>
              <a:rPr lang="en-CA" sz="2000" b="1" dirty="0" smtClean="0"/>
              <a:t>ll </a:t>
            </a:r>
            <a:r>
              <a:rPr lang="en-CA" sz="2000" b="1" dirty="0"/>
              <a:t>of the </a:t>
            </a:r>
            <a:r>
              <a:rPr lang="en-CA" sz="2000" b="1" dirty="0" err="1" smtClean="0"/>
              <a:t>bitstream</a:t>
            </a:r>
            <a:r>
              <a:rPr lang="en-CA" sz="2000" b="1" dirty="0" smtClean="0"/>
              <a:t> </a:t>
            </a:r>
            <a:r>
              <a:rPr lang="en-CA" sz="2000" b="1" dirty="0"/>
              <a:t>restrictions are </a:t>
            </a:r>
            <a:r>
              <a:rPr lang="en-CA" sz="2000" b="1" dirty="0" smtClean="0"/>
              <a:t>removed, no decoder side check neither.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 dirty="0"/>
              <a:t>N</a:t>
            </a:r>
            <a:r>
              <a:rPr lang="en-CA" sz="2000" dirty="0" smtClean="0"/>
              <a:t>o </a:t>
            </a:r>
            <a:r>
              <a:rPr lang="en-CA" sz="2000" dirty="0"/>
              <a:t>samples from the last CTU </a:t>
            </a:r>
            <a:r>
              <a:rPr lang="en-CA" sz="2000" dirty="0" smtClean="0"/>
              <a:t>rows, guaranteeing </a:t>
            </a:r>
            <a:r>
              <a:rPr lang="en-CA" sz="2000" dirty="0" err="1" smtClean="0"/>
              <a:t>wavefront</a:t>
            </a:r>
            <a:endParaRPr lang="en-CA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zh-CN" sz="2000" dirty="0" smtClean="0"/>
              <a:t>Aligned with VPDU boundary, no additional memory </a:t>
            </a:r>
            <a:r>
              <a:rPr lang="en-CA" altLang="zh-CN" sz="2000" dirty="0" err="1" smtClean="0"/>
              <a:t>requirments</a:t>
            </a:r>
            <a:endParaRPr lang="en-CA" altLang="zh-CN" sz="2000" dirty="0" smtClean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zh-CN" sz="2000" dirty="0" smtClean="0"/>
              <a:t>Chroma operation are same as </a:t>
            </a:r>
            <a:r>
              <a:rPr lang="en-CA" altLang="zh-CN" sz="2000" dirty="0" err="1" smtClean="0"/>
              <a:t>luma</a:t>
            </a:r>
            <a:r>
              <a:rPr lang="en-CA" altLang="zh-CN" sz="2000" dirty="0" smtClean="0"/>
              <a:t>, which ensures uniform design.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zh-CN" sz="2000" dirty="0" smtClean="0"/>
              <a:t>Almost 2 pages of text is removed.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5405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558" y="2795210"/>
            <a:ext cx="9212217" cy="3023261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726022" y="1626669"/>
            <a:ext cx="10970109" cy="4565780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Since the dedicated buffer has no effect of the encoder design, there is no coding conformance changes</a:t>
            </a:r>
          </a:p>
        </p:txBody>
      </p:sp>
    </p:spTree>
    <p:extLst>
      <p:ext uri="{BB962C8B-B14F-4D97-AF65-F5344CB8AC3E}">
        <p14:creationId xmlns:p14="http://schemas.microsoft.com/office/powerpoint/2010/main" val="2694842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Supplementary Results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726022" y="1010653"/>
            <a:ext cx="10970109" cy="5181796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/>
              <a:t>To demonstrate that no </a:t>
            </a:r>
            <a:r>
              <a:rPr lang="en-US" altLang="zh-CN" sz="1600" dirty="0" err="1"/>
              <a:t>bitstream</a:t>
            </a:r>
            <a:r>
              <a:rPr lang="en-US" altLang="zh-CN" sz="1600" dirty="0"/>
              <a:t> conformance checks are necessary in the encoder </a:t>
            </a:r>
            <a:r>
              <a:rPr lang="en-US" altLang="zh-CN" sz="1600" dirty="0" smtClean="0"/>
              <a:t>anymore,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In Test2, the BV validation checks for IBC merge mode are removed</a:t>
            </a:r>
          </a:p>
          <a:p>
            <a:pPr>
              <a:lnSpc>
                <a:spcPct val="150000"/>
              </a:lnSpc>
            </a:pPr>
            <a:endParaRPr lang="en-US" altLang="zh-CN" sz="1600" dirty="0"/>
          </a:p>
          <a:p>
            <a:pPr>
              <a:lnSpc>
                <a:spcPct val="150000"/>
              </a:lnSpc>
            </a:pP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en-US" altLang="zh-CN" sz="1600" dirty="0"/>
          </a:p>
          <a:p>
            <a:pPr>
              <a:lnSpc>
                <a:spcPct val="150000"/>
              </a:lnSpc>
            </a:pPr>
            <a:endParaRPr lang="en-US" altLang="zh-CN" sz="1600" dirty="0" smtClean="0"/>
          </a:p>
          <a:p>
            <a:pPr>
              <a:lnSpc>
                <a:spcPct val="150000"/>
              </a:lnSpc>
            </a:pPr>
            <a:endParaRPr lang="en-US" altLang="zh-CN" sz="1600" dirty="0"/>
          </a:p>
          <a:p>
            <a:pPr>
              <a:lnSpc>
                <a:spcPct val="150000"/>
              </a:lnSpc>
            </a:pP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In Test3, the BV validation checks for IBC </a:t>
            </a:r>
            <a:r>
              <a:rPr lang="en-US" altLang="zh-CN" sz="1600" dirty="0" err="1" smtClean="0"/>
              <a:t>chroma</a:t>
            </a:r>
            <a:r>
              <a:rPr lang="en-US" altLang="zh-CN" sz="1600" dirty="0" smtClean="0"/>
              <a:t> blocks (dual tree case) are removed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662" y="1724922"/>
            <a:ext cx="5944829" cy="19509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662" y="4382110"/>
            <a:ext cx="5944829" cy="195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9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The proposed method removed all current </a:t>
            </a:r>
            <a:r>
              <a:rPr lang="en-US" sz="2000" dirty="0" err="1" smtClean="0"/>
              <a:t>bitsream</a:t>
            </a:r>
            <a:r>
              <a:rPr lang="en-US" sz="2000" dirty="0" smtClean="0"/>
              <a:t> conformance checks compared with VTM5.0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No additional memory requirements.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Proposed to be adopted in the next VVC draft.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86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5498</TotalTime>
  <Words>277</Words>
  <Application>Microsoft Office PowerPoint</Application>
  <PresentationFormat>Custom</PresentationFormat>
  <Paragraphs>52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DengXian</vt:lpstr>
      <vt:lpstr>Microsoft YaHei</vt:lpstr>
      <vt:lpstr>SimHei</vt:lpstr>
      <vt:lpstr>Arial</vt:lpstr>
      <vt:lpstr>Calibri</vt:lpstr>
      <vt:lpstr>1_Title Slide</vt:lpstr>
      <vt:lpstr>Chart page</vt:lpstr>
      <vt:lpstr>4_Chart page</vt:lpstr>
      <vt:lpstr>End page</vt:lpstr>
      <vt:lpstr>CE8-related: dedicated IBC reference buffer without bitstream restrictions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1920</cp:revision>
  <dcterms:created xsi:type="dcterms:W3CDTF">2018-06-21T13:34:14Z</dcterms:created>
  <dcterms:modified xsi:type="dcterms:W3CDTF">2019-07-04T13:34:33Z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