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84" r:id="rId1"/>
  </p:sldMasterIdLst>
  <p:notesMasterIdLst>
    <p:notesMasterId r:id="rId13"/>
  </p:notesMasterIdLst>
  <p:sldIdLst>
    <p:sldId id="256" r:id="rId2"/>
    <p:sldId id="261" r:id="rId3"/>
    <p:sldId id="286" r:id="rId4"/>
    <p:sldId id="284" r:id="rId5"/>
    <p:sldId id="279" r:id="rId6"/>
    <p:sldId id="295" r:id="rId7"/>
    <p:sldId id="287" r:id="rId8"/>
    <p:sldId id="288" r:id="rId9"/>
    <p:sldId id="289" r:id="rId10"/>
    <p:sldId id="275" r:id="rId11"/>
    <p:sldId id="294"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3" autoAdjust="0"/>
    <p:restoredTop sz="72306" autoAdjust="0"/>
  </p:normalViewPr>
  <p:slideViewPr>
    <p:cSldViewPr>
      <p:cViewPr varScale="1">
        <p:scale>
          <a:sx n="66" d="100"/>
          <a:sy n="66" d="100"/>
        </p:scale>
        <p:origin x="209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8DD0EC-D922-4372-B747-A8C0F72D5ED7}" type="datetimeFigureOut">
              <a:rPr lang="en-US" smtClean="0"/>
              <a:t>7/3/2019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738A72-2CDE-4329-A4B6-29DF4E50C25C}" type="slidenum">
              <a:rPr lang="en-US" smtClean="0"/>
              <a:t>‹#›</a:t>
            </a:fld>
            <a:endParaRPr lang="en-US"/>
          </a:p>
        </p:txBody>
      </p:sp>
    </p:spTree>
    <p:extLst>
      <p:ext uri="{BB962C8B-B14F-4D97-AF65-F5344CB8AC3E}">
        <p14:creationId xmlns:p14="http://schemas.microsoft.com/office/powerpoint/2010/main" val="35398090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738A72-2CDE-4329-A4B6-29DF4E50C25C}" type="slidenum">
              <a:rPr lang="en-US" smtClean="0"/>
              <a:t>4</a:t>
            </a:fld>
            <a:endParaRPr lang="en-US"/>
          </a:p>
        </p:txBody>
      </p:sp>
    </p:spTree>
    <p:extLst>
      <p:ext uri="{BB962C8B-B14F-4D97-AF65-F5344CB8AC3E}">
        <p14:creationId xmlns:p14="http://schemas.microsoft.com/office/powerpoint/2010/main" val="3692752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738A72-2CDE-4329-A4B6-29DF4E50C25C}" type="slidenum">
              <a:rPr lang="en-US" smtClean="0"/>
              <a:t>5</a:t>
            </a:fld>
            <a:endParaRPr lang="en-US"/>
          </a:p>
        </p:txBody>
      </p:sp>
    </p:spTree>
    <p:extLst>
      <p:ext uri="{BB962C8B-B14F-4D97-AF65-F5344CB8AC3E}">
        <p14:creationId xmlns:p14="http://schemas.microsoft.com/office/powerpoint/2010/main" val="18555522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7/3/2019</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7/3/2019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7/3/2019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7/3/2019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7/3/2019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7/3/2019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7/3/2019</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pPr/>
              <a:t>7/3/2019</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7/3/2019</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pPr/>
              <a:t>7/3/2019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7/3/2019</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7/3/2019</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52600"/>
            <a:ext cx="7772400" cy="1470025"/>
          </a:xfrm>
        </p:spPr>
        <p:txBody>
          <a:bodyPr>
            <a:normAutofit/>
          </a:bodyPr>
          <a:lstStyle/>
          <a:p>
            <a:pPr algn="ctr"/>
            <a:r>
              <a:rPr lang="fr-FR" sz="3200" dirty="0" smtClean="0">
                <a:effectLst/>
              </a:rPr>
              <a:t>JVET-O0233: </a:t>
            </a:r>
            <a:r>
              <a:rPr lang="en-US" sz="3200" dirty="0" smtClean="0">
                <a:effectLst/>
              </a:rPr>
              <a:t>Linear LMCS</a:t>
            </a:r>
            <a:endParaRPr lang="en-US" sz="3200" dirty="0"/>
          </a:p>
        </p:txBody>
      </p:sp>
      <p:sp>
        <p:nvSpPr>
          <p:cNvPr id="3" name="Subtitle 2"/>
          <p:cNvSpPr>
            <a:spLocks noGrp="1"/>
          </p:cNvSpPr>
          <p:nvPr>
            <p:ph type="subTitle" idx="1"/>
          </p:nvPr>
        </p:nvSpPr>
        <p:spPr>
          <a:xfrm>
            <a:off x="1219200" y="3581400"/>
            <a:ext cx="6400800" cy="1219200"/>
          </a:xfrm>
        </p:spPr>
        <p:txBody>
          <a:bodyPr>
            <a:normAutofit/>
          </a:bodyPr>
          <a:lstStyle/>
          <a:p>
            <a:r>
              <a:rPr lang="en-US" sz="2800" dirty="0" smtClean="0"/>
              <a:t>J. Zhao, S. Kim </a:t>
            </a:r>
          </a:p>
          <a:p>
            <a:r>
              <a:rPr lang="en-US" sz="2800" dirty="0" smtClean="0"/>
              <a:t>LG ELECTRONICS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0" y="228600"/>
            <a:ext cx="2201334" cy="990600"/>
          </a:xfrm>
          <a:prstGeom prst="rect">
            <a:avLst/>
          </a:prstGeom>
        </p:spPr>
      </p:pic>
    </p:spTree>
    <p:extLst>
      <p:ext uri="{BB962C8B-B14F-4D97-AF65-F5344CB8AC3E}">
        <p14:creationId xmlns:p14="http://schemas.microsoft.com/office/powerpoint/2010/main" val="22489477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1490472"/>
          </a:xfrm>
        </p:spPr>
        <p:txBody>
          <a:bodyPr>
            <a:noAutofit/>
          </a:bodyPr>
          <a:lstStyle/>
          <a:p>
            <a:r>
              <a:rPr lang="en-CA" sz="2200" dirty="0" smtClean="0"/>
              <a:t>Loss of linear LMCS is small. That means Code </a:t>
            </a:r>
            <a:r>
              <a:rPr lang="en-CA" sz="2200" dirty="0"/>
              <a:t>word variations among the pieces are not the main contributor to the gain of LMCS tool on SDR, the min and max indices and overall code word resulted in majority of the gain. </a:t>
            </a:r>
            <a:endParaRPr lang="en-US" sz="2200" dirty="0"/>
          </a:p>
        </p:txBody>
      </p:sp>
      <p:sp>
        <p:nvSpPr>
          <p:cNvPr id="3" name="Title 2"/>
          <p:cNvSpPr>
            <a:spLocks noGrp="1"/>
          </p:cNvSpPr>
          <p:nvPr>
            <p:ph type="title"/>
          </p:nvPr>
        </p:nvSpPr>
        <p:spPr/>
        <p:txBody>
          <a:bodyPr>
            <a:normAutofit/>
          </a:bodyPr>
          <a:lstStyle/>
          <a:p>
            <a:r>
              <a:rPr lang="en-US" dirty="0" smtClean="0"/>
              <a:t>Results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512574855"/>
              </p:ext>
            </p:extLst>
          </p:nvPr>
        </p:nvGraphicFramePr>
        <p:xfrm>
          <a:off x="609597" y="3276599"/>
          <a:ext cx="8305797" cy="2707345"/>
        </p:xfrm>
        <a:graphic>
          <a:graphicData uri="http://schemas.openxmlformats.org/drawingml/2006/table">
            <a:tbl>
              <a:tblPr firstRow="1" firstCol="1" bandRow="1"/>
              <a:tblGrid>
                <a:gridCol w="812627"/>
                <a:gridCol w="749317"/>
                <a:gridCol w="749317"/>
                <a:gridCol w="749317"/>
                <a:gridCol w="749317"/>
                <a:gridCol w="749317"/>
                <a:gridCol w="749317"/>
                <a:gridCol w="749317"/>
                <a:gridCol w="749317"/>
                <a:gridCol w="749317"/>
                <a:gridCol w="749317"/>
              </a:tblGrid>
              <a:tr h="304801">
                <a:tc>
                  <a:txBody>
                    <a:bodyPr/>
                    <a:lstStyle/>
                    <a:p>
                      <a:endParaRPr lang="en-US" sz="1400" dirty="0">
                        <a:effectLst/>
                        <a:latin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a:cs typeface="Times New Roman" panose="02020603050405020304" pitchFamily="18" charset="0"/>
                        </a:rPr>
                        <a:t> </a:t>
                      </a:r>
                      <a:r>
                        <a:rPr lang="en-US" sz="1400" dirty="0">
                          <a:solidFill>
                            <a:srgbClr val="000000"/>
                          </a:solidFill>
                          <a:effectLst/>
                          <a:latin typeface="Times New Roman" panose="02020603050405020304" pitchFamily="18" charset="0"/>
                          <a:ea typeface="Times New Roman"/>
                          <a:cs typeface="Times New Roman" panose="02020603050405020304" pitchFamily="18" charset="0"/>
                        </a:rPr>
                        <a:t> </a:t>
                      </a:r>
                      <a:r>
                        <a:rPr lang="en-US" sz="1400" b="1" dirty="0" smtClean="0">
                          <a:solidFill>
                            <a:srgbClr val="000000"/>
                          </a:solidFill>
                          <a:effectLst/>
                          <a:latin typeface="Times New Roman" panose="02020603050405020304" pitchFamily="18" charset="0"/>
                          <a:ea typeface="Times New Roman"/>
                          <a:cs typeface="Times New Roman" panose="02020603050405020304" pitchFamily="18" charset="0"/>
                        </a:rPr>
                        <a:t>Random </a:t>
                      </a:r>
                      <a:r>
                        <a:rPr lang="en-US" sz="1400" b="1" dirty="0">
                          <a:solidFill>
                            <a:srgbClr val="000000"/>
                          </a:solidFill>
                          <a:effectLst/>
                          <a:latin typeface="Times New Roman" panose="02020603050405020304" pitchFamily="18" charset="0"/>
                          <a:ea typeface="Times New Roman"/>
                          <a:cs typeface="Times New Roman" panose="02020603050405020304" pitchFamily="18" charset="0"/>
                        </a:rPr>
                        <a:t>access Main10</a:t>
                      </a:r>
                      <a:endParaRPr lang="en-US" sz="1400" dirty="0">
                        <a:effectLst/>
                        <a:latin typeface="Times New Roman" panose="02020603050405020304" pitchFamily="18" charset="0"/>
                        <a:ea typeface="等线"/>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smtClean="0">
                          <a:solidFill>
                            <a:srgbClr val="000000"/>
                          </a:solidFill>
                          <a:effectLst/>
                          <a:latin typeface="Times New Roman" panose="02020603050405020304" pitchFamily="18" charset="0"/>
                          <a:ea typeface="等线"/>
                          <a:cs typeface="Times New Roman" panose="02020603050405020304" pitchFamily="18" charset="0"/>
                        </a:rPr>
                        <a:t>Low </a:t>
                      </a:r>
                      <a:r>
                        <a:rPr lang="en-US" sz="1400" b="1" dirty="0">
                          <a:solidFill>
                            <a:srgbClr val="000000"/>
                          </a:solidFill>
                          <a:effectLst/>
                          <a:latin typeface="Times New Roman" panose="02020603050405020304" pitchFamily="18" charset="0"/>
                          <a:ea typeface="等线"/>
                          <a:cs typeface="Times New Roman" panose="02020603050405020304" pitchFamily="18" charset="0"/>
                        </a:rPr>
                        <a:t>delay B </a:t>
                      </a:r>
                      <a:r>
                        <a:rPr lang="en-US" sz="1400" b="1" dirty="0">
                          <a:solidFill>
                            <a:srgbClr val="000000"/>
                          </a:solidFill>
                          <a:effectLst/>
                          <a:latin typeface="Times New Roman" panose="02020603050405020304" pitchFamily="18" charset="0"/>
                          <a:ea typeface="Times New Roman"/>
                          <a:cs typeface="Times New Roman" panose="02020603050405020304" pitchFamily="18" charset="0"/>
                        </a:rPr>
                        <a:t>Main10 </a:t>
                      </a:r>
                      <a:endParaRPr lang="en-US" sz="1400" dirty="0">
                        <a:effectLst/>
                        <a:latin typeface="Times New Roman" panose="02020603050405020304" pitchFamily="18" charset="0"/>
                        <a:ea typeface="等线"/>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3680">
                <a:tc>
                  <a:txBody>
                    <a:bodyPr/>
                    <a:lstStyle/>
                    <a:p>
                      <a:endParaRPr lang="en-US" sz="1400" dirty="0">
                        <a:effectLst/>
                        <a:latin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a:cs typeface="Times New Roman" panose="02020603050405020304" pitchFamily="18" charset="0"/>
                        </a:rPr>
                        <a:t> </a:t>
                      </a:r>
                      <a:endParaRPr lang="en-US" sz="1400" dirty="0">
                        <a:effectLst/>
                        <a:latin typeface="Times New Roman" panose="02020603050405020304" pitchFamily="18" charset="0"/>
                        <a:ea typeface="等线"/>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a:cs typeface="Times New Roman" panose="02020603050405020304" pitchFamily="18" charset="0"/>
                        </a:rPr>
                        <a:t> </a:t>
                      </a:r>
                      <a:endParaRPr lang="en-US" sz="1400" dirty="0">
                        <a:effectLst/>
                        <a:latin typeface="Times New Roman" panose="02020603050405020304" pitchFamily="18" charset="0"/>
                        <a:ea typeface="等线"/>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a:cs typeface="Times New Roman" panose="02020603050405020304" pitchFamily="18" charset="0"/>
                        </a:rPr>
                        <a:t> </a:t>
                      </a:r>
                      <a:endParaRPr lang="en-US" sz="1400" dirty="0">
                        <a:effectLst/>
                        <a:latin typeface="Times New Roman" panose="02020603050405020304" pitchFamily="18" charset="0"/>
                        <a:ea typeface="等线"/>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a:cs typeface="Times New Roman" panose="02020603050405020304" pitchFamily="18" charset="0"/>
                        </a:rPr>
                        <a:t> </a:t>
                      </a:r>
                      <a:endParaRPr lang="en-US" sz="1400" dirty="0">
                        <a:effectLst/>
                        <a:latin typeface="Times New Roman" panose="02020603050405020304" pitchFamily="18" charset="0"/>
                        <a:ea typeface="等线"/>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a:cs typeface="Times New Roman" panose="02020603050405020304" pitchFamily="18" charset="0"/>
                        </a:rPr>
                        <a:t> </a:t>
                      </a:r>
                      <a:endParaRPr lang="en-US" sz="1400" dirty="0">
                        <a:effectLst/>
                        <a:latin typeface="Times New Roman" panose="02020603050405020304" pitchFamily="18" charset="0"/>
                        <a:ea typeface="等线"/>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a:cs typeface="Times New Roman" panose="02020603050405020304" pitchFamily="18" charset="0"/>
                        </a:rPr>
                        <a:t> </a:t>
                      </a:r>
                      <a:endParaRPr lang="en-US" sz="1400">
                        <a:effectLst/>
                        <a:latin typeface="Times New Roman" panose="02020603050405020304" pitchFamily="18" charset="0"/>
                        <a:ea typeface="等线"/>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a:cs typeface="Times New Roman" panose="02020603050405020304" pitchFamily="18" charset="0"/>
                        </a:rPr>
                        <a:t> </a:t>
                      </a:r>
                      <a:endParaRPr lang="en-US" sz="1400" dirty="0">
                        <a:effectLst/>
                        <a:latin typeface="Times New Roman" panose="02020603050405020304" pitchFamily="18" charset="0"/>
                        <a:ea typeface="等线"/>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a:cs typeface="Times New Roman" panose="02020603050405020304" pitchFamily="18" charset="0"/>
                        </a:rPr>
                        <a:t> </a:t>
                      </a:r>
                      <a:endParaRPr lang="en-US" sz="1400" dirty="0">
                        <a:effectLst/>
                        <a:latin typeface="Times New Roman" panose="02020603050405020304" pitchFamily="18" charset="0"/>
                        <a:ea typeface="等线"/>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a:cs typeface="Times New Roman" panose="02020603050405020304" pitchFamily="18" charset="0"/>
                        </a:rPr>
                        <a:t> </a:t>
                      </a:r>
                      <a:endParaRPr lang="en-US" sz="1400" dirty="0">
                        <a:effectLst/>
                        <a:latin typeface="Times New Roman" panose="02020603050405020304" pitchFamily="18" charset="0"/>
                        <a:ea typeface="等线"/>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a:cs typeface="Times New Roman" panose="02020603050405020304" pitchFamily="18" charset="0"/>
                        </a:rPr>
                        <a:t> </a:t>
                      </a:r>
                      <a:endParaRPr lang="en-US" sz="1400" dirty="0">
                        <a:effectLst/>
                        <a:latin typeface="Times New Roman" panose="02020603050405020304" pitchFamily="18" charset="0"/>
                        <a:ea typeface="等线"/>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91440">
                <a:tc>
                  <a:txBody>
                    <a:bodyPr/>
                    <a:lstStyle/>
                    <a:p>
                      <a:endParaRPr lang="en-US" sz="1400" dirty="0">
                        <a:effectLst/>
                        <a:latin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a:cs typeface="Times New Roman" panose="02020603050405020304" pitchFamily="18" charset="0"/>
                        </a:rPr>
                        <a:t>Y</a:t>
                      </a:r>
                      <a:endParaRPr lang="en-US" sz="1400">
                        <a:effectLst/>
                        <a:latin typeface="Times New Roman" panose="02020603050405020304" pitchFamily="18" charset="0"/>
                        <a:ea typeface="等线"/>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a:cs typeface="Times New Roman" panose="02020603050405020304" pitchFamily="18" charset="0"/>
                        </a:rPr>
                        <a:t>U</a:t>
                      </a:r>
                      <a:endParaRPr lang="en-US" sz="1400">
                        <a:effectLst/>
                        <a:latin typeface="Times New Roman" panose="02020603050405020304" pitchFamily="18" charset="0"/>
                        <a:ea typeface="等线"/>
                        <a:cs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a:cs typeface="Times New Roman" panose="02020603050405020304" pitchFamily="18" charset="0"/>
                        </a:rPr>
                        <a:t>V</a:t>
                      </a:r>
                      <a:endParaRPr lang="en-US" sz="1400">
                        <a:effectLst/>
                        <a:latin typeface="Times New Roman" panose="02020603050405020304" pitchFamily="18" charset="0"/>
                        <a:ea typeface="等线"/>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err="1">
                          <a:solidFill>
                            <a:srgbClr val="000000"/>
                          </a:solidFill>
                          <a:effectLst/>
                          <a:latin typeface="Times New Roman" panose="02020603050405020304" pitchFamily="18" charset="0"/>
                          <a:ea typeface="Times New Roman"/>
                          <a:cs typeface="Times New Roman" panose="02020603050405020304" pitchFamily="18" charset="0"/>
                        </a:rPr>
                        <a:t>EncT</a:t>
                      </a:r>
                      <a:endParaRPr lang="en-US" sz="1400" dirty="0">
                        <a:effectLst/>
                        <a:latin typeface="Times New Roman" panose="02020603050405020304" pitchFamily="18" charset="0"/>
                        <a:ea typeface="等线"/>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err="1">
                          <a:solidFill>
                            <a:srgbClr val="000000"/>
                          </a:solidFill>
                          <a:effectLst/>
                          <a:latin typeface="Times New Roman" panose="02020603050405020304" pitchFamily="18" charset="0"/>
                          <a:ea typeface="Times New Roman"/>
                          <a:cs typeface="Times New Roman" panose="02020603050405020304" pitchFamily="18" charset="0"/>
                        </a:rPr>
                        <a:t>DecT</a:t>
                      </a:r>
                      <a:endParaRPr lang="en-US" sz="1400" dirty="0">
                        <a:effectLst/>
                        <a:latin typeface="Times New Roman" panose="02020603050405020304" pitchFamily="18" charset="0"/>
                        <a:ea typeface="等线"/>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a:cs typeface="Times New Roman" panose="02020603050405020304" pitchFamily="18" charset="0"/>
                        </a:rPr>
                        <a:t>Y</a:t>
                      </a:r>
                      <a:endParaRPr lang="en-US" sz="1400" dirty="0">
                        <a:effectLst/>
                        <a:latin typeface="Times New Roman" panose="02020603050405020304" pitchFamily="18" charset="0"/>
                        <a:ea typeface="等线"/>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a:cs typeface="Times New Roman" panose="02020603050405020304" pitchFamily="18" charset="0"/>
                        </a:rPr>
                        <a:t>U</a:t>
                      </a:r>
                      <a:endParaRPr lang="en-US" sz="1400" dirty="0">
                        <a:effectLst/>
                        <a:latin typeface="Times New Roman" panose="02020603050405020304" pitchFamily="18" charset="0"/>
                        <a:ea typeface="等线"/>
                        <a:cs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a:cs typeface="Times New Roman" panose="02020603050405020304" pitchFamily="18" charset="0"/>
                        </a:rPr>
                        <a:t>V</a:t>
                      </a:r>
                      <a:endParaRPr lang="en-US" sz="1400" dirty="0">
                        <a:effectLst/>
                        <a:latin typeface="Times New Roman" panose="02020603050405020304" pitchFamily="18" charset="0"/>
                        <a:ea typeface="等线"/>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err="1">
                          <a:solidFill>
                            <a:srgbClr val="000000"/>
                          </a:solidFill>
                          <a:effectLst/>
                          <a:latin typeface="Times New Roman" panose="02020603050405020304" pitchFamily="18" charset="0"/>
                          <a:ea typeface="Times New Roman"/>
                          <a:cs typeface="Times New Roman" panose="02020603050405020304" pitchFamily="18" charset="0"/>
                        </a:rPr>
                        <a:t>EncT</a:t>
                      </a:r>
                      <a:endParaRPr lang="en-US" sz="1400" dirty="0">
                        <a:effectLst/>
                        <a:latin typeface="Times New Roman" panose="02020603050405020304" pitchFamily="18" charset="0"/>
                        <a:ea typeface="等线"/>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err="1">
                          <a:solidFill>
                            <a:srgbClr val="000000"/>
                          </a:solidFill>
                          <a:effectLst/>
                          <a:latin typeface="Times New Roman" panose="02020603050405020304" pitchFamily="18" charset="0"/>
                          <a:ea typeface="Times New Roman"/>
                          <a:cs typeface="Times New Roman" panose="02020603050405020304" pitchFamily="18" charset="0"/>
                        </a:rPr>
                        <a:t>DecT</a:t>
                      </a:r>
                      <a:endParaRPr lang="en-US" sz="1400" dirty="0">
                        <a:effectLst/>
                        <a:latin typeface="Times New Roman" panose="02020603050405020304" pitchFamily="18" charset="0"/>
                        <a:ea typeface="等线"/>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46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a:cs typeface="Times New Roman" panose="02020603050405020304" pitchFamily="18" charset="0"/>
                        </a:rPr>
                        <a:t>Class A1</a:t>
                      </a:r>
                      <a:endParaRPr lang="en-US" sz="1400">
                        <a:effectLst/>
                        <a:latin typeface="Times New Roman" panose="02020603050405020304" pitchFamily="18" charset="0"/>
                        <a:ea typeface="等线"/>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a:ea typeface="等线"/>
                        </a:rPr>
                        <a:t>0.02%</a:t>
                      </a:r>
                      <a:endParaRPr lang="en-US" sz="1400" dirty="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0.39%</a:t>
                      </a:r>
                      <a:endParaRPr lang="en-US" sz="1400">
                        <a:effectLst/>
                        <a:latin typeface="Times New Roman"/>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0.62%</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101%</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101%</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 </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 </a:t>
                      </a:r>
                      <a:endParaRPr lang="en-US" sz="1400">
                        <a:effectLst/>
                        <a:latin typeface="Times New Roman"/>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 </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 </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 </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46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a:cs typeface="Times New Roman" panose="02020603050405020304" pitchFamily="18" charset="0"/>
                        </a:rPr>
                        <a:t>Class A2</a:t>
                      </a:r>
                      <a:endParaRPr lang="en-US" sz="1400">
                        <a:effectLst/>
                        <a:latin typeface="Times New Roman" panose="02020603050405020304" pitchFamily="18" charset="0"/>
                        <a:ea typeface="等线"/>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-0.14%</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a:ea typeface="等线"/>
                        </a:rPr>
                        <a:t>0.62%</a:t>
                      </a:r>
                      <a:endParaRPr lang="en-US" sz="1400" dirty="0">
                        <a:effectLst/>
                        <a:latin typeface="Times New Roman"/>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a:ea typeface="等线"/>
                        </a:rPr>
                        <a:t>0.52%</a:t>
                      </a:r>
                      <a:endParaRPr lang="en-US" sz="1400" dirty="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100%</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101%</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 </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400">
                        <a:effectLst/>
                        <a:latin typeface="Times New Roman"/>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 </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 </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 </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46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a:cs typeface="Times New Roman" panose="02020603050405020304" pitchFamily="18" charset="0"/>
                        </a:rPr>
                        <a:t>Class B</a:t>
                      </a:r>
                      <a:endParaRPr lang="en-US" sz="1400">
                        <a:effectLst/>
                        <a:latin typeface="Times New Roman" panose="02020603050405020304" pitchFamily="18" charset="0"/>
                        <a:ea typeface="等线"/>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0.04%</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-0.25%</a:t>
                      </a:r>
                      <a:endParaRPr lang="en-US" sz="1400">
                        <a:effectLst/>
                        <a:latin typeface="Times New Roman"/>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-0.22%</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a:ea typeface="等线"/>
                        </a:rPr>
                        <a:t>100%</a:t>
                      </a:r>
                      <a:endParaRPr lang="en-US" sz="1400" dirty="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101%</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0.14%</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0.15%</a:t>
                      </a:r>
                      <a:endParaRPr lang="en-US" sz="1400">
                        <a:effectLst/>
                        <a:latin typeface="Times New Roman"/>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-0.17%</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100%</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101%</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46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a:cs typeface="Times New Roman" panose="02020603050405020304" pitchFamily="18" charset="0"/>
                        </a:rPr>
                        <a:t>Class C</a:t>
                      </a:r>
                      <a:endParaRPr lang="en-US" sz="1400">
                        <a:effectLst/>
                        <a:latin typeface="Times New Roman" panose="02020603050405020304" pitchFamily="18" charset="0"/>
                        <a:ea typeface="等线"/>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0.20%</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-0.65%</a:t>
                      </a:r>
                      <a:endParaRPr lang="en-US" sz="1400">
                        <a:effectLst/>
                        <a:latin typeface="Times New Roman"/>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-0.83%</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99%</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99%</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a:ea typeface="等线"/>
                        </a:rPr>
                        <a:t>0.16%</a:t>
                      </a:r>
                      <a:endParaRPr lang="en-US" sz="1400" dirty="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a:ea typeface="等线"/>
                        </a:rPr>
                        <a:t>-0.24%</a:t>
                      </a:r>
                      <a:endParaRPr lang="en-US" sz="1400" dirty="0">
                        <a:effectLst/>
                        <a:latin typeface="Times New Roman"/>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a:ea typeface="等线"/>
                        </a:rPr>
                        <a:t>-0.45%</a:t>
                      </a:r>
                      <a:endParaRPr lang="en-US" sz="1400" dirty="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99%</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102%</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46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a:cs typeface="Times New Roman" panose="02020603050405020304" pitchFamily="18" charset="0"/>
                        </a:rPr>
                        <a:t>Class E</a:t>
                      </a:r>
                      <a:endParaRPr lang="en-US" sz="1400">
                        <a:effectLst/>
                        <a:latin typeface="Times New Roman" panose="02020603050405020304" pitchFamily="18" charset="0"/>
                        <a:ea typeface="等线"/>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 </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400">
                        <a:effectLst/>
                        <a:latin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 </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 </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 </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-0.02%</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-0.59%</a:t>
                      </a:r>
                      <a:endParaRPr lang="en-US" sz="1400">
                        <a:effectLst/>
                        <a:latin typeface="Times New Roman"/>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a:ea typeface="等线"/>
                        </a:rPr>
                        <a:t>-0.29%</a:t>
                      </a:r>
                      <a:endParaRPr lang="en-US" sz="1400" dirty="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100%</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103%</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46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solidFill>
                            <a:srgbClr val="000000"/>
                          </a:solidFill>
                          <a:effectLst/>
                          <a:latin typeface="Times New Roman" panose="02020603050405020304" pitchFamily="18" charset="0"/>
                          <a:ea typeface="Times New Roman"/>
                          <a:cs typeface="Times New Roman" panose="02020603050405020304" pitchFamily="18" charset="0"/>
                        </a:rPr>
                        <a:t>Overall</a:t>
                      </a:r>
                      <a:endParaRPr lang="en-US" sz="1400">
                        <a:effectLst/>
                        <a:latin typeface="Times New Roman" panose="02020603050405020304" pitchFamily="18" charset="0"/>
                        <a:ea typeface="等线"/>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B0F0"/>
                          </a:solidFill>
                          <a:effectLst/>
                          <a:latin typeface="Arial"/>
                          <a:ea typeface="等线"/>
                        </a:rPr>
                        <a:t>0.04%</a:t>
                      </a:r>
                      <a:endParaRPr lang="en-US" sz="1400" b="1" dirty="0">
                        <a:solidFill>
                          <a:srgbClr val="00B0F0"/>
                        </a:solidFill>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B0F0"/>
                          </a:solidFill>
                          <a:effectLst/>
                          <a:latin typeface="Arial"/>
                          <a:ea typeface="等线"/>
                        </a:rPr>
                        <a:t>-0.05%</a:t>
                      </a:r>
                      <a:endParaRPr lang="en-US" sz="1400" b="1" dirty="0">
                        <a:solidFill>
                          <a:srgbClr val="00B0F0"/>
                        </a:solidFill>
                        <a:effectLst/>
                        <a:latin typeface="Times New Roman"/>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B0F0"/>
                          </a:solidFill>
                          <a:effectLst/>
                          <a:latin typeface="Arial"/>
                          <a:ea typeface="等线"/>
                        </a:rPr>
                        <a:t>-0.07%</a:t>
                      </a:r>
                      <a:endParaRPr lang="en-US" sz="1400" b="1" dirty="0">
                        <a:solidFill>
                          <a:srgbClr val="00B0F0"/>
                        </a:solidFill>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B0F0"/>
                          </a:solidFill>
                          <a:effectLst/>
                          <a:latin typeface="Arial"/>
                          <a:ea typeface="等线"/>
                        </a:rPr>
                        <a:t>100%</a:t>
                      </a:r>
                      <a:endParaRPr lang="en-US" sz="1400" b="1" dirty="0">
                        <a:solidFill>
                          <a:srgbClr val="00B0F0"/>
                        </a:solidFill>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B0F0"/>
                          </a:solidFill>
                          <a:effectLst/>
                          <a:latin typeface="Arial"/>
                          <a:ea typeface="等线"/>
                        </a:rPr>
                        <a:t>100%</a:t>
                      </a:r>
                      <a:endParaRPr lang="en-US" sz="1400" b="1" dirty="0">
                        <a:solidFill>
                          <a:srgbClr val="00B0F0"/>
                        </a:solidFill>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B0F0"/>
                          </a:solidFill>
                          <a:effectLst/>
                          <a:latin typeface="Arial"/>
                          <a:ea typeface="等线"/>
                        </a:rPr>
                        <a:t>0.11%</a:t>
                      </a:r>
                      <a:endParaRPr lang="en-US" sz="1400" b="1" dirty="0">
                        <a:solidFill>
                          <a:srgbClr val="00B0F0"/>
                        </a:solidFill>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B0F0"/>
                          </a:solidFill>
                          <a:effectLst/>
                          <a:latin typeface="Arial"/>
                          <a:ea typeface="等线"/>
                        </a:rPr>
                        <a:t>-0.16%</a:t>
                      </a:r>
                      <a:endParaRPr lang="en-US" sz="1400" b="1" dirty="0">
                        <a:solidFill>
                          <a:srgbClr val="00B0F0"/>
                        </a:solidFill>
                        <a:effectLst/>
                        <a:latin typeface="Times New Roman"/>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B0F0"/>
                          </a:solidFill>
                          <a:effectLst/>
                          <a:latin typeface="Arial"/>
                          <a:ea typeface="等线"/>
                        </a:rPr>
                        <a:t>-0.29%</a:t>
                      </a:r>
                      <a:endParaRPr lang="en-US" sz="1400" b="1" dirty="0">
                        <a:solidFill>
                          <a:srgbClr val="00B0F0"/>
                        </a:solidFill>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B0F0"/>
                          </a:solidFill>
                          <a:effectLst/>
                          <a:latin typeface="Arial"/>
                          <a:ea typeface="等线"/>
                        </a:rPr>
                        <a:t>100%</a:t>
                      </a:r>
                      <a:endParaRPr lang="en-US" sz="1400" b="1" dirty="0">
                        <a:solidFill>
                          <a:srgbClr val="00B0F0"/>
                        </a:solidFill>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B0F0"/>
                          </a:solidFill>
                          <a:effectLst/>
                          <a:latin typeface="Arial"/>
                          <a:ea typeface="等线"/>
                        </a:rPr>
                        <a:t>102%</a:t>
                      </a:r>
                      <a:endParaRPr lang="en-US" sz="1400" b="1" dirty="0">
                        <a:solidFill>
                          <a:srgbClr val="00B0F0"/>
                        </a:solidFill>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6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a:cs typeface="Times New Roman" panose="02020603050405020304" pitchFamily="18" charset="0"/>
                        </a:rPr>
                        <a:t>Class D</a:t>
                      </a:r>
                      <a:endParaRPr lang="en-US" sz="1400">
                        <a:effectLst/>
                        <a:latin typeface="Times New Roman" panose="02020603050405020304" pitchFamily="18" charset="0"/>
                        <a:ea typeface="等线"/>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0.00%</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0.05%</a:t>
                      </a:r>
                      <a:endParaRPr lang="en-US" sz="1400">
                        <a:effectLst/>
                        <a:latin typeface="Times New Roman"/>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0.18%</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99%</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100%</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0.02%</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-0.44%</a:t>
                      </a:r>
                      <a:endParaRPr lang="en-US" sz="1400">
                        <a:effectLst/>
                        <a:latin typeface="Times New Roman"/>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0.60%</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a:ea typeface="等线"/>
                        </a:rPr>
                        <a:t>99%</a:t>
                      </a:r>
                      <a:endParaRPr lang="en-US" sz="1400" dirty="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a:ea typeface="等线"/>
                        </a:rPr>
                        <a:t>101%</a:t>
                      </a:r>
                      <a:endParaRPr lang="en-US" sz="1400" dirty="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46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a:cs typeface="Times New Roman" panose="02020603050405020304" pitchFamily="18" charset="0"/>
                        </a:rPr>
                        <a:t>Class F</a:t>
                      </a:r>
                      <a:endParaRPr lang="en-US" sz="1400">
                        <a:effectLst/>
                        <a:latin typeface="Times New Roman" panose="02020603050405020304" pitchFamily="18" charset="0"/>
                        <a:ea typeface="等线"/>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0.17%</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-0.41%</a:t>
                      </a:r>
                      <a:endParaRPr lang="en-US" sz="1400">
                        <a:effectLst/>
                        <a:latin typeface="Times New Roman"/>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-0.44%</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100%</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a:ea typeface="等线"/>
                        </a:rPr>
                        <a:t>100%</a:t>
                      </a:r>
                      <a:endParaRPr lang="en-US" sz="1400" dirty="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0.14%</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0.01%</a:t>
                      </a:r>
                      <a:endParaRPr lang="en-US" sz="1400">
                        <a:effectLst/>
                        <a:latin typeface="Times New Roman"/>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0.27%</a:t>
                      </a:r>
                      <a:endParaRPr lang="en-US" sz="14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Arial"/>
                          <a:ea typeface="等线"/>
                        </a:rPr>
                        <a:t>100%</a:t>
                      </a:r>
                      <a:endParaRPr lang="en-US" sz="14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Arial"/>
                          <a:ea typeface="等线"/>
                        </a:rPr>
                        <a:t>103%</a:t>
                      </a:r>
                      <a:endParaRPr lang="en-US" sz="1400" dirty="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076554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sz="2800" dirty="0" smtClean="0">
                <a:latin typeface="Times New Roman" panose="02020603050405020304" pitchFamily="18" charset="0"/>
                <a:cs typeface="Times New Roman" panose="02020603050405020304" pitchFamily="18" charset="0"/>
              </a:rPr>
              <a:t>Proposed </a:t>
            </a:r>
            <a:r>
              <a:rPr lang="en-US" sz="2800" dirty="0">
                <a:latin typeface="Times New Roman" panose="02020603050405020304" pitchFamily="18" charset="0"/>
                <a:cs typeface="Times New Roman" panose="02020603050405020304" pitchFamily="18" charset="0"/>
              </a:rPr>
              <a:t>linear LMCS </a:t>
            </a:r>
            <a:r>
              <a:rPr lang="en-US" sz="2800" dirty="0" smtClean="0">
                <a:latin typeface="Times New Roman" panose="02020603050405020304" pitchFamily="18" charset="0"/>
                <a:cs typeface="Times New Roman" panose="02020603050405020304" pitchFamily="18" charset="0"/>
              </a:rPr>
              <a:t>is a simplified version of LMCS, and achieves most of the gain of LMCS</a:t>
            </a:r>
          </a:p>
          <a:p>
            <a:r>
              <a:rPr lang="en-US" sz="2800" dirty="0" smtClean="0">
                <a:latin typeface="Times New Roman" panose="02020603050405020304" pitchFamily="18" charset="0"/>
                <a:cs typeface="Times New Roman" panose="02020603050405020304" pitchFamily="18" charset="0"/>
              </a:rPr>
              <a:t>Reduce complexity of inverse scaling and </a:t>
            </a:r>
            <a:r>
              <a:rPr lang="en-US" sz="2800" dirty="0" err="1" smtClean="0">
                <a:latin typeface="Times New Roman" panose="02020603050405020304" pitchFamily="18" charset="0"/>
                <a:cs typeface="Times New Roman" panose="02020603050405020304" pitchFamily="18" charset="0"/>
              </a:rPr>
              <a:t>chroma</a:t>
            </a:r>
            <a:r>
              <a:rPr lang="en-US" sz="2800" dirty="0" smtClean="0">
                <a:latin typeface="Times New Roman" panose="02020603050405020304" pitchFamily="18" charset="0"/>
                <a:cs typeface="Times New Roman" panose="02020603050405020304" pitchFamily="18" charset="0"/>
              </a:rPr>
              <a:t> residual scaling, remove dependency of Chroma residual scaling.</a:t>
            </a:r>
          </a:p>
          <a:p>
            <a:r>
              <a:rPr lang="en-US" sz="2800" dirty="0" smtClean="0">
                <a:latin typeface="Times New Roman" panose="02020603050405020304" pitchFamily="18" charset="0"/>
                <a:cs typeface="Times New Roman" panose="02020603050405020304" pitchFamily="18" charset="0"/>
              </a:rPr>
              <a:t>Smaller signaling overhead to make it feasible for more frequent update of LMCS.</a:t>
            </a:r>
          </a:p>
          <a:p>
            <a:r>
              <a:rPr lang="en-US" sz="2800" dirty="0" smtClean="0">
                <a:latin typeface="Times New Roman" panose="02020603050405020304" pitchFamily="18" charset="0"/>
                <a:cs typeface="Times New Roman" panose="02020603050405020304" pitchFamily="18" charset="0"/>
              </a:rPr>
              <a:t>Suggest to adopt the option of linear LMCS to VVC text and software</a:t>
            </a:r>
          </a:p>
          <a:p>
            <a:pPr marL="393192" lvl="1" indent="0">
              <a:buNone/>
            </a:pPr>
            <a:r>
              <a:rPr lang="en-US" sz="2400" dirty="0" smtClean="0">
                <a:latin typeface="Times New Roman" panose="02020603050405020304" pitchFamily="18" charset="0"/>
                <a:cs typeface="Times New Roman" panose="02020603050405020304" pitchFamily="18" charset="0"/>
              </a:rPr>
              <a:t> </a:t>
            </a:r>
          </a:p>
          <a:p>
            <a:r>
              <a:rPr lang="en-US" sz="2800" dirty="0" smtClean="0">
                <a:solidFill>
                  <a:srgbClr val="C00000"/>
                </a:solidFill>
                <a:latin typeface="Times New Roman" panose="02020603050405020304" pitchFamily="18" charset="0"/>
                <a:cs typeface="Times New Roman" panose="02020603050405020304" pitchFamily="18" charset="0"/>
              </a:rPr>
              <a:t>Thanks Inter Digital </a:t>
            </a:r>
            <a:r>
              <a:rPr lang="en-US" sz="2800" dirty="0">
                <a:solidFill>
                  <a:srgbClr val="C00000"/>
                </a:solidFill>
                <a:latin typeface="Times New Roman" panose="02020603050405020304" pitchFamily="18" charset="0"/>
                <a:cs typeface="Times New Roman" panose="02020603050405020304" pitchFamily="18" charset="0"/>
              </a:rPr>
              <a:t>for </a:t>
            </a:r>
            <a:r>
              <a:rPr lang="en-US" sz="2800" dirty="0" smtClean="0">
                <a:solidFill>
                  <a:srgbClr val="C00000"/>
                </a:solidFill>
                <a:latin typeface="Times New Roman" panose="02020603050405020304" pitchFamily="18" charset="0"/>
                <a:cs typeface="Times New Roman" panose="02020603050405020304" pitchFamily="18" charset="0"/>
              </a:rPr>
              <a:t>Cross-checking!</a:t>
            </a:r>
            <a:endParaRPr lang="en-US" dirty="0"/>
          </a:p>
        </p:txBody>
      </p:sp>
      <p:sp>
        <p:nvSpPr>
          <p:cNvPr id="3" name="Title 2"/>
          <p:cNvSpPr>
            <a:spLocks noGrp="1"/>
          </p:cNvSpPr>
          <p:nvPr>
            <p:ph type="title"/>
          </p:nvPr>
        </p:nvSpPr>
        <p:spPr/>
        <p:txBody>
          <a:bodyPr/>
          <a:lstStyle/>
          <a:p>
            <a:r>
              <a:rPr lang="en-US" dirty="0" smtClean="0"/>
              <a:t>Conclusion</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91400" y="5715000"/>
            <a:ext cx="1380067" cy="621030"/>
          </a:xfrm>
          <a:prstGeom prst="rect">
            <a:avLst/>
          </a:prstGeom>
        </p:spPr>
      </p:pic>
    </p:spTree>
    <p:extLst>
      <p:ext uri="{BB962C8B-B14F-4D97-AF65-F5344CB8AC3E}">
        <p14:creationId xmlns:p14="http://schemas.microsoft.com/office/powerpoint/2010/main" val="8774203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4678363"/>
          </a:xfrm>
        </p:spPr>
        <p:txBody>
          <a:bodyPr>
            <a:normAutofit/>
          </a:bodyPr>
          <a:lstStyle/>
          <a:p>
            <a:pPr marL="285750" indent="-285750"/>
            <a:r>
              <a:rPr lang="en-US" sz="2600" dirty="0">
                <a:latin typeface="Times New Roman" panose="02020603050405020304" pitchFamily="18" charset="0"/>
                <a:cs typeface="Times New Roman" panose="02020603050405020304" pitchFamily="18" charset="0"/>
              </a:rPr>
              <a:t>This contribution proposes a simplified version of LMCS for SDR, referred as linear LMCS, with only one linear piece between the start and end flat pieces. </a:t>
            </a:r>
            <a:endParaRPr lang="en-US" sz="2600" dirty="0" smtClean="0">
              <a:latin typeface="Times New Roman" panose="02020603050405020304" pitchFamily="18" charset="0"/>
              <a:cs typeface="Times New Roman" panose="02020603050405020304" pitchFamily="18" charset="0"/>
            </a:endParaRPr>
          </a:p>
          <a:p>
            <a:pPr marL="285750" indent="-285750"/>
            <a:r>
              <a:rPr lang="en-US" sz="2600" dirty="0" smtClean="0">
                <a:latin typeface="Times New Roman" panose="02020603050405020304" pitchFamily="18" charset="0"/>
                <a:cs typeface="Times New Roman" panose="02020603050405020304" pitchFamily="18" charset="0"/>
              </a:rPr>
              <a:t>Reduces </a:t>
            </a:r>
            <a:r>
              <a:rPr lang="en-US" sz="2600" dirty="0">
                <a:latin typeface="Times New Roman" panose="02020603050405020304" pitchFamily="18" charset="0"/>
                <a:cs typeface="Times New Roman" panose="02020603050405020304" pitchFamily="18" charset="0"/>
              </a:rPr>
              <a:t>the complexity of </a:t>
            </a:r>
            <a:r>
              <a:rPr lang="en-US" sz="2600" dirty="0" err="1">
                <a:latin typeface="Times New Roman" panose="02020603050405020304" pitchFamily="18" charset="0"/>
                <a:cs typeface="Times New Roman" panose="02020603050405020304" pitchFamily="18" charset="0"/>
              </a:rPr>
              <a:t>luma</a:t>
            </a:r>
            <a:r>
              <a:rPr lang="en-US" sz="2600" dirty="0">
                <a:latin typeface="Times New Roman" panose="02020603050405020304" pitchFamily="18" charset="0"/>
                <a:cs typeface="Times New Roman" panose="02020603050405020304" pitchFamily="18" charset="0"/>
              </a:rPr>
              <a:t> inverse mapping and </a:t>
            </a:r>
            <a:r>
              <a:rPr lang="en-US" sz="2600" dirty="0" err="1">
                <a:latin typeface="Times New Roman" panose="02020603050405020304" pitchFamily="18" charset="0"/>
                <a:cs typeface="Times New Roman" panose="02020603050405020304" pitchFamily="18" charset="0"/>
              </a:rPr>
              <a:t>chroma</a:t>
            </a:r>
            <a:r>
              <a:rPr lang="en-US" sz="2600" dirty="0">
                <a:latin typeface="Times New Roman" panose="02020603050405020304" pitchFamily="18" charset="0"/>
                <a:cs typeface="Times New Roman" panose="02020603050405020304" pitchFamily="18" charset="0"/>
              </a:rPr>
              <a:t> residual </a:t>
            </a:r>
            <a:r>
              <a:rPr lang="en-US" sz="2600" dirty="0" smtClean="0">
                <a:latin typeface="Times New Roman" panose="02020603050405020304" pitchFamily="18" charset="0"/>
                <a:cs typeface="Times New Roman" panose="02020603050405020304" pitchFamily="18" charset="0"/>
              </a:rPr>
              <a:t>scaling. Remove dependency of </a:t>
            </a:r>
            <a:r>
              <a:rPr lang="en-US" sz="2600" dirty="0" err="1" smtClean="0">
                <a:latin typeface="Times New Roman" panose="02020603050405020304" pitchFamily="18" charset="0"/>
                <a:cs typeface="Times New Roman" panose="02020603050405020304" pitchFamily="18" charset="0"/>
              </a:rPr>
              <a:t>chroma</a:t>
            </a:r>
            <a:r>
              <a:rPr lang="en-US" sz="2600" dirty="0" smtClean="0">
                <a:latin typeface="Times New Roman" panose="02020603050405020304" pitchFamily="18" charset="0"/>
                <a:cs typeface="Times New Roman" panose="02020603050405020304" pitchFamily="18" charset="0"/>
              </a:rPr>
              <a:t> residual scaling on </a:t>
            </a:r>
            <a:r>
              <a:rPr lang="en-US" sz="2600" dirty="0" err="1" smtClean="0">
                <a:latin typeface="Times New Roman" panose="02020603050405020304" pitchFamily="18" charset="0"/>
                <a:cs typeface="Times New Roman" panose="02020603050405020304" pitchFamily="18" charset="0"/>
              </a:rPr>
              <a:t>luma</a:t>
            </a:r>
            <a:r>
              <a:rPr lang="en-US" sz="2600" dirty="0" smtClean="0">
                <a:latin typeface="Times New Roman" panose="02020603050405020304" pitchFamily="18" charset="0"/>
                <a:cs typeface="Times New Roman" panose="02020603050405020304" pitchFamily="18" charset="0"/>
              </a:rPr>
              <a:t>.</a:t>
            </a:r>
          </a:p>
          <a:p>
            <a:pPr marL="285750" indent="-285750"/>
            <a:r>
              <a:rPr lang="en-US" sz="2600" dirty="0" smtClean="0">
                <a:latin typeface="Times New Roman" panose="02020603050405020304" pitchFamily="18" charset="0"/>
                <a:cs typeface="Times New Roman" panose="02020603050405020304" pitchFamily="18" charset="0"/>
              </a:rPr>
              <a:t>Results: </a:t>
            </a:r>
            <a:r>
              <a:rPr lang="en-US" sz="2600" dirty="0">
                <a:latin typeface="Times New Roman" panose="02020603050405020304" pitchFamily="18" charset="0"/>
                <a:cs typeface="Times New Roman" panose="02020603050405020304" pitchFamily="18" charset="0"/>
              </a:rPr>
              <a:t>only small loss, preserve most of the gain</a:t>
            </a:r>
          </a:p>
        </p:txBody>
      </p:sp>
      <p:sp>
        <p:nvSpPr>
          <p:cNvPr id="2" name="Title 1"/>
          <p:cNvSpPr>
            <a:spLocks noGrp="1"/>
          </p:cNvSpPr>
          <p:nvPr>
            <p:ph type="title"/>
          </p:nvPr>
        </p:nvSpPr>
        <p:spPr/>
        <p:txBody>
          <a:bodyPr>
            <a:normAutofit/>
          </a:bodyPr>
          <a:lstStyle/>
          <a:p>
            <a:r>
              <a:rPr lang="en-US" sz="4000" dirty="0" smtClean="0">
                <a:latin typeface="Times New Roman" panose="02020603050405020304" pitchFamily="18" charset="0"/>
                <a:cs typeface="Times New Roman" panose="02020603050405020304" pitchFamily="18" charset="0"/>
              </a:rPr>
              <a:t>Introduction</a:t>
            </a:r>
            <a:endParaRPr lang="en-US" sz="4000" dirty="0">
              <a:latin typeface="Times New Roman" panose="02020603050405020304" pitchFamily="18" charset="0"/>
              <a:cs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3322675060"/>
              </p:ext>
            </p:extLst>
          </p:nvPr>
        </p:nvGraphicFramePr>
        <p:xfrm>
          <a:off x="1905000" y="4724400"/>
          <a:ext cx="5562599" cy="1051560"/>
        </p:xfrm>
        <a:graphic>
          <a:graphicData uri="http://schemas.openxmlformats.org/drawingml/2006/table">
            <a:tbl>
              <a:tblPr firstRow="1" firstCol="1" bandRow="1"/>
              <a:tblGrid>
                <a:gridCol w="1339142"/>
                <a:gridCol w="4223457"/>
              </a:tblGrid>
              <a:tr h="276765">
                <a:tc>
                  <a:txBody>
                    <a:bodyPr/>
                    <a:lstStyle/>
                    <a:p>
                      <a:pPr marL="0" marR="0">
                        <a:lnSpc>
                          <a:spcPct val="115000"/>
                        </a:lnSpc>
                        <a:spcBef>
                          <a:spcPts val="0"/>
                        </a:spcBef>
                        <a:spcAft>
                          <a:spcPts val="0"/>
                        </a:spcAft>
                      </a:pPr>
                      <a:r>
                        <a:rPr lang="en-US" sz="2000" b="0" dirty="0">
                          <a:effectLst/>
                          <a:latin typeface="Calibri"/>
                          <a:ea typeface="SimSun"/>
                          <a:cs typeface="Times New Roman"/>
                        </a:rPr>
                        <a:t>AI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b="0" dirty="0">
                          <a:effectLst/>
                          <a:latin typeface="Calibri"/>
                          <a:ea typeface="SimSun"/>
                          <a:cs typeface="Times New Roman"/>
                        </a:rPr>
                        <a:t> </a:t>
                      </a:r>
                      <a:r>
                        <a:rPr kumimoji="0" lang="en-CA" sz="1800" kern="1200" dirty="0" smtClean="0">
                          <a:solidFill>
                            <a:schemeClr val="tx1"/>
                          </a:solidFill>
                          <a:effectLst/>
                          <a:latin typeface="+mn-lt"/>
                          <a:ea typeface="+mn-ea"/>
                          <a:cs typeface="+mn-cs"/>
                        </a:rPr>
                        <a:t>0.05%,   0.93%,   1.05% </a:t>
                      </a:r>
                      <a:endParaRPr lang="en-US" sz="2000" b="0" dirty="0">
                        <a:effectLst/>
                        <a:latin typeface="Calibri"/>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765">
                <a:tc>
                  <a:txBody>
                    <a:bodyPr/>
                    <a:lstStyle/>
                    <a:p>
                      <a:pPr marL="0" marR="0">
                        <a:lnSpc>
                          <a:spcPct val="115000"/>
                        </a:lnSpc>
                        <a:spcBef>
                          <a:spcPts val="0"/>
                        </a:spcBef>
                        <a:spcAft>
                          <a:spcPts val="0"/>
                        </a:spcAft>
                      </a:pPr>
                      <a:r>
                        <a:rPr lang="en-US" sz="2000" b="0">
                          <a:effectLst/>
                          <a:latin typeface="Calibri"/>
                          <a:ea typeface="SimSun"/>
                          <a:cs typeface="Times New Roman"/>
                        </a:rPr>
                        <a:t>RA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kumimoji="0" lang="en-CA" sz="1800" kern="1200" dirty="0" smtClean="0">
                          <a:solidFill>
                            <a:schemeClr val="tx1"/>
                          </a:solidFill>
                          <a:effectLst/>
                          <a:latin typeface="+mn-lt"/>
                          <a:ea typeface="+mn-ea"/>
                          <a:cs typeface="+mn-cs"/>
                        </a:rPr>
                        <a:t> 0.04%, -0.05%, -0.07% </a:t>
                      </a:r>
                      <a:endParaRPr lang="en-US" sz="2000" b="0" dirty="0">
                        <a:effectLst/>
                        <a:latin typeface="Calibri"/>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765">
                <a:tc>
                  <a:txBody>
                    <a:bodyPr/>
                    <a:lstStyle/>
                    <a:p>
                      <a:pPr marL="0" marR="0">
                        <a:lnSpc>
                          <a:spcPct val="115000"/>
                        </a:lnSpc>
                        <a:spcBef>
                          <a:spcPts val="0"/>
                        </a:spcBef>
                        <a:spcAft>
                          <a:spcPts val="0"/>
                        </a:spcAft>
                      </a:pPr>
                      <a:r>
                        <a:rPr lang="en-US" sz="2000" b="0">
                          <a:effectLst/>
                          <a:latin typeface="Calibri"/>
                          <a:ea typeface="SimSun"/>
                          <a:cs typeface="Times New Roman"/>
                        </a:rPr>
                        <a:t>LD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b="0" dirty="0">
                          <a:effectLst/>
                          <a:latin typeface="Calibri"/>
                          <a:ea typeface="SimSun"/>
                          <a:cs typeface="Times New Roman"/>
                        </a:rPr>
                        <a:t> </a:t>
                      </a:r>
                      <a:r>
                        <a:rPr kumimoji="0" lang="en-CA" sz="1800" kern="1200" dirty="0" smtClean="0">
                          <a:solidFill>
                            <a:schemeClr val="tx1"/>
                          </a:solidFill>
                          <a:effectLst/>
                          <a:latin typeface="+mn-lt"/>
                          <a:ea typeface="+mn-ea"/>
                          <a:cs typeface="+mn-cs"/>
                        </a:rPr>
                        <a:t>0.11%, -0.16%, -0.29% </a:t>
                      </a:r>
                      <a:endParaRPr lang="en-US" sz="2000" b="0" dirty="0">
                        <a:effectLst/>
                        <a:latin typeface="Calibri"/>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652417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Background</a:t>
            </a:r>
            <a:endParaRPr lang="en-US" dirty="0"/>
          </a:p>
        </p:txBody>
      </p:sp>
      <p:sp>
        <p:nvSpPr>
          <p:cNvPr id="6" name="Content Placeholder 5"/>
          <p:cNvSpPr>
            <a:spLocks noGrp="1"/>
          </p:cNvSpPr>
          <p:nvPr>
            <p:ph idx="1"/>
          </p:nvPr>
        </p:nvSpPr>
        <p:spPr>
          <a:xfrm>
            <a:off x="457200" y="1417638"/>
            <a:ext cx="8229600" cy="4830762"/>
          </a:xfrm>
        </p:spPr>
        <p:txBody>
          <a:bodyPr>
            <a:normAutofit fontScale="77500" lnSpcReduction="20000"/>
          </a:bodyPr>
          <a:lstStyle/>
          <a:p>
            <a:pPr hangingPunct="0"/>
            <a:r>
              <a:rPr lang="en-US" sz="2900" dirty="0">
                <a:latin typeface="Times New Roman" panose="02020603050405020304" pitchFamily="18" charset="0"/>
                <a:cs typeface="Times New Roman" panose="02020603050405020304" pitchFamily="18" charset="0"/>
              </a:rPr>
              <a:t>LMCS has two main components: </a:t>
            </a:r>
          </a:p>
          <a:p>
            <a:pPr lvl="1" hangingPunct="0"/>
            <a:r>
              <a:rPr lang="en-US" sz="2900" dirty="0">
                <a:latin typeface="Times New Roman" panose="02020603050405020304" pitchFamily="18" charset="0"/>
                <a:cs typeface="Times New Roman" panose="02020603050405020304" pitchFamily="18" charset="0"/>
              </a:rPr>
              <a:t>In-loop mapping of the </a:t>
            </a:r>
            <a:r>
              <a:rPr lang="en-US" sz="2900" dirty="0" err="1">
                <a:latin typeface="Times New Roman" panose="02020603050405020304" pitchFamily="18" charset="0"/>
                <a:cs typeface="Times New Roman" panose="02020603050405020304" pitchFamily="18" charset="0"/>
              </a:rPr>
              <a:t>luma</a:t>
            </a:r>
            <a:r>
              <a:rPr lang="en-US" sz="2900" dirty="0">
                <a:latin typeface="Times New Roman" panose="02020603050405020304" pitchFamily="18" charset="0"/>
                <a:cs typeface="Times New Roman" panose="02020603050405020304" pitchFamily="18" charset="0"/>
              </a:rPr>
              <a:t> component based on adaptive piecewise linear models</a:t>
            </a:r>
          </a:p>
          <a:p>
            <a:pPr lvl="1" hangingPunct="0"/>
            <a:r>
              <a:rPr lang="en-US" sz="2900" dirty="0">
                <a:latin typeface="Times New Roman" panose="02020603050405020304" pitchFamily="18" charset="0"/>
                <a:cs typeface="Times New Roman" panose="02020603050405020304" pitchFamily="18" charset="0"/>
              </a:rPr>
              <a:t>For the </a:t>
            </a:r>
            <a:r>
              <a:rPr lang="en-US" sz="2900" dirty="0" err="1">
                <a:latin typeface="Times New Roman" panose="02020603050405020304" pitchFamily="18" charset="0"/>
                <a:cs typeface="Times New Roman" panose="02020603050405020304" pitchFamily="18" charset="0"/>
              </a:rPr>
              <a:t>chroma</a:t>
            </a:r>
            <a:r>
              <a:rPr lang="en-US" sz="2900" dirty="0">
                <a:latin typeface="Times New Roman" panose="02020603050405020304" pitchFamily="18" charset="0"/>
                <a:cs typeface="Times New Roman" panose="02020603050405020304" pitchFamily="18" charset="0"/>
              </a:rPr>
              <a:t> components, </a:t>
            </a:r>
            <a:r>
              <a:rPr lang="en-US" sz="2900" dirty="0" err="1">
                <a:latin typeface="Times New Roman" panose="02020603050405020304" pitchFamily="18" charset="0"/>
                <a:cs typeface="Times New Roman" panose="02020603050405020304" pitchFamily="18" charset="0"/>
              </a:rPr>
              <a:t>luma</a:t>
            </a:r>
            <a:r>
              <a:rPr lang="en-US" sz="2900" dirty="0">
                <a:latin typeface="Times New Roman" panose="02020603050405020304" pitchFamily="18" charset="0"/>
                <a:cs typeface="Times New Roman" panose="02020603050405020304" pitchFamily="18" charset="0"/>
              </a:rPr>
              <a:t>-dependent </a:t>
            </a:r>
            <a:r>
              <a:rPr lang="en-US" sz="2900" dirty="0" err="1">
                <a:latin typeface="Times New Roman" panose="02020603050405020304" pitchFamily="18" charset="0"/>
                <a:cs typeface="Times New Roman" panose="02020603050405020304" pitchFamily="18" charset="0"/>
              </a:rPr>
              <a:t>chroma</a:t>
            </a:r>
            <a:r>
              <a:rPr lang="en-US" sz="2900" dirty="0">
                <a:latin typeface="Times New Roman" panose="02020603050405020304" pitchFamily="18" charset="0"/>
                <a:cs typeface="Times New Roman" panose="02020603050405020304" pitchFamily="18" charset="0"/>
              </a:rPr>
              <a:t> residual scaling is applied.</a:t>
            </a:r>
          </a:p>
          <a:p>
            <a:pPr hangingPunct="0"/>
            <a:r>
              <a:rPr lang="en-US" sz="2900" dirty="0">
                <a:latin typeface="Times New Roman" panose="02020603050405020304" pitchFamily="18" charset="0"/>
                <a:cs typeface="Times New Roman" panose="02020603050405020304" pitchFamily="18" charset="0"/>
              </a:rPr>
              <a:t>LMCS is represented as 16-piece PWL models. For bins before </a:t>
            </a:r>
            <a:r>
              <a:rPr lang="en-US" sz="2900" dirty="0" err="1">
                <a:latin typeface="Times New Roman" panose="02020603050405020304" pitchFamily="18" charset="0"/>
                <a:cs typeface="Times New Roman" panose="02020603050405020304" pitchFamily="18" charset="0"/>
              </a:rPr>
              <a:t>lmcs_min_bin_idx</a:t>
            </a:r>
            <a:r>
              <a:rPr lang="en-US" sz="2900" dirty="0">
                <a:latin typeface="Times New Roman" panose="02020603050405020304" pitchFamily="18" charset="0"/>
                <a:cs typeface="Times New Roman" panose="02020603050405020304" pitchFamily="18" charset="0"/>
              </a:rPr>
              <a:t> and after </a:t>
            </a:r>
            <a:r>
              <a:rPr lang="en-US" sz="2900" dirty="0" err="1">
                <a:latin typeface="Times New Roman" panose="02020603050405020304" pitchFamily="18" charset="0"/>
                <a:cs typeface="Times New Roman" panose="02020603050405020304" pitchFamily="18" charset="0"/>
              </a:rPr>
              <a:t>LmcsMaxBinIdx</a:t>
            </a:r>
            <a:r>
              <a:rPr lang="en-US" sz="2900" dirty="0">
                <a:latin typeface="Times New Roman" panose="02020603050405020304" pitchFamily="18" charset="0"/>
                <a:cs typeface="Times New Roman" panose="02020603050405020304" pitchFamily="18" charset="0"/>
              </a:rPr>
              <a:t>, the </a:t>
            </a:r>
            <a:r>
              <a:rPr lang="en-US" sz="2900" dirty="0" err="1">
                <a:latin typeface="Times New Roman" panose="02020603050405020304" pitchFamily="18" charset="0"/>
                <a:cs typeface="Times New Roman" panose="02020603050405020304" pitchFamily="18" charset="0"/>
              </a:rPr>
              <a:t>codeword</a:t>
            </a:r>
            <a:r>
              <a:rPr lang="en-US" sz="2900" dirty="0">
                <a:latin typeface="Times New Roman" panose="02020603050405020304" pitchFamily="18" charset="0"/>
                <a:cs typeface="Times New Roman" panose="02020603050405020304" pitchFamily="18" charset="0"/>
              </a:rPr>
              <a:t> is 0, so they are flat. </a:t>
            </a:r>
          </a:p>
          <a:p>
            <a:pPr hangingPunct="0"/>
            <a:r>
              <a:rPr lang="en-US" sz="2900" dirty="0">
                <a:latin typeface="Times New Roman" panose="02020603050405020304" pitchFamily="18" charset="0"/>
                <a:cs typeface="Times New Roman" panose="02020603050405020304" pitchFamily="18" charset="0"/>
              </a:rPr>
              <a:t>For each of the 16 bin, a scale factor and an inverse scale factor are derived. Inverse scale factor derivation requires up to 16 divisions.</a:t>
            </a:r>
          </a:p>
          <a:p>
            <a:pPr lvl="1" hangingPunct="0"/>
            <a:r>
              <a:rPr lang="en-GB" sz="2500" i="1" dirty="0" err="1">
                <a:latin typeface="Times New Roman" panose="02020603050405020304" pitchFamily="18" charset="0"/>
                <a:cs typeface="Times New Roman" panose="02020603050405020304" pitchFamily="18" charset="0"/>
              </a:rPr>
              <a:t>LmcsPivot</a:t>
            </a:r>
            <a:r>
              <a:rPr lang="en-GB" sz="2500" i="1" dirty="0">
                <a:latin typeface="Times New Roman" panose="02020603050405020304" pitchFamily="18" charset="0"/>
                <a:cs typeface="Times New Roman" panose="02020603050405020304" pitchFamily="18" charset="0"/>
              </a:rPr>
              <a:t>[ 0 ] = 0;</a:t>
            </a:r>
            <a:r>
              <a:rPr lang="en-GB" sz="2400" i="1" dirty="0">
                <a:latin typeface="Times New Roman" panose="02020603050405020304" pitchFamily="18" charset="0"/>
                <a:cs typeface="Times New Roman" panose="02020603050405020304" pitchFamily="18" charset="0"/>
              </a:rPr>
              <a:t/>
            </a:r>
            <a:br>
              <a:rPr lang="en-GB" sz="2400" i="1" dirty="0">
                <a:latin typeface="Times New Roman" panose="02020603050405020304" pitchFamily="18" charset="0"/>
                <a:cs typeface="Times New Roman" panose="02020603050405020304" pitchFamily="18" charset="0"/>
              </a:rPr>
            </a:br>
            <a:r>
              <a:rPr lang="en-GB" sz="2400" i="1" dirty="0">
                <a:latin typeface="Times New Roman" panose="02020603050405020304" pitchFamily="18" charset="0"/>
                <a:cs typeface="Times New Roman" panose="02020603050405020304" pitchFamily="18" charset="0"/>
              </a:rPr>
              <a:t>for( </a:t>
            </a:r>
            <a:r>
              <a:rPr lang="en-GB" sz="2400" i="1" dirty="0" err="1">
                <a:latin typeface="Times New Roman" panose="02020603050405020304" pitchFamily="18" charset="0"/>
                <a:cs typeface="Times New Roman" panose="02020603050405020304" pitchFamily="18" charset="0"/>
              </a:rPr>
              <a:t>i</a:t>
            </a:r>
            <a:r>
              <a:rPr lang="en-GB" sz="2400" i="1" dirty="0">
                <a:latin typeface="Times New Roman" panose="02020603050405020304" pitchFamily="18" charset="0"/>
                <a:cs typeface="Times New Roman" panose="02020603050405020304" pitchFamily="18" charset="0"/>
              </a:rPr>
              <a:t> = 0; </a:t>
            </a:r>
            <a:r>
              <a:rPr lang="en-GB" sz="2400" i="1" dirty="0" err="1">
                <a:latin typeface="Times New Roman" panose="02020603050405020304" pitchFamily="18" charset="0"/>
                <a:cs typeface="Times New Roman" panose="02020603050405020304" pitchFamily="18" charset="0"/>
              </a:rPr>
              <a:t>i</a:t>
            </a:r>
            <a:r>
              <a:rPr lang="en-GB" sz="2400" i="1" dirty="0">
                <a:latin typeface="Times New Roman" panose="02020603050405020304" pitchFamily="18" charset="0"/>
                <a:cs typeface="Times New Roman" panose="02020603050405020304" pitchFamily="18" charset="0"/>
              </a:rPr>
              <a:t> &lt;= 15; </a:t>
            </a:r>
            <a:r>
              <a:rPr lang="en-GB" sz="2400" i="1" dirty="0" err="1">
                <a:latin typeface="Times New Roman" panose="02020603050405020304" pitchFamily="18" charset="0"/>
                <a:cs typeface="Times New Roman" panose="02020603050405020304" pitchFamily="18" charset="0"/>
              </a:rPr>
              <a:t>i</a:t>
            </a:r>
            <a:r>
              <a:rPr lang="en-GB" sz="2400" i="1" dirty="0">
                <a:latin typeface="Times New Roman" panose="02020603050405020304" pitchFamily="18" charset="0"/>
                <a:cs typeface="Times New Roman" panose="02020603050405020304" pitchFamily="18" charset="0"/>
              </a:rPr>
              <a:t>++ ) {</a:t>
            </a:r>
            <a:br>
              <a:rPr lang="en-GB" sz="2400" i="1" dirty="0">
                <a:latin typeface="Times New Roman" panose="02020603050405020304" pitchFamily="18" charset="0"/>
                <a:cs typeface="Times New Roman" panose="02020603050405020304" pitchFamily="18" charset="0"/>
              </a:rPr>
            </a:br>
            <a:r>
              <a:rPr lang="en-GB" sz="2400" i="1" dirty="0" smtClean="0">
                <a:latin typeface="Times New Roman" panose="02020603050405020304" pitchFamily="18" charset="0"/>
                <a:cs typeface="Times New Roman" panose="02020603050405020304" pitchFamily="18" charset="0"/>
              </a:rPr>
              <a:t>….</a:t>
            </a:r>
            <a:r>
              <a:rPr lang="en-GB" sz="2400" i="1" dirty="0">
                <a:latin typeface="Times New Roman" panose="02020603050405020304" pitchFamily="18" charset="0"/>
                <a:cs typeface="Times New Roman" panose="02020603050405020304" pitchFamily="18" charset="0"/>
              </a:rPr>
              <a:t/>
            </a:r>
            <a:br>
              <a:rPr lang="en-GB" sz="2400" i="1" dirty="0">
                <a:latin typeface="Times New Roman" panose="02020603050405020304" pitchFamily="18" charset="0"/>
                <a:cs typeface="Times New Roman" panose="02020603050405020304" pitchFamily="18" charset="0"/>
              </a:rPr>
            </a:br>
            <a:r>
              <a:rPr lang="en-GB" sz="2400" i="1" dirty="0">
                <a:latin typeface="Times New Roman" panose="02020603050405020304" pitchFamily="18" charset="0"/>
                <a:cs typeface="Times New Roman" panose="02020603050405020304" pitchFamily="18" charset="0"/>
              </a:rPr>
              <a:t>	</a:t>
            </a:r>
            <a:r>
              <a:rPr lang="en-GB" sz="2400" i="1" dirty="0" err="1" smtClean="0">
                <a:latin typeface="Times New Roman" panose="02020603050405020304" pitchFamily="18" charset="0"/>
                <a:cs typeface="Times New Roman" panose="02020603050405020304" pitchFamily="18" charset="0"/>
              </a:rPr>
              <a:t>InvScaleCoeff</a:t>
            </a:r>
            <a:r>
              <a:rPr lang="en-GB" sz="2400" i="1" dirty="0">
                <a:latin typeface="Times New Roman" panose="02020603050405020304" pitchFamily="18" charset="0"/>
                <a:cs typeface="Times New Roman" panose="02020603050405020304" pitchFamily="18" charset="0"/>
              </a:rPr>
              <a:t>[ </a:t>
            </a:r>
            <a:r>
              <a:rPr lang="en-GB" sz="2400" i="1" dirty="0" err="1">
                <a:latin typeface="Times New Roman" panose="02020603050405020304" pitchFamily="18" charset="0"/>
                <a:cs typeface="Times New Roman" panose="02020603050405020304" pitchFamily="18" charset="0"/>
              </a:rPr>
              <a:t>i</a:t>
            </a:r>
            <a:r>
              <a:rPr lang="en-GB" sz="2400" i="1" dirty="0">
                <a:latin typeface="Times New Roman" panose="02020603050405020304" pitchFamily="18" charset="0"/>
                <a:cs typeface="Times New Roman" panose="02020603050405020304" pitchFamily="18" charset="0"/>
              </a:rPr>
              <a:t> ] = </a:t>
            </a:r>
            <a:r>
              <a:rPr lang="en-GB" sz="2400" i="1" dirty="0" err="1">
                <a:latin typeface="Times New Roman" panose="02020603050405020304" pitchFamily="18" charset="0"/>
                <a:cs typeface="Times New Roman" panose="02020603050405020304" pitchFamily="18" charset="0"/>
              </a:rPr>
              <a:t>OrgCW</a:t>
            </a:r>
            <a:r>
              <a:rPr lang="en-GB" sz="2400" i="1" dirty="0">
                <a:latin typeface="Times New Roman" panose="02020603050405020304" pitchFamily="18" charset="0"/>
                <a:cs typeface="Times New Roman" panose="02020603050405020304" pitchFamily="18" charset="0"/>
              </a:rPr>
              <a:t> * (1 &lt;&lt; 11)</a:t>
            </a:r>
            <a:r>
              <a:rPr lang="en-GB" sz="2400" i="1" dirty="0">
                <a:solidFill>
                  <a:srgbClr val="FF0000"/>
                </a:solidFill>
                <a:latin typeface="Times New Roman" panose="02020603050405020304" pitchFamily="18" charset="0"/>
                <a:cs typeface="Times New Roman" panose="02020603050405020304" pitchFamily="18" charset="0"/>
              </a:rPr>
              <a:t> </a:t>
            </a:r>
            <a:r>
              <a:rPr lang="en-GB" sz="2400" b="1" i="1" dirty="0">
                <a:solidFill>
                  <a:srgbClr val="FF0000"/>
                </a:solidFill>
                <a:latin typeface="Times New Roman" panose="02020603050405020304" pitchFamily="18" charset="0"/>
                <a:cs typeface="Times New Roman" panose="02020603050405020304" pitchFamily="18" charset="0"/>
              </a:rPr>
              <a:t>/ </a:t>
            </a:r>
            <a:r>
              <a:rPr lang="en-GB" sz="2400" b="1" i="1" dirty="0" err="1">
                <a:solidFill>
                  <a:srgbClr val="FF0000"/>
                </a:solidFill>
                <a:latin typeface="Times New Roman" panose="02020603050405020304" pitchFamily="18" charset="0"/>
                <a:cs typeface="Times New Roman" panose="02020603050405020304" pitchFamily="18" charset="0"/>
              </a:rPr>
              <a:t>lmcsCW</a:t>
            </a:r>
            <a:r>
              <a:rPr lang="en-GB" sz="2400" b="1" i="1" dirty="0">
                <a:solidFill>
                  <a:srgbClr val="FF0000"/>
                </a:solidFill>
                <a:latin typeface="Times New Roman" panose="02020603050405020304" pitchFamily="18" charset="0"/>
                <a:cs typeface="Times New Roman" panose="02020603050405020304" pitchFamily="18" charset="0"/>
              </a:rPr>
              <a:t>[ </a:t>
            </a:r>
            <a:r>
              <a:rPr lang="en-GB" sz="2400" b="1" i="1" dirty="0" err="1">
                <a:solidFill>
                  <a:srgbClr val="FF0000"/>
                </a:solidFill>
                <a:latin typeface="Times New Roman" panose="02020603050405020304" pitchFamily="18" charset="0"/>
                <a:cs typeface="Times New Roman" panose="02020603050405020304" pitchFamily="18" charset="0"/>
              </a:rPr>
              <a:t>i</a:t>
            </a:r>
            <a:r>
              <a:rPr lang="en-GB" sz="2400" b="1" i="1" dirty="0">
                <a:solidFill>
                  <a:srgbClr val="FF0000"/>
                </a:solidFill>
                <a:latin typeface="Times New Roman" panose="02020603050405020304" pitchFamily="18" charset="0"/>
                <a:cs typeface="Times New Roman" panose="02020603050405020304" pitchFamily="18" charset="0"/>
              </a:rPr>
              <a:t> ]</a:t>
            </a:r>
            <a:br>
              <a:rPr lang="en-GB" sz="2400" b="1" i="1" dirty="0">
                <a:solidFill>
                  <a:srgbClr val="FF0000"/>
                </a:solidFill>
                <a:latin typeface="Times New Roman" panose="02020603050405020304" pitchFamily="18" charset="0"/>
                <a:cs typeface="Times New Roman" panose="02020603050405020304" pitchFamily="18" charset="0"/>
              </a:rPr>
            </a:br>
            <a:r>
              <a:rPr lang="en-GB" sz="2400" i="1" dirty="0">
                <a:latin typeface="Times New Roman" panose="02020603050405020304" pitchFamily="18" charset="0"/>
                <a:cs typeface="Times New Roman" panose="02020603050405020304" pitchFamily="18" charset="0"/>
              </a:rPr>
              <a:t>}</a:t>
            </a:r>
            <a:endParaRPr lang="en-US" sz="2400" i="1" dirty="0">
              <a:latin typeface="Times New Roman" panose="02020603050405020304" pitchFamily="18" charset="0"/>
              <a:cs typeface="Times New Roman" panose="02020603050405020304" pitchFamily="18" charset="0"/>
            </a:endParaRPr>
          </a:p>
          <a:p>
            <a:pPr hangingPunct="0"/>
            <a:r>
              <a:rPr lang="en-US" sz="2800" dirty="0" smtClean="0">
                <a:latin typeface="Times New Roman" panose="02020603050405020304" pitchFamily="18" charset="0"/>
                <a:cs typeface="Times New Roman" panose="02020603050405020304" pitchFamily="18" charset="0"/>
              </a:rPr>
              <a:t>Chroma residual scaling depends on corresponding </a:t>
            </a:r>
            <a:r>
              <a:rPr lang="en-US" sz="2800" dirty="0" err="1" smtClean="0">
                <a:latin typeface="Times New Roman" panose="02020603050405020304" pitchFamily="18" charset="0"/>
                <a:cs typeface="Times New Roman" panose="02020603050405020304" pitchFamily="18" charset="0"/>
              </a:rPr>
              <a:t>luma</a:t>
            </a:r>
            <a:r>
              <a:rPr lang="en-US" sz="2800" dirty="0" smtClean="0">
                <a:latin typeface="Times New Roman" panose="02020603050405020304" pitchFamily="18" charset="0"/>
                <a:cs typeface="Times New Roman" panose="02020603050405020304" pitchFamily="18" charset="0"/>
              </a:rPr>
              <a:t> block. This dependency causes latency in </a:t>
            </a:r>
            <a:r>
              <a:rPr lang="en-US" sz="2800" dirty="0" err="1" smtClean="0">
                <a:latin typeface="Times New Roman" panose="02020603050405020304" pitchFamily="18" charset="0"/>
                <a:cs typeface="Times New Roman" panose="02020603050405020304" pitchFamily="18" charset="0"/>
              </a:rPr>
              <a:t>chroma</a:t>
            </a:r>
            <a:r>
              <a:rPr lang="en-US" sz="2800" dirty="0" smtClean="0">
                <a:latin typeface="Times New Roman" panose="02020603050405020304" pitchFamily="18" charset="0"/>
                <a:cs typeface="Times New Roman" panose="02020603050405020304" pitchFamily="18" charset="0"/>
              </a:rPr>
              <a:t> processing.</a:t>
            </a:r>
          </a:p>
          <a:p>
            <a:pPr hangingPunct="0"/>
            <a:endParaRPr lang="en-US" sz="2800"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9376641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200" dirty="0" smtClean="0">
                <a:latin typeface="Times New Roman" panose="02020603050405020304" pitchFamily="18" charset="0"/>
                <a:cs typeface="Times New Roman" panose="02020603050405020304" pitchFamily="18" charset="0"/>
              </a:rPr>
              <a:t>Figure below shows actual LMCS mapping of </a:t>
            </a:r>
            <a:r>
              <a:rPr lang="en-US" sz="2200" dirty="0" err="1" smtClean="0">
                <a:latin typeface="Times New Roman" panose="02020603050405020304" pitchFamily="18" charset="0"/>
                <a:cs typeface="Times New Roman" panose="02020603050405020304" pitchFamily="18" charset="0"/>
              </a:rPr>
              <a:t>MarketPlace</a:t>
            </a:r>
            <a:r>
              <a:rPr lang="en-US" sz="2200" dirty="0" smtClean="0">
                <a:latin typeface="Times New Roman" panose="02020603050405020304" pitchFamily="18" charset="0"/>
                <a:cs typeface="Times New Roman" panose="02020603050405020304" pitchFamily="18" charset="0"/>
              </a:rPr>
              <a:t> 1</a:t>
            </a:r>
            <a:r>
              <a:rPr lang="en-US" sz="2200" baseline="30000" dirty="0" smtClean="0">
                <a:latin typeface="Times New Roman" panose="02020603050405020304" pitchFamily="18" charset="0"/>
                <a:cs typeface="Times New Roman" panose="02020603050405020304" pitchFamily="18" charset="0"/>
              </a:rPr>
              <a:t>st</a:t>
            </a:r>
            <a:r>
              <a:rPr lang="en-US" sz="2200" dirty="0" smtClean="0">
                <a:latin typeface="Times New Roman" panose="02020603050405020304" pitchFamily="18" charset="0"/>
                <a:cs typeface="Times New Roman" panose="02020603050405020304" pitchFamily="18" charset="0"/>
              </a:rPr>
              <a:t> frame RA qp37. (16 bins, 17 pivot points, </a:t>
            </a:r>
            <a:r>
              <a:rPr lang="en-CA" sz="2200" dirty="0" err="1">
                <a:latin typeface="Times New Roman" panose="02020603050405020304" pitchFamily="18" charset="0"/>
                <a:cs typeface="Times New Roman" panose="02020603050405020304" pitchFamily="18" charset="0"/>
              </a:rPr>
              <a:t>lmcs_min_bin_idx</a:t>
            </a:r>
            <a:r>
              <a:rPr lang="en-CA" sz="2200" dirty="0">
                <a:latin typeface="Times New Roman" panose="02020603050405020304" pitchFamily="18" charset="0"/>
                <a:cs typeface="Times New Roman" panose="02020603050405020304" pitchFamily="18" charset="0"/>
              </a:rPr>
              <a:t>=1 and </a:t>
            </a:r>
            <a:r>
              <a:rPr lang="en-CA" sz="2200" dirty="0" err="1">
                <a:latin typeface="Times New Roman" panose="02020603050405020304" pitchFamily="18" charset="0"/>
                <a:cs typeface="Times New Roman" panose="02020603050405020304" pitchFamily="18" charset="0"/>
              </a:rPr>
              <a:t>LmcsMaxBinIdx</a:t>
            </a:r>
            <a:r>
              <a:rPr lang="en-CA" sz="2200" dirty="0" smtClean="0">
                <a:latin typeface="Times New Roman" panose="02020603050405020304" pitchFamily="18" charset="0"/>
                <a:cs typeface="Times New Roman" panose="02020603050405020304" pitchFamily="18" charset="0"/>
              </a:rPr>
              <a:t>=14)</a:t>
            </a:r>
          </a:p>
          <a:p>
            <a:r>
              <a:rPr lang="en-CA" sz="2200" b="1" dirty="0">
                <a:latin typeface="Times New Roman" panose="02020603050405020304" pitchFamily="18" charset="0"/>
                <a:cs typeface="Times New Roman" panose="02020603050405020304" pitchFamily="18" charset="0"/>
              </a:rPr>
              <a:t>Observations</a:t>
            </a:r>
            <a:r>
              <a:rPr lang="en-CA" sz="2200" dirty="0">
                <a:latin typeface="Times New Roman" panose="02020603050405020304" pitchFamily="18" charset="0"/>
                <a:cs typeface="Times New Roman" panose="02020603050405020304" pitchFamily="18" charset="0"/>
              </a:rPr>
              <a:t>: For </a:t>
            </a:r>
            <a:r>
              <a:rPr lang="en-CA" sz="2200" dirty="0" smtClean="0">
                <a:latin typeface="Times New Roman" panose="02020603050405020304" pitchFamily="18" charset="0"/>
                <a:cs typeface="Times New Roman" panose="02020603050405020304" pitchFamily="18" charset="0"/>
              </a:rPr>
              <a:t>many SDR </a:t>
            </a:r>
            <a:r>
              <a:rPr lang="en-CA" sz="2200" dirty="0">
                <a:latin typeface="Times New Roman" panose="02020603050405020304" pitchFamily="18" charset="0"/>
                <a:cs typeface="Times New Roman" panose="02020603050405020304" pitchFamily="18" charset="0"/>
              </a:rPr>
              <a:t>sequences, the middle portion of LMCS </a:t>
            </a:r>
            <a:r>
              <a:rPr lang="en-CA" sz="2200" dirty="0" smtClean="0">
                <a:latin typeface="Times New Roman" panose="02020603050405020304" pitchFamily="18" charset="0"/>
                <a:cs typeface="Times New Roman" panose="02020603050405020304" pitchFamily="18" charset="0"/>
              </a:rPr>
              <a:t>mapping </a:t>
            </a:r>
            <a:r>
              <a:rPr lang="en-CA" sz="2200" dirty="0">
                <a:latin typeface="Times New Roman" panose="02020603050405020304" pitchFamily="18" charset="0"/>
                <a:cs typeface="Times New Roman" panose="02020603050405020304" pitchFamily="18" charset="0"/>
              </a:rPr>
              <a:t>is close to straight line. </a:t>
            </a:r>
            <a:r>
              <a:rPr lang="en-CA" sz="2200" dirty="0" smtClean="0">
                <a:latin typeface="Times New Roman" panose="02020603050405020304" pitchFamily="18" charset="0"/>
                <a:cs typeface="Times New Roman" panose="02020603050405020304" pitchFamily="18" charset="0"/>
              </a:rPr>
              <a:t>Variations are small.</a:t>
            </a:r>
            <a:endParaRPr lang="en-US" sz="2200" dirty="0" smtClean="0">
              <a:latin typeface="Times New Roman" panose="02020603050405020304" pitchFamily="18" charset="0"/>
              <a:cs typeface="Times New Roman" panose="02020603050405020304" pitchFamily="18" charset="0"/>
            </a:endParaRPr>
          </a:p>
        </p:txBody>
      </p:sp>
      <p:sp>
        <p:nvSpPr>
          <p:cNvPr id="3" name="Title 2"/>
          <p:cNvSpPr>
            <a:spLocks noGrp="1"/>
          </p:cNvSpPr>
          <p:nvPr>
            <p:ph type="title"/>
          </p:nvPr>
        </p:nvSpPr>
        <p:spPr/>
        <p:txBody>
          <a:bodyPr/>
          <a:lstStyle/>
          <a:p>
            <a:r>
              <a:rPr lang="en-US" dirty="0" smtClean="0"/>
              <a:t>Motivations</a:t>
            </a:r>
            <a:endParaRPr lang="en-US" dirty="0"/>
          </a:p>
        </p:txBody>
      </p:sp>
      <p:pic>
        <p:nvPicPr>
          <p:cNvPr id="10" name="Picture 9"/>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3276600"/>
            <a:ext cx="4191000" cy="3276600"/>
          </a:xfrm>
          <a:prstGeom prst="rect">
            <a:avLst/>
          </a:prstGeom>
          <a:noFill/>
          <a:ln>
            <a:noFill/>
          </a:ln>
        </p:spPr>
      </p:pic>
      <p:pic>
        <p:nvPicPr>
          <p:cNvPr id="11" name="Picture 10"/>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6800" y="3276600"/>
            <a:ext cx="3810000" cy="3276600"/>
          </a:xfrm>
          <a:prstGeom prst="rect">
            <a:avLst/>
          </a:prstGeom>
          <a:noFill/>
          <a:ln>
            <a:noFill/>
          </a:ln>
        </p:spPr>
      </p:pic>
    </p:spTree>
    <p:extLst>
      <p:ext uri="{BB962C8B-B14F-4D97-AF65-F5344CB8AC3E}">
        <p14:creationId xmlns:p14="http://schemas.microsoft.com/office/powerpoint/2010/main" val="51839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Proposed method</a:t>
            </a:r>
            <a:endParaRPr lang="en-US" dirty="0"/>
          </a:p>
        </p:txBody>
      </p:sp>
      <p:sp>
        <p:nvSpPr>
          <p:cNvPr id="5" name="Content Placeholder 2"/>
          <p:cNvSpPr txBox="1">
            <a:spLocks/>
          </p:cNvSpPr>
          <p:nvPr/>
        </p:nvSpPr>
        <p:spPr>
          <a:xfrm>
            <a:off x="685800" y="1348581"/>
            <a:ext cx="8229600" cy="1096963"/>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285750" indent="-285750"/>
            <a:endParaRPr lang="en-US" sz="2000" dirty="0">
              <a:latin typeface="Times New Roman" panose="02020603050405020304" pitchFamily="18" charset="0"/>
              <a:cs typeface="Times New Roman" panose="02020603050405020304" pitchFamily="18" charset="0"/>
            </a:endParaRPr>
          </a:p>
        </p:txBody>
      </p:sp>
      <p:sp>
        <p:nvSpPr>
          <p:cNvPr id="2" name="Content Placeholder 1"/>
          <p:cNvSpPr>
            <a:spLocks noGrp="1"/>
          </p:cNvSpPr>
          <p:nvPr>
            <p:ph idx="1"/>
          </p:nvPr>
        </p:nvSpPr>
        <p:spPr>
          <a:xfrm>
            <a:off x="381000" y="1447800"/>
            <a:ext cx="8229600" cy="4648200"/>
          </a:xfrm>
        </p:spPr>
        <p:txBody>
          <a:bodyPr>
            <a:normAutofit/>
          </a:bodyPr>
          <a:lstStyle/>
          <a:p>
            <a:r>
              <a:rPr lang="en-CA" sz="2400" dirty="0" smtClean="0">
                <a:latin typeface="Times New Roman" panose="02020603050405020304" pitchFamily="18" charset="0"/>
                <a:cs typeface="Times New Roman" panose="02020603050405020304" pitchFamily="18" charset="0"/>
              </a:rPr>
              <a:t>Propose a </a:t>
            </a:r>
            <a:r>
              <a:rPr lang="en-CA" sz="2400" dirty="0">
                <a:latin typeface="Times New Roman" panose="02020603050405020304" pitchFamily="18" charset="0"/>
                <a:cs typeface="Times New Roman" panose="02020603050405020304" pitchFamily="18" charset="0"/>
              </a:rPr>
              <a:t>simplified </a:t>
            </a:r>
            <a:r>
              <a:rPr lang="en-CA" sz="2400" dirty="0" smtClean="0">
                <a:latin typeface="Times New Roman" panose="02020603050405020304" pitchFamily="18" charset="0"/>
                <a:cs typeface="Times New Roman" panose="02020603050405020304" pitchFamily="18" charset="0"/>
              </a:rPr>
              <a:t>LMCS </a:t>
            </a:r>
            <a:r>
              <a:rPr lang="en-CA" sz="2400" dirty="0">
                <a:latin typeface="Times New Roman" panose="02020603050405020304" pitchFamily="18" charset="0"/>
                <a:cs typeface="Times New Roman" panose="02020603050405020304" pitchFamily="18" charset="0"/>
              </a:rPr>
              <a:t>model for SDR with a linear line between LMCS beginning and end flat pieces. </a:t>
            </a:r>
            <a:endParaRPr lang="en-CA" sz="2400" dirty="0" smtClean="0">
              <a:latin typeface="Times New Roman" panose="02020603050405020304" pitchFamily="18" charset="0"/>
              <a:cs typeface="Times New Roman" panose="02020603050405020304" pitchFamily="18" charset="0"/>
            </a:endParaRPr>
          </a:p>
          <a:p>
            <a:r>
              <a:rPr lang="en-CA" sz="2400" dirty="0" smtClean="0">
                <a:latin typeface="Times New Roman" panose="02020603050405020304" pitchFamily="18" charset="0"/>
                <a:cs typeface="Times New Roman" panose="02020603050405020304" pitchFamily="18" charset="0"/>
              </a:rPr>
              <a:t>The </a:t>
            </a:r>
            <a:r>
              <a:rPr lang="en-CA" sz="2400" dirty="0">
                <a:latin typeface="Times New Roman" panose="02020603050405020304" pitchFamily="18" charset="0"/>
                <a:cs typeface="Times New Roman" panose="02020603050405020304" pitchFamily="18" charset="0"/>
              </a:rPr>
              <a:t>linear LMCS can be regarded as a special case of current 16-piece PWL LMCS </a:t>
            </a:r>
            <a:r>
              <a:rPr lang="en-CA" sz="2400" dirty="0" smtClean="0">
                <a:latin typeface="Times New Roman" panose="02020603050405020304" pitchFamily="18" charset="0"/>
                <a:cs typeface="Times New Roman" panose="02020603050405020304" pitchFamily="18" charset="0"/>
              </a:rPr>
              <a:t>model with all bins in the middle portion having the same </a:t>
            </a:r>
            <a:r>
              <a:rPr lang="en-CA" sz="2400" dirty="0" err="1" smtClean="0">
                <a:latin typeface="Times New Roman" panose="02020603050405020304" pitchFamily="18" charset="0"/>
                <a:cs typeface="Times New Roman" panose="02020603050405020304" pitchFamily="18" charset="0"/>
              </a:rPr>
              <a:t>codeword</a:t>
            </a:r>
            <a:r>
              <a:rPr lang="en-CA" sz="2400" dirty="0" smtClean="0">
                <a:latin typeface="Times New Roman" panose="02020603050405020304" pitchFamily="18" charset="0"/>
                <a:cs typeface="Times New Roman" panose="02020603050405020304" pitchFamily="18" charset="0"/>
              </a:rPr>
              <a:t>.</a:t>
            </a:r>
            <a:endParaRPr lang="en-CA" sz="2400" dirty="0">
              <a:latin typeface="Times New Roman" panose="02020603050405020304" pitchFamily="18" charset="0"/>
              <a:cs typeface="Times New Roman" panose="02020603050405020304" pitchFamily="18" charset="0"/>
            </a:endParaRPr>
          </a:p>
          <a:p>
            <a:endParaRPr lang="en-CA" sz="2400" dirty="0" smtClean="0">
              <a:latin typeface="Times New Roman" panose="02020603050405020304" pitchFamily="18" charset="0"/>
              <a:cs typeface="Times New Roman" panose="02020603050405020304" pitchFamily="18" charset="0"/>
            </a:endParaRPr>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3519488"/>
            <a:ext cx="3962400" cy="3119438"/>
          </a:xfrm>
          <a:prstGeom prst="rect">
            <a:avLst/>
          </a:prstGeom>
          <a:noFill/>
          <a:ln>
            <a:noFill/>
          </a:ln>
        </p:spPr>
      </p:pic>
      <p:pic>
        <p:nvPicPr>
          <p:cNvPr id="7" name="Picture 6"/>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84700" y="3519488"/>
            <a:ext cx="4025900" cy="3119438"/>
          </a:xfrm>
          <a:prstGeom prst="rect">
            <a:avLst/>
          </a:prstGeom>
          <a:noFill/>
          <a:ln>
            <a:noFill/>
          </a:ln>
        </p:spPr>
      </p:pic>
    </p:spTree>
    <p:extLst>
      <p:ext uri="{BB962C8B-B14F-4D97-AF65-F5344CB8AC3E}">
        <p14:creationId xmlns:p14="http://schemas.microsoft.com/office/powerpoint/2010/main" val="4901814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Proposed method</a:t>
            </a:r>
            <a:endParaRPr lang="en-US" dirty="0"/>
          </a:p>
        </p:txBody>
      </p:sp>
      <p:sp>
        <p:nvSpPr>
          <p:cNvPr id="5" name="Content Placeholder 2"/>
          <p:cNvSpPr txBox="1">
            <a:spLocks/>
          </p:cNvSpPr>
          <p:nvPr/>
        </p:nvSpPr>
        <p:spPr>
          <a:xfrm>
            <a:off x="685800" y="1348581"/>
            <a:ext cx="8229600" cy="1096963"/>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285750" indent="-285750"/>
            <a:endParaRPr lang="en-US" sz="2000" dirty="0">
              <a:latin typeface="Times New Roman" panose="02020603050405020304" pitchFamily="18" charset="0"/>
              <a:cs typeface="Times New Roman" panose="02020603050405020304" pitchFamily="18" charset="0"/>
            </a:endParaRPr>
          </a:p>
        </p:txBody>
      </p:sp>
      <p:sp>
        <p:nvSpPr>
          <p:cNvPr id="2" name="Content Placeholder 1"/>
          <p:cNvSpPr>
            <a:spLocks noGrp="1"/>
          </p:cNvSpPr>
          <p:nvPr>
            <p:ph idx="1"/>
          </p:nvPr>
        </p:nvSpPr>
        <p:spPr>
          <a:xfrm>
            <a:off x="381000" y="1447800"/>
            <a:ext cx="8229600" cy="4800600"/>
          </a:xfrm>
        </p:spPr>
        <p:txBody>
          <a:bodyPr>
            <a:normAutofit fontScale="92500" lnSpcReduction="20000"/>
          </a:bodyPr>
          <a:lstStyle/>
          <a:p>
            <a:pPr marL="109728" indent="0">
              <a:buNone/>
            </a:pPr>
            <a:r>
              <a:rPr lang="en-CA" sz="3200" dirty="0" smtClean="0">
                <a:latin typeface="Times New Roman" panose="02020603050405020304" pitchFamily="18" charset="0"/>
                <a:cs typeface="Times New Roman" panose="02020603050405020304" pitchFamily="18" charset="0"/>
              </a:rPr>
              <a:t>Benefits:</a:t>
            </a:r>
          </a:p>
          <a:p>
            <a:r>
              <a:rPr lang="en-CA" sz="2800" dirty="0" smtClean="0">
                <a:latin typeface="Times New Roman" panose="02020603050405020304" pitchFamily="18" charset="0"/>
                <a:cs typeface="Times New Roman" panose="02020603050405020304" pitchFamily="18" charset="0"/>
              </a:rPr>
              <a:t>There is only one scale and inverse scale for the non-flat region. So they only need to be calculated once. It reduces the number of divisions of calculating the inverse scale factor to only 1.</a:t>
            </a:r>
          </a:p>
          <a:p>
            <a:r>
              <a:rPr lang="en-CA" sz="2800" dirty="0" smtClean="0">
                <a:latin typeface="Times New Roman" panose="02020603050405020304" pitchFamily="18" charset="0"/>
                <a:cs typeface="Times New Roman" panose="02020603050405020304" pitchFamily="18" charset="0"/>
              </a:rPr>
              <a:t>For </a:t>
            </a:r>
            <a:r>
              <a:rPr lang="en-CA" sz="2800" dirty="0" err="1" smtClean="0">
                <a:latin typeface="Times New Roman" panose="02020603050405020304" pitchFamily="18" charset="0"/>
                <a:cs typeface="Times New Roman" panose="02020603050405020304" pitchFamily="18" charset="0"/>
              </a:rPr>
              <a:t>chroma</a:t>
            </a:r>
            <a:r>
              <a:rPr lang="en-CA" sz="2800" dirty="0" smtClean="0">
                <a:latin typeface="Times New Roman" panose="02020603050405020304" pitchFamily="18" charset="0"/>
                <a:cs typeface="Times New Roman" panose="02020603050405020304" pitchFamily="18" charset="0"/>
              </a:rPr>
              <a:t> residual scaling, there is only one scale factor per picture, therefore it removes dependency on corresponding </a:t>
            </a:r>
            <a:r>
              <a:rPr lang="en-CA" sz="2800" dirty="0" err="1" smtClean="0">
                <a:latin typeface="Times New Roman" panose="02020603050405020304" pitchFamily="18" charset="0"/>
                <a:cs typeface="Times New Roman" panose="02020603050405020304" pitchFamily="18" charset="0"/>
              </a:rPr>
              <a:t>luma</a:t>
            </a:r>
            <a:r>
              <a:rPr lang="en-CA" sz="2800" dirty="0" smtClean="0">
                <a:latin typeface="Times New Roman" panose="02020603050405020304" pitchFamily="18" charset="0"/>
                <a:cs typeface="Times New Roman" panose="02020603050405020304" pitchFamily="18" charset="0"/>
              </a:rPr>
              <a:t> block</a:t>
            </a:r>
            <a:r>
              <a:rPr lang="en-CA" sz="2800" dirty="0">
                <a:latin typeface="Times New Roman" panose="02020603050405020304" pitchFamily="18" charset="0"/>
                <a:cs typeface="Times New Roman" panose="02020603050405020304" pitchFamily="18" charset="0"/>
              </a:rPr>
              <a:t>, </a:t>
            </a:r>
            <a:r>
              <a:rPr lang="en-CA" sz="2800" dirty="0" smtClean="0">
                <a:latin typeface="Times New Roman" panose="02020603050405020304" pitchFamily="18" charset="0"/>
                <a:cs typeface="Times New Roman" panose="02020603050405020304" pitchFamily="18" charset="0"/>
              </a:rPr>
              <a:t>eliminates latency and reduces complexity.</a:t>
            </a: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This has </a:t>
            </a:r>
            <a:r>
              <a:rPr lang="en-US" sz="2800" dirty="0">
                <a:latin typeface="Times New Roman" panose="02020603050405020304" pitchFamily="18" charset="0"/>
                <a:cs typeface="Times New Roman" panose="02020603050405020304" pitchFamily="18" charset="0"/>
              </a:rPr>
              <a:t>also </a:t>
            </a:r>
            <a:r>
              <a:rPr lang="en-US" sz="2800" dirty="0" smtClean="0">
                <a:latin typeface="Times New Roman" panose="02020603050405020304" pitchFamily="18" charset="0"/>
                <a:cs typeface="Times New Roman" panose="02020603050405020304" pitchFamily="18" charset="0"/>
              </a:rPr>
              <a:t>been shown in our proposal JVET-O0232 </a:t>
            </a:r>
            <a:r>
              <a:rPr lang="en-US" sz="2800" dirty="0">
                <a:latin typeface="Times New Roman" panose="02020603050405020304" pitchFamily="18" charset="0"/>
                <a:cs typeface="Times New Roman" panose="02020603050405020304" pitchFamily="18" charset="0"/>
              </a:rPr>
              <a:t>“No-latency LMCS Chroma Residual Scaling for Single tree and Dual </a:t>
            </a:r>
            <a:r>
              <a:rPr lang="en-US" sz="2800" dirty="0" smtClean="0">
                <a:latin typeface="Times New Roman" panose="02020603050405020304" pitchFamily="18" charset="0"/>
                <a:cs typeface="Times New Roman" panose="02020603050405020304" pitchFamily="18" charset="0"/>
              </a:rPr>
              <a:t>tree” as well.</a:t>
            </a:r>
          </a:p>
          <a:p>
            <a:r>
              <a:rPr lang="en-US" sz="2800" dirty="0" smtClean="0">
                <a:latin typeface="Times New Roman" panose="02020603050405020304" pitchFamily="18" charset="0"/>
                <a:cs typeface="Times New Roman" panose="02020603050405020304" pitchFamily="18" charset="0"/>
              </a:rPr>
              <a:t>Smaller </a:t>
            </a:r>
            <a:r>
              <a:rPr lang="en-US" sz="2800" dirty="0" err="1" smtClean="0">
                <a:latin typeface="Times New Roman" panose="02020603050405020304" pitchFamily="18" charset="0"/>
                <a:cs typeface="Times New Roman" panose="02020603050405020304" pitchFamily="18" charset="0"/>
              </a:rPr>
              <a:t>signalling</a:t>
            </a:r>
            <a:r>
              <a:rPr lang="en-US" sz="2800" dirty="0" smtClean="0">
                <a:latin typeface="Times New Roman" panose="02020603050405020304" pitchFamily="18" charset="0"/>
                <a:cs typeface="Times New Roman" panose="02020603050405020304" pitchFamily="18" charset="0"/>
              </a:rPr>
              <a:t> overhead, make it feasible to frequent update of LMCS model and potentially get more gains. </a:t>
            </a:r>
            <a:endParaRPr lang="en-CA" sz="2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775757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767072"/>
          </a:xfrm>
        </p:spPr>
        <p:txBody>
          <a:bodyPr>
            <a:normAutofit lnSpcReduction="10000"/>
          </a:bodyPr>
          <a:lstStyle/>
          <a:p>
            <a:r>
              <a:rPr lang="en-CA" sz="2800" dirty="0">
                <a:latin typeface="Times New Roman" panose="02020603050405020304" pitchFamily="18" charset="0"/>
                <a:cs typeface="Times New Roman" panose="02020603050405020304" pitchFamily="18" charset="0"/>
              </a:rPr>
              <a:t>Encoder decides the linear mapping. </a:t>
            </a:r>
          </a:p>
          <a:p>
            <a:pPr lvl="1"/>
            <a:r>
              <a:rPr lang="en-US" sz="2800" dirty="0">
                <a:latin typeface="Times New Roman" panose="02020603050405020304" pitchFamily="18" charset="0"/>
                <a:cs typeface="Times New Roman" panose="02020603050405020304" pitchFamily="18" charset="0"/>
              </a:rPr>
              <a:t>In our test, we mainly </a:t>
            </a:r>
            <a:r>
              <a:rPr lang="en-US" sz="2800" dirty="0" smtClean="0">
                <a:latin typeface="Times New Roman" panose="02020603050405020304" pitchFamily="18" charset="0"/>
                <a:cs typeface="Times New Roman" panose="02020603050405020304" pitchFamily="18" charset="0"/>
              </a:rPr>
              <a:t>reused </a:t>
            </a:r>
            <a:r>
              <a:rPr lang="en-US" sz="2800" dirty="0">
                <a:latin typeface="Times New Roman" panose="02020603050405020304" pitchFamily="18" charset="0"/>
                <a:cs typeface="Times New Roman" panose="02020603050405020304" pitchFamily="18" charset="0"/>
              </a:rPr>
              <a:t>the existing LMCS encoder-side parameter estimation, and did a linear approximation to the PWL mapping determined by current LMCS encoder algorithm</a:t>
            </a:r>
            <a:r>
              <a:rPr lang="en-US" sz="2800" dirty="0" smtClean="0">
                <a:latin typeface="Times New Roman" panose="02020603050405020304" pitchFamily="18" charset="0"/>
                <a:cs typeface="Times New Roman" panose="02020603050405020304" pitchFamily="18" charset="0"/>
              </a:rPr>
              <a:t>.</a:t>
            </a:r>
          </a:p>
          <a:p>
            <a:pPr lvl="1"/>
            <a:r>
              <a:rPr lang="en-US" sz="2800" dirty="0" smtClean="0">
                <a:latin typeface="Times New Roman" panose="02020603050405020304" pitchFamily="18" charset="0"/>
                <a:cs typeface="Times New Roman" panose="02020603050405020304" pitchFamily="18" charset="0"/>
              </a:rPr>
              <a:t>The Linear mapping is determined by minimizing the weighted error between the straight connection and the PWL mapping. Weight is based on histogram.</a:t>
            </a:r>
          </a:p>
          <a:p>
            <a:pPr lvl="1"/>
            <a:r>
              <a:rPr lang="en-US" sz="2800" dirty="0" smtClean="0">
                <a:latin typeface="Times New Roman" panose="02020603050405020304" pitchFamily="18" charset="0"/>
                <a:cs typeface="Times New Roman" panose="02020603050405020304" pitchFamily="18" charset="0"/>
              </a:rPr>
              <a:t>Pivot at </a:t>
            </a:r>
            <a:r>
              <a:rPr lang="en-US" sz="2800" dirty="0" err="1" smtClean="0">
                <a:latin typeface="Times New Roman" panose="02020603050405020304" pitchFamily="18" charset="0"/>
                <a:cs typeface="Times New Roman" panose="02020603050405020304" pitchFamily="18" charset="0"/>
              </a:rPr>
              <a:t>lmcs_min_bin_idx</a:t>
            </a:r>
            <a:r>
              <a:rPr lang="en-US" sz="2800" dirty="0" smtClean="0">
                <a:latin typeface="Times New Roman" panose="02020603050405020304" pitchFamily="18" charset="0"/>
                <a:cs typeface="Times New Roman" panose="02020603050405020304" pitchFamily="18" charset="0"/>
              </a:rPr>
              <a:t> is not changed, only adjusted the pivot at </a:t>
            </a:r>
            <a:r>
              <a:rPr lang="en-CA" sz="2800" dirty="0" smtClean="0">
                <a:latin typeface="Times New Roman" panose="02020603050405020304" pitchFamily="18" charset="0"/>
                <a:cs typeface="Times New Roman" panose="02020603050405020304" pitchFamily="18" charset="0"/>
              </a:rPr>
              <a:t>LmcsMaxBinIdx+1.</a:t>
            </a:r>
            <a:endParaRPr lang="en-CA" sz="2800" dirty="0">
              <a:latin typeface="Times New Roman" panose="02020603050405020304" pitchFamily="18" charset="0"/>
              <a:cs typeface="Times New Roman" panose="02020603050405020304" pitchFamily="18" charset="0"/>
            </a:endParaRPr>
          </a:p>
        </p:txBody>
      </p:sp>
      <p:sp>
        <p:nvSpPr>
          <p:cNvPr id="3" name="Title 2"/>
          <p:cNvSpPr>
            <a:spLocks noGrp="1"/>
          </p:cNvSpPr>
          <p:nvPr>
            <p:ph type="title"/>
          </p:nvPr>
        </p:nvSpPr>
        <p:spPr/>
        <p:txBody>
          <a:bodyPr>
            <a:normAutofit fontScale="90000"/>
          </a:bodyPr>
          <a:lstStyle/>
          <a:p>
            <a:r>
              <a:rPr lang="en-US" dirty="0" smtClean="0"/>
              <a:t>Encoder decision linear mapping</a:t>
            </a:r>
            <a:endParaRPr lang="en-US" dirty="0"/>
          </a:p>
        </p:txBody>
      </p:sp>
    </p:spTree>
    <p:extLst>
      <p:ext uri="{BB962C8B-B14F-4D97-AF65-F5344CB8AC3E}">
        <p14:creationId xmlns:p14="http://schemas.microsoft.com/office/powerpoint/2010/main" val="10565354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1719072"/>
          </a:xfrm>
        </p:spPr>
        <p:txBody>
          <a:bodyPr>
            <a:noAutofit/>
          </a:bodyPr>
          <a:lstStyle/>
          <a:p>
            <a:r>
              <a:rPr lang="en-US" sz="2200" dirty="0">
                <a:latin typeface="Times New Roman" panose="02020603050405020304" pitchFamily="18" charset="0"/>
                <a:cs typeface="Times New Roman" panose="02020603050405020304" pitchFamily="18" charset="0"/>
              </a:rPr>
              <a:t>Linear LMCS is targeted to SDR content. It is not applied to HDR </a:t>
            </a:r>
            <a:r>
              <a:rPr lang="en-US" sz="2200" dirty="0" smtClean="0">
                <a:latin typeface="Times New Roman" panose="02020603050405020304" pitchFamily="18" charset="0"/>
                <a:cs typeface="Times New Roman" panose="02020603050405020304" pitchFamily="18" charset="0"/>
              </a:rPr>
              <a:t>content. Indicated by  flag</a:t>
            </a:r>
            <a:endParaRPr lang="en-US" sz="2200" dirty="0">
              <a:latin typeface="Times New Roman" panose="02020603050405020304" pitchFamily="18" charset="0"/>
              <a:cs typeface="Times New Roman" panose="02020603050405020304" pitchFamily="18" charset="0"/>
            </a:endParaRPr>
          </a:p>
          <a:p>
            <a:r>
              <a:rPr lang="en-US" sz="2200" dirty="0">
                <a:latin typeface="Times New Roman" panose="02020603050405020304" pitchFamily="18" charset="0"/>
                <a:cs typeface="Times New Roman" panose="02020603050405020304" pitchFamily="18" charset="0"/>
              </a:rPr>
              <a:t>If </a:t>
            </a:r>
            <a:r>
              <a:rPr lang="en-US" sz="2200" dirty="0" smtClean="0">
                <a:latin typeface="Times New Roman" panose="02020603050405020304" pitchFamily="18" charset="0"/>
                <a:cs typeface="Times New Roman" panose="02020603050405020304" pitchFamily="18" charset="0"/>
              </a:rPr>
              <a:t>the linear flag </a:t>
            </a:r>
            <a:r>
              <a:rPr lang="en-US" sz="2200" dirty="0">
                <a:latin typeface="Times New Roman" panose="02020603050405020304" pitchFamily="18" charset="0"/>
                <a:cs typeface="Times New Roman" panose="02020603050405020304" pitchFamily="18" charset="0"/>
              </a:rPr>
              <a:t>is true, only one set of </a:t>
            </a:r>
            <a:r>
              <a:rPr lang="en-US" sz="2200" dirty="0" err="1">
                <a:latin typeface="Times New Roman" panose="02020603050405020304" pitchFamily="18" charset="0"/>
                <a:cs typeface="Times New Roman" panose="02020603050405020304" pitchFamily="18" charset="0"/>
              </a:rPr>
              <a:t>lmcsCW</a:t>
            </a:r>
            <a:r>
              <a:rPr lang="en-US" sz="2200" dirty="0">
                <a:latin typeface="Times New Roman" panose="02020603050405020304" pitchFamily="18" charset="0"/>
                <a:cs typeface="Times New Roman" panose="02020603050405020304" pitchFamily="18" charset="0"/>
              </a:rPr>
              <a:t>[</a:t>
            </a:r>
            <a:r>
              <a:rPr lang="en-US" sz="2200" dirty="0" err="1">
                <a:latin typeface="Times New Roman" panose="02020603050405020304" pitchFamily="18" charset="0"/>
                <a:cs typeface="Times New Roman" panose="02020603050405020304" pitchFamily="18" charset="0"/>
              </a:rPr>
              <a:t>i</a:t>
            </a:r>
            <a:r>
              <a:rPr lang="en-US" sz="2200" dirty="0">
                <a:latin typeface="Times New Roman" panose="02020603050405020304" pitchFamily="18" charset="0"/>
                <a:cs typeface="Times New Roman" panose="02020603050405020304" pitchFamily="18" charset="0"/>
              </a:rPr>
              <a:t>] information is signaled</a:t>
            </a:r>
            <a:r>
              <a:rPr lang="en-US" sz="2200" dirty="0" smtClean="0">
                <a:latin typeface="Times New Roman" panose="02020603050405020304" pitchFamily="18" charset="0"/>
                <a:cs typeface="Times New Roman" panose="02020603050405020304" pitchFamily="18" charset="0"/>
              </a:rPr>
              <a:t>. This saves the </a:t>
            </a:r>
            <a:r>
              <a:rPr lang="en-US" sz="2200" dirty="0" err="1" smtClean="0">
                <a:latin typeface="Times New Roman" panose="02020603050405020304" pitchFamily="18" charset="0"/>
                <a:cs typeface="Times New Roman" panose="02020603050405020304" pitchFamily="18" charset="0"/>
              </a:rPr>
              <a:t>signalling</a:t>
            </a:r>
            <a:r>
              <a:rPr lang="en-US" sz="2200" dirty="0" smtClean="0">
                <a:latin typeface="Times New Roman" panose="02020603050405020304" pitchFamily="18" charset="0"/>
                <a:cs typeface="Times New Roman" panose="02020603050405020304" pitchFamily="18" charset="0"/>
              </a:rPr>
              <a:t> overhead, and makes more frequent update of LMCS model feasible.</a:t>
            </a:r>
          </a:p>
          <a:p>
            <a:endParaRPr lang="en-US" sz="2200" dirty="0"/>
          </a:p>
        </p:txBody>
      </p:sp>
      <p:sp>
        <p:nvSpPr>
          <p:cNvPr id="3" name="Title 2"/>
          <p:cNvSpPr>
            <a:spLocks noGrp="1"/>
          </p:cNvSpPr>
          <p:nvPr>
            <p:ph type="title"/>
          </p:nvPr>
        </p:nvSpPr>
        <p:spPr/>
        <p:txBody>
          <a:bodyPr>
            <a:normAutofit/>
          </a:bodyPr>
          <a:lstStyle/>
          <a:p>
            <a:r>
              <a:rPr lang="en-US" dirty="0" smtClean="0"/>
              <a:t>Signal </a:t>
            </a:r>
            <a:r>
              <a:rPr lang="en-US" dirty="0"/>
              <a:t>the </a:t>
            </a:r>
            <a:r>
              <a:rPr lang="en-US" dirty="0" smtClean="0"/>
              <a:t>linear LMCS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533285278"/>
              </p:ext>
            </p:extLst>
          </p:nvPr>
        </p:nvGraphicFramePr>
        <p:xfrm>
          <a:off x="914400" y="3429000"/>
          <a:ext cx="7225347" cy="3113880"/>
        </p:xfrm>
        <a:graphic>
          <a:graphicData uri="http://schemas.openxmlformats.org/drawingml/2006/table">
            <a:tbl>
              <a:tblPr/>
              <a:tblGrid>
                <a:gridCol w="6192131"/>
                <a:gridCol w="1033216"/>
              </a:tblGrid>
              <a:tr h="311388">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US" sz="1400" dirty="0" err="1">
                          <a:effectLst/>
                          <a:latin typeface="Times New Roman"/>
                          <a:ea typeface="MS Mincho"/>
                        </a:rPr>
                        <a:t>lmcs_data</a:t>
                      </a:r>
                      <a:r>
                        <a:rPr lang="en-US" sz="1400" dirty="0">
                          <a:effectLst/>
                          <a:latin typeface="Times New Roman"/>
                          <a:ea typeface="MS Mincho"/>
                        </a:rPr>
                        <a:t> () {</a:t>
                      </a:r>
                      <a:endParaRPr lang="en-US" sz="1400" dirty="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Times New Roman"/>
                          <a:ea typeface="MS Mincho"/>
                        </a:rPr>
                        <a:t>Descriptor</a:t>
                      </a:r>
                      <a:endParaRPr lang="en-US" sz="140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388">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US" sz="1400" b="1">
                          <a:effectLst/>
                          <a:latin typeface="Times New Roman"/>
                          <a:ea typeface="MS Mincho"/>
                        </a:rPr>
                        <a:t>	lmcs_min_bin_idx</a:t>
                      </a:r>
                      <a:endParaRPr lang="en-US" sz="140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a:ea typeface="MS Mincho"/>
                        </a:rPr>
                        <a:t>ue(v)</a:t>
                      </a:r>
                      <a:endParaRPr lang="en-US" sz="140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388">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US" sz="1400">
                          <a:effectLst/>
                          <a:latin typeface="Times New Roman"/>
                          <a:ea typeface="MS Mincho"/>
                        </a:rPr>
                        <a:t>	</a:t>
                      </a:r>
                      <a:r>
                        <a:rPr lang="en-US" sz="1400" b="1">
                          <a:effectLst/>
                          <a:latin typeface="Times New Roman"/>
                          <a:ea typeface="MS Mincho"/>
                        </a:rPr>
                        <a:t>lmcs_delta_max_bin_idx</a:t>
                      </a:r>
                      <a:endParaRPr lang="en-US" sz="140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a:ea typeface="MS Mincho"/>
                        </a:rPr>
                        <a:t>ue(v)</a:t>
                      </a:r>
                      <a:endParaRPr lang="en-US" sz="140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388">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US" sz="1400" b="1" dirty="0">
                          <a:effectLst/>
                          <a:latin typeface="Times New Roman"/>
                          <a:ea typeface="MS Mincho"/>
                        </a:rPr>
                        <a:t>  </a:t>
                      </a:r>
                      <a:r>
                        <a:rPr lang="en-US" sz="1400" b="1" dirty="0" err="1">
                          <a:effectLst/>
                          <a:highlight>
                            <a:srgbClr val="FFFF00"/>
                          </a:highlight>
                          <a:latin typeface="Times New Roman"/>
                          <a:ea typeface="MS Mincho"/>
                        </a:rPr>
                        <a:t>lmcs_is_linear_flag</a:t>
                      </a:r>
                      <a:endParaRPr lang="en-US" sz="1400" dirty="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Times New Roman"/>
                          <a:ea typeface="MS Mincho"/>
                        </a:rPr>
                        <a:t>u(1)</a:t>
                      </a:r>
                      <a:endParaRPr lang="en-US" sz="140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388">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US" sz="1400" b="1">
                          <a:effectLst/>
                          <a:latin typeface="Times New Roman"/>
                          <a:ea typeface="MS Mincho"/>
                        </a:rPr>
                        <a:t>	lmcs_delta_cw_linear_prec_minus1</a:t>
                      </a:r>
                      <a:endParaRPr lang="en-US" sz="140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Times New Roman"/>
                          <a:ea typeface="MS Mincho"/>
                        </a:rPr>
                        <a:t>ue(v)</a:t>
                      </a:r>
                      <a:endParaRPr lang="en-US" sz="140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388">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US" sz="1400" b="1" dirty="0">
                          <a:effectLst/>
                          <a:latin typeface="Times New Roman"/>
                          <a:ea typeface="MS Mincho"/>
                        </a:rPr>
                        <a:t>	</a:t>
                      </a:r>
                      <a:r>
                        <a:rPr lang="en-US" sz="1400" dirty="0">
                          <a:effectLst/>
                          <a:latin typeface="Times New Roman"/>
                          <a:ea typeface="MS Mincho"/>
                        </a:rPr>
                        <a:t>for ( </a:t>
                      </a:r>
                      <a:r>
                        <a:rPr lang="en-US" sz="1400" dirty="0" err="1">
                          <a:effectLst/>
                          <a:latin typeface="Times New Roman"/>
                          <a:ea typeface="MS Mincho"/>
                        </a:rPr>
                        <a:t>i</a:t>
                      </a:r>
                      <a:r>
                        <a:rPr lang="en-US" sz="1400" dirty="0">
                          <a:effectLst/>
                          <a:latin typeface="Times New Roman"/>
                          <a:ea typeface="MS Mincho"/>
                        </a:rPr>
                        <a:t> =</a:t>
                      </a:r>
                      <a:r>
                        <a:rPr lang="en-US" sz="1400" b="1" dirty="0">
                          <a:effectLst/>
                          <a:latin typeface="Times New Roman"/>
                          <a:ea typeface="MS Mincho"/>
                        </a:rPr>
                        <a:t> </a:t>
                      </a:r>
                      <a:r>
                        <a:rPr lang="en-US" sz="1400" dirty="0" err="1">
                          <a:effectLst/>
                          <a:latin typeface="Times New Roman"/>
                          <a:ea typeface="MS Mincho"/>
                        </a:rPr>
                        <a:t>lmcs_min_bin_idx</a:t>
                      </a:r>
                      <a:r>
                        <a:rPr lang="en-US" sz="1400" dirty="0">
                          <a:effectLst/>
                          <a:latin typeface="Times New Roman"/>
                          <a:ea typeface="MS Mincho"/>
                        </a:rPr>
                        <a:t>; </a:t>
                      </a:r>
                      <a:r>
                        <a:rPr lang="en-US" sz="1400" dirty="0" err="1">
                          <a:effectLst/>
                          <a:latin typeface="Times New Roman"/>
                          <a:ea typeface="MS Mincho"/>
                        </a:rPr>
                        <a:t>i</a:t>
                      </a:r>
                      <a:r>
                        <a:rPr lang="en-US" sz="1400" dirty="0">
                          <a:effectLst/>
                          <a:latin typeface="Times New Roman"/>
                          <a:ea typeface="MS Mincho"/>
                        </a:rPr>
                        <a:t> &lt;= </a:t>
                      </a:r>
                      <a:r>
                        <a:rPr lang="en-US" sz="1400" dirty="0" err="1">
                          <a:effectLst/>
                          <a:highlight>
                            <a:srgbClr val="FFFF00"/>
                          </a:highlight>
                          <a:latin typeface="Times New Roman"/>
                          <a:ea typeface="MS Mincho"/>
                        </a:rPr>
                        <a:t>LmcsMaxBinEnd</a:t>
                      </a:r>
                      <a:r>
                        <a:rPr lang="en-US" sz="1400" dirty="0">
                          <a:effectLst/>
                          <a:latin typeface="Times New Roman"/>
                          <a:ea typeface="MS Mincho"/>
                        </a:rPr>
                        <a:t>; </a:t>
                      </a:r>
                      <a:r>
                        <a:rPr lang="en-US" sz="1400" dirty="0" err="1">
                          <a:effectLst/>
                          <a:latin typeface="Times New Roman"/>
                          <a:ea typeface="MS Mincho"/>
                        </a:rPr>
                        <a:t>i</a:t>
                      </a:r>
                      <a:r>
                        <a:rPr lang="en-US" sz="1400" dirty="0">
                          <a:effectLst/>
                          <a:latin typeface="Times New Roman"/>
                          <a:ea typeface="MS Mincho"/>
                        </a:rPr>
                        <a:t>++ ) {</a:t>
                      </a:r>
                      <a:endParaRPr lang="en-US" sz="1400" dirty="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Times New Roman"/>
                          <a:ea typeface="MS Mincho"/>
                        </a:rPr>
                        <a:t> </a:t>
                      </a:r>
                      <a:endParaRPr lang="en-US" sz="140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388">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US" sz="1400" b="1" kern="1200">
                          <a:solidFill>
                            <a:srgbClr val="000000"/>
                          </a:solidFill>
                          <a:effectLst/>
                          <a:latin typeface="Times New Roman"/>
                          <a:ea typeface="MS Mincho"/>
                        </a:rPr>
                        <a:t>   lmcs_delta_abs_cw</a:t>
                      </a:r>
                      <a:r>
                        <a:rPr lang="en-US" sz="1400" kern="1200">
                          <a:solidFill>
                            <a:srgbClr val="000000"/>
                          </a:solidFill>
                          <a:effectLst/>
                          <a:latin typeface="Times New Roman"/>
                          <a:ea typeface="MS Mincho"/>
                        </a:rPr>
                        <a:t>[ i ]</a:t>
                      </a:r>
                      <a:endParaRPr lang="en-US" sz="140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Times New Roman"/>
                          <a:ea typeface="MS Mincho"/>
                        </a:rPr>
                        <a:t> </a:t>
                      </a:r>
                      <a:endParaRPr lang="en-US" sz="140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388">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US" sz="1400" kern="1200">
                          <a:solidFill>
                            <a:srgbClr val="000000"/>
                          </a:solidFill>
                          <a:effectLst/>
                          <a:latin typeface="Times New Roman"/>
                          <a:ea typeface="MS Mincho"/>
                        </a:rPr>
                        <a:t>		if ( lmcs_delta_abs_cw[ i ] ) &gt; 0 )</a:t>
                      </a:r>
                      <a:endParaRPr lang="en-US" sz="140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a:solidFill>
                            <a:srgbClr val="000000"/>
                          </a:solidFill>
                          <a:effectLst/>
                          <a:latin typeface="Times New Roman"/>
                          <a:ea typeface="MS Mincho"/>
                        </a:rPr>
                        <a:t> </a:t>
                      </a:r>
                      <a:endParaRPr lang="en-US" sz="140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388">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US" sz="1400" kern="1200">
                          <a:solidFill>
                            <a:srgbClr val="000000"/>
                          </a:solidFill>
                          <a:effectLst/>
                          <a:latin typeface="Times New Roman"/>
                          <a:ea typeface="MS Mincho"/>
                        </a:rPr>
                        <a:t>			</a:t>
                      </a:r>
                      <a:r>
                        <a:rPr lang="en-US" sz="1400" b="1" kern="1200">
                          <a:solidFill>
                            <a:srgbClr val="000000"/>
                          </a:solidFill>
                          <a:effectLst/>
                          <a:latin typeface="Times New Roman"/>
                          <a:ea typeface="MS Mincho"/>
                        </a:rPr>
                        <a:t>lmcs_delta_sign_cw_flag</a:t>
                      </a:r>
                      <a:r>
                        <a:rPr lang="en-US" sz="1400" kern="1200">
                          <a:solidFill>
                            <a:srgbClr val="000000"/>
                          </a:solidFill>
                          <a:effectLst/>
                          <a:latin typeface="Times New Roman"/>
                          <a:ea typeface="MS Mincho"/>
                        </a:rPr>
                        <a:t>[ i ]</a:t>
                      </a:r>
                      <a:endParaRPr lang="en-US" sz="140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rgbClr val="000000"/>
                          </a:solidFill>
                          <a:effectLst/>
                          <a:latin typeface="Times New Roman"/>
                          <a:ea typeface="MS Mincho"/>
                        </a:rPr>
                        <a:t>u(1)</a:t>
                      </a:r>
                      <a:endParaRPr lang="en-US" sz="140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388">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US" sz="1400" b="1" dirty="0">
                          <a:effectLst/>
                          <a:latin typeface="Times New Roman"/>
                          <a:ea typeface="MS Mincho"/>
                        </a:rPr>
                        <a:t>}</a:t>
                      </a:r>
                      <a:endParaRPr lang="en-US" sz="1400" dirty="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latin typeface="Times New Roman"/>
                          <a:ea typeface="MS Mincho"/>
                        </a:rPr>
                        <a:t> </a:t>
                      </a:r>
                      <a:endParaRPr lang="en-US" sz="1400" dirty="0">
                        <a:effectLst/>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8994073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800" dirty="0" smtClean="0">
                <a:latin typeface="Times New Roman" panose="02020603050405020304" pitchFamily="18" charset="0"/>
                <a:cs typeface="Times New Roman" panose="02020603050405020304" pitchFamily="18" charset="0"/>
              </a:rPr>
              <a:t>SDR CTC</a:t>
            </a:r>
          </a:p>
          <a:p>
            <a:endParaRPr lang="en-US" sz="2800"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
        <p:nvSpPr>
          <p:cNvPr id="3" name="Title 2"/>
          <p:cNvSpPr>
            <a:spLocks noGrp="1"/>
          </p:cNvSpPr>
          <p:nvPr>
            <p:ph type="title"/>
          </p:nvPr>
        </p:nvSpPr>
        <p:spPr/>
        <p:txBody>
          <a:bodyPr/>
          <a:lstStyle/>
          <a:p>
            <a:r>
              <a:rPr lang="en-US" dirty="0" smtClean="0"/>
              <a:t>Experimental Results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389691587"/>
              </p:ext>
            </p:extLst>
          </p:nvPr>
        </p:nvGraphicFramePr>
        <p:xfrm>
          <a:off x="1066798" y="2431544"/>
          <a:ext cx="7086601" cy="3664453"/>
        </p:xfrm>
        <a:graphic>
          <a:graphicData uri="http://schemas.openxmlformats.org/drawingml/2006/table">
            <a:tbl>
              <a:tblPr firstRow="1" firstCol="1" bandRow="1"/>
              <a:tblGrid>
                <a:gridCol w="1463547"/>
                <a:gridCol w="945951"/>
                <a:gridCol w="945951"/>
                <a:gridCol w="1839250"/>
                <a:gridCol w="945951"/>
                <a:gridCol w="945951"/>
              </a:tblGrid>
              <a:tr h="563762">
                <a:tc>
                  <a:txBody>
                    <a:bodyPr/>
                    <a:lstStyle/>
                    <a:p>
                      <a:endParaRPr lang="en-US" sz="1600" dirty="0">
                        <a:effectLst/>
                        <a:latin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a:solidFill>
                            <a:srgbClr val="000000"/>
                          </a:solidFill>
                          <a:effectLst/>
                          <a:latin typeface="Arial"/>
                          <a:ea typeface="Times New Roman"/>
                        </a:rPr>
                        <a:t> </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Calibri"/>
                          <a:ea typeface="Times New Roman"/>
                        </a:rPr>
                        <a:t> </a:t>
                      </a:r>
                      <a:endParaRPr lang="en-US" sz="1600">
                        <a:effectLst/>
                        <a:latin typeface="Times New Roman"/>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a:solidFill>
                            <a:srgbClr val="000000"/>
                          </a:solidFill>
                          <a:effectLst/>
                          <a:latin typeface="Arial"/>
                          <a:ea typeface="Times New Roman"/>
                        </a:rPr>
                        <a:t>All Intra Main10 </a:t>
                      </a:r>
                      <a:endParaRPr lang="en-US" sz="1600">
                        <a:effectLst/>
                        <a:latin typeface="Times New Roman"/>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Calibri"/>
                          <a:ea typeface="Times New Roman"/>
                        </a:rPr>
                        <a:t> </a:t>
                      </a:r>
                      <a:endParaRPr lang="en-US" sz="1600">
                        <a:effectLst/>
                        <a:latin typeface="Times New Roman"/>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Calibri"/>
                          <a:ea typeface="Times New Roman"/>
                        </a:rPr>
                        <a:t> </a:t>
                      </a:r>
                      <a:endParaRPr lang="en-US" sz="16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3762">
                <a:tc>
                  <a:txBody>
                    <a:bodyPr/>
                    <a:lstStyle/>
                    <a:p>
                      <a:endParaRPr lang="en-US" sz="1600">
                        <a:effectLst/>
                        <a:latin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a:solidFill>
                            <a:srgbClr val="000000"/>
                          </a:solidFill>
                          <a:effectLst/>
                          <a:latin typeface="Arial"/>
                          <a:ea typeface="Times New Roman"/>
                        </a:rPr>
                        <a:t> </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a:solidFill>
                            <a:srgbClr val="000000"/>
                          </a:solidFill>
                          <a:effectLst/>
                          <a:latin typeface="Arial"/>
                          <a:ea typeface="Times New Roman"/>
                        </a:rPr>
                        <a:t> </a:t>
                      </a:r>
                      <a:endParaRPr lang="en-US" sz="1600">
                        <a:effectLst/>
                        <a:latin typeface="Times New Roman"/>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a:solidFill>
                            <a:srgbClr val="000000"/>
                          </a:solidFill>
                          <a:effectLst/>
                          <a:latin typeface="Arial"/>
                          <a:ea typeface="Times New Roman"/>
                        </a:rPr>
                        <a:t>Over VTM-5.0 CTC</a:t>
                      </a:r>
                      <a:endParaRPr lang="en-US" sz="1600">
                        <a:effectLst/>
                        <a:latin typeface="Times New Roman"/>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a:solidFill>
                            <a:srgbClr val="000000"/>
                          </a:solidFill>
                          <a:effectLst/>
                          <a:latin typeface="Arial"/>
                          <a:ea typeface="Times New Roman"/>
                        </a:rPr>
                        <a:t> </a:t>
                      </a:r>
                      <a:endParaRPr lang="en-US" sz="1600">
                        <a:effectLst/>
                        <a:latin typeface="Times New Roman"/>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a:solidFill>
                            <a:srgbClr val="000000"/>
                          </a:solidFill>
                          <a:effectLst/>
                          <a:latin typeface="Arial"/>
                          <a:ea typeface="Times New Roman"/>
                        </a:rPr>
                        <a:t> </a:t>
                      </a:r>
                      <a:endParaRPr lang="en-US" sz="16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81881">
                <a:tc>
                  <a:txBody>
                    <a:bodyPr/>
                    <a:lstStyle/>
                    <a:p>
                      <a:endParaRPr lang="en-US" sz="1600">
                        <a:effectLst/>
                        <a:latin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Times New Roman"/>
                        </a:rPr>
                        <a:t>Y</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Times New Roman"/>
                        </a:rPr>
                        <a:t>U</a:t>
                      </a:r>
                      <a:endParaRPr lang="en-US" sz="1600">
                        <a:effectLst/>
                        <a:latin typeface="Times New Roman"/>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Times New Roman"/>
                        </a:rPr>
                        <a:t>V</a:t>
                      </a:r>
                      <a:endParaRPr lang="en-US" sz="16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Times New Roman"/>
                        </a:rPr>
                        <a:t>EncT</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Times New Roman"/>
                        </a:rPr>
                        <a:t>DecT</a:t>
                      </a:r>
                      <a:endParaRPr lang="en-US" sz="16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8188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Times New Roman"/>
                        </a:rPr>
                        <a:t>Class A1</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0.03%</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1.57%</a:t>
                      </a:r>
                      <a:endParaRPr lang="en-US" sz="1600">
                        <a:effectLst/>
                        <a:latin typeface="Times New Roman"/>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2.12%</a:t>
                      </a:r>
                      <a:endParaRPr lang="en-US" sz="16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102%</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101%</a:t>
                      </a:r>
                      <a:endParaRPr lang="en-US" sz="16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8188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Times New Roman"/>
                        </a:rPr>
                        <a:t>Class A2</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-0.09%</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1.90%</a:t>
                      </a:r>
                      <a:endParaRPr lang="en-US" sz="1600">
                        <a:effectLst/>
                        <a:latin typeface="Times New Roman"/>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1.93%</a:t>
                      </a:r>
                      <a:endParaRPr lang="en-US" sz="16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102%</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102%</a:t>
                      </a:r>
                      <a:endParaRPr lang="en-US" sz="16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8188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Times New Roman"/>
                        </a:rPr>
                        <a:t>Class B</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0.13%</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1.31%</a:t>
                      </a:r>
                      <a:endParaRPr lang="en-US" sz="1600">
                        <a:effectLst/>
                        <a:latin typeface="Times New Roman"/>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1.41%</a:t>
                      </a:r>
                      <a:endParaRPr lang="en-US" sz="16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100%</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102%</a:t>
                      </a:r>
                      <a:endParaRPr lang="en-US" sz="16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8188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Times New Roman"/>
                        </a:rPr>
                        <a:t>Class C</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0.06%</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-0.49%</a:t>
                      </a:r>
                      <a:endParaRPr lang="en-US" sz="1600">
                        <a:effectLst/>
                        <a:latin typeface="Times New Roman"/>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-0.54%</a:t>
                      </a:r>
                      <a:endParaRPr lang="en-US" sz="16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99%</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99%</a:t>
                      </a:r>
                      <a:endParaRPr lang="en-US" sz="16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8188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Times New Roman"/>
                        </a:rPr>
                        <a:t>Class E</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0.03%</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0.56%</a:t>
                      </a:r>
                      <a:endParaRPr lang="en-US" sz="1600">
                        <a:effectLst/>
                        <a:latin typeface="Times New Roman"/>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0.64%</a:t>
                      </a:r>
                      <a:endParaRPr lang="en-US" sz="16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100%</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99%</a:t>
                      </a:r>
                      <a:endParaRPr lang="en-US" sz="16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8188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a:solidFill>
                            <a:srgbClr val="000000"/>
                          </a:solidFill>
                          <a:effectLst/>
                          <a:latin typeface="Arial"/>
                          <a:ea typeface="Times New Roman"/>
                        </a:rPr>
                        <a:t>Overall </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solidFill>
                            <a:srgbClr val="00B0F0"/>
                          </a:solidFill>
                          <a:effectLst/>
                          <a:latin typeface="Arial"/>
                          <a:ea typeface="等线"/>
                        </a:rPr>
                        <a:t>0.05%</a:t>
                      </a:r>
                      <a:endParaRPr lang="en-US" sz="1600" b="1" dirty="0">
                        <a:solidFill>
                          <a:srgbClr val="00B0F0"/>
                        </a:solidFill>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solidFill>
                            <a:srgbClr val="00B0F0"/>
                          </a:solidFill>
                          <a:effectLst/>
                          <a:latin typeface="Arial"/>
                          <a:ea typeface="等线"/>
                        </a:rPr>
                        <a:t>0.93%</a:t>
                      </a:r>
                      <a:endParaRPr lang="en-US" sz="1600" b="1" dirty="0">
                        <a:solidFill>
                          <a:srgbClr val="00B0F0"/>
                        </a:solidFill>
                        <a:effectLst/>
                        <a:latin typeface="Times New Roman"/>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solidFill>
                            <a:srgbClr val="00B0F0"/>
                          </a:solidFill>
                          <a:effectLst/>
                          <a:latin typeface="Arial"/>
                          <a:ea typeface="等线"/>
                        </a:rPr>
                        <a:t>1.05%</a:t>
                      </a:r>
                      <a:endParaRPr lang="en-US" sz="1600" b="1" dirty="0">
                        <a:solidFill>
                          <a:srgbClr val="00B0F0"/>
                        </a:solidFill>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solidFill>
                            <a:srgbClr val="00B0F0"/>
                          </a:solidFill>
                          <a:effectLst/>
                          <a:latin typeface="Arial"/>
                          <a:ea typeface="等线"/>
                        </a:rPr>
                        <a:t>101%</a:t>
                      </a:r>
                      <a:endParaRPr lang="en-US" sz="1600" b="1" dirty="0">
                        <a:solidFill>
                          <a:srgbClr val="00B0F0"/>
                        </a:solidFill>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solidFill>
                            <a:srgbClr val="00B0F0"/>
                          </a:solidFill>
                          <a:effectLst/>
                          <a:latin typeface="Arial"/>
                          <a:ea typeface="等线"/>
                        </a:rPr>
                        <a:t>101%</a:t>
                      </a:r>
                      <a:endParaRPr lang="en-US" sz="1600" b="1" dirty="0">
                        <a:solidFill>
                          <a:srgbClr val="00B0F0"/>
                        </a:solidFill>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188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Times New Roman"/>
                        </a:rPr>
                        <a:t>Class D</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0.03%</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-0.43%</a:t>
                      </a:r>
                      <a:endParaRPr lang="en-US" sz="1600">
                        <a:effectLst/>
                        <a:latin typeface="Times New Roman"/>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-0.68%</a:t>
                      </a:r>
                      <a:endParaRPr lang="en-US" sz="16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99%</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100%</a:t>
                      </a:r>
                      <a:endParaRPr lang="en-US" sz="16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81881">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Times New Roman"/>
                        </a:rPr>
                        <a:t>Class F</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0.00%</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0.01%</a:t>
                      </a:r>
                      <a:endParaRPr lang="en-US" sz="1600">
                        <a:effectLst/>
                        <a:latin typeface="Times New Roman"/>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0.00%</a:t>
                      </a:r>
                      <a:endParaRPr lang="en-US" sz="160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solidFill>
                            <a:srgbClr val="000000"/>
                          </a:solidFill>
                          <a:effectLst/>
                          <a:latin typeface="Arial"/>
                          <a:ea typeface="等线"/>
                        </a:rPr>
                        <a:t>100%</a:t>
                      </a:r>
                      <a:endParaRPr lang="en-US" sz="1600">
                        <a:effectLst/>
                        <a:latin typeface="Times New Roman"/>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solidFill>
                            <a:srgbClr val="000000"/>
                          </a:solidFill>
                          <a:effectLst/>
                          <a:latin typeface="Arial"/>
                          <a:ea typeface="等线"/>
                        </a:rPr>
                        <a:t>101%</a:t>
                      </a:r>
                      <a:endParaRPr lang="en-US" sz="1600" dirty="0">
                        <a:effectLst/>
                        <a:latin typeface="Times New Roman"/>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128053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5218</TotalTime>
  <Words>961</Words>
  <Application>Microsoft Office PowerPoint</Application>
  <PresentationFormat>On-screen Show (4:3)</PresentationFormat>
  <Paragraphs>244</Paragraphs>
  <Slides>11</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11</vt:i4>
      </vt:variant>
    </vt:vector>
  </HeadingPairs>
  <TitlesOfParts>
    <vt:vector size="22" baseType="lpstr">
      <vt:lpstr>等线</vt:lpstr>
      <vt:lpstr>MS Mincho</vt:lpstr>
      <vt:lpstr>SimSun</vt:lpstr>
      <vt:lpstr>Arial</vt:lpstr>
      <vt:lpstr>Calibri</vt:lpstr>
      <vt:lpstr>Lucida Sans Unicode</vt:lpstr>
      <vt:lpstr>Times New Roman</vt:lpstr>
      <vt:lpstr>Verdana</vt:lpstr>
      <vt:lpstr>Wingdings 2</vt:lpstr>
      <vt:lpstr>Wingdings 3</vt:lpstr>
      <vt:lpstr>Concourse</vt:lpstr>
      <vt:lpstr>JVET-O0233: Linear LMCS</vt:lpstr>
      <vt:lpstr>Introduction</vt:lpstr>
      <vt:lpstr>Background</vt:lpstr>
      <vt:lpstr>Motivations</vt:lpstr>
      <vt:lpstr>Proposed method</vt:lpstr>
      <vt:lpstr>Proposed method</vt:lpstr>
      <vt:lpstr>Encoder decision linear mapping</vt:lpstr>
      <vt:lpstr>Signal the linear LMCS</vt:lpstr>
      <vt:lpstr>Experimental Results</vt:lpstr>
      <vt:lpstr>Results</vt:lpstr>
      <vt:lpstr>Conclusion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Affine Motion Vector Difference Coding</dc:title>
  <dc:creator>Seethal Paluri/LGEMR Video Codec Part(seethal.paluri@lge.com)</dc:creator>
  <cp:lastModifiedBy>Jie Zhao/LGEMR Video Codec Part(jie.zhao@lge.com)</cp:lastModifiedBy>
  <cp:revision>364</cp:revision>
  <dcterms:created xsi:type="dcterms:W3CDTF">2006-08-16T00:00:00Z</dcterms:created>
  <dcterms:modified xsi:type="dcterms:W3CDTF">2019-07-03T19:50:48Z</dcterms:modified>
</cp:coreProperties>
</file>