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8"/>
  </p:notesMasterIdLst>
  <p:sldIdLst>
    <p:sldId id="256" r:id="rId2"/>
    <p:sldId id="261" r:id="rId3"/>
    <p:sldId id="286" r:id="rId4"/>
    <p:sldId id="284" r:id="rId5"/>
    <p:sldId id="279" r:id="rId6"/>
    <p:sldId id="287" r:id="rId7"/>
    <p:sldId id="288" r:id="rId8"/>
    <p:sldId id="289" r:id="rId9"/>
    <p:sldId id="275" r:id="rId10"/>
    <p:sldId id="282" r:id="rId11"/>
    <p:sldId id="290" r:id="rId12"/>
    <p:sldId id="291" r:id="rId13"/>
    <p:sldId id="292" r:id="rId14"/>
    <p:sldId id="293" r:id="rId15"/>
    <p:sldId id="277" r:id="rId16"/>
    <p:sldId id="29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dirty="0" smtClean="0">
                <a:effectLst/>
              </a:rPr>
              <a:t>JVET-O0232: </a:t>
            </a:r>
            <a:r>
              <a:rPr lang="en-US" sz="3200" dirty="0">
                <a:effectLst/>
              </a:rPr>
              <a:t>CE2-related: No-latency LMCS Chroma Residual Scaling for Single tree and Dual tree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</a:t>
            </a:r>
            <a:r>
              <a:rPr lang="en-CA" sz="2800" dirty="0" smtClean="0"/>
              <a:t>S. Paluri, </a:t>
            </a:r>
            <a:r>
              <a:rPr lang="en-US" sz="2800" dirty="0" smtClean="0"/>
              <a:t>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 of also applying to dual tree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103327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VTM5, CRS is disabled for Intra slices (dual tree)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CRS to intra slices balances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quality better.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918975"/>
              </p:ext>
            </p:extLst>
          </p:nvPr>
        </p:nvGraphicFramePr>
        <p:xfrm>
          <a:off x="1295399" y="2328693"/>
          <a:ext cx="6980888" cy="3552996"/>
        </p:xfrm>
        <a:graphic>
          <a:graphicData uri="http://schemas.openxmlformats.org/drawingml/2006/table">
            <a:tbl>
              <a:tblPr firstRow="1" firstCol="1" bandRow="1"/>
              <a:tblGrid>
                <a:gridCol w="1530364"/>
                <a:gridCol w="989138"/>
                <a:gridCol w="989138"/>
                <a:gridCol w="1493972"/>
                <a:gridCol w="989138"/>
                <a:gridCol w="989138"/>
              </a:tblGrid>
              <a:tr h="323468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03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VTM-5.0 CTC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US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-0.28%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0.81%</a:t>
                      </a:r>
                      <a:endParaRPr lang="en-US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-0.51%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-0.63%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-1.44%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-1.61%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-2.09%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US" sz="16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-0.62%</a:t>
                      </a:r>
                      <a:endParaRPr lang="en-US" sz="16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-0.75%</a:t>
                      </a:r>
                      <a:endParaRPr lang="en-US" sz="16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6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6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-0.65%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6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0.28%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-1.32%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-1.46%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6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6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789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 of also applying to Dual tree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10332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CRS to intra slices improves Chroma quality.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91256"/>
              </p:ext>
            </p:extLst>
          </p:nvPr>
        </p:nvGraphicFramePr>
        <p:xfrm>
          <a:off x="457203" y="2438402"/>
          <a:ext cx="8000996" cy="3519392"/>
        </p:xfrm>
        <a:graphic>
          <a:graphicData uri="http://schemas.openxmlformats.org/drawingml/2006/table">
            <a:tbl>
              <a:tblPr firstRow="1" firstCol="1" bandRow="1"/>
              <a:tblGrid>
                <a:gridCol w="782806"/>
                <a:gridCol w="721819"/>
                <a:gridCol w="721819"/>
                <a:gridCol w="721819"/>
                <a:gridCol w="721819"/>
                <a:gridCol w="721819"/>
                <a:gridCol w="721819"/>
                <a:gridCol w="721819"/>
                <a:gridCol w="721819"/>
                <a:gridCol w="721819"/>
                <a:gridCol w="721819"/>
              </a:tblGrid>
              <a:tr h="52816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22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-2.09%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-0.61%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-0.57%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1.13%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722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410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481329"/>
            <a:ext cx="8000999" cy="2481072"/>
          </a:xfrm>
        </p:spPr>
        <p:txBody>
          <a:bodyPr>
            <a:noAutofit/>
          </a:bodyPr>
          <a:lstStyle/>
          <a:p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HDR PQ content, HDR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 has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Delta QP on and LMCS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suggested on CE2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 LMCS on and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LQP off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2</a:t>
            </a:r>
            <a:r>
              <a:rPr lang="en-CA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anchor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bit allocation between these two anchors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very different. Comparing to HDR CTC anchor, LMCS on has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gain on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while more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losses on Chroma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loss on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partially because Chroma residual scaling is disabled for intra slices.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Supplemental result on </a:t>
            </a:r>
            <a:r>
              <a:rPr lang="en-US" dirty="0" smtClean="0"/>
              <a:t>HDR PQ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95600" y="6211669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dirty="0"/>
              <a:t>VTM5 LMCS on (LQP off) vs. HDR Anchor (LQP on)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815076"/>
              </p:ext>
            </p:extLst>
          </p:nvPr>
        </p:nvGraphicFramePr>
        <p:xfrm>
          <a:off x="685800" y="4419600"/>
          <a:ext cx="8000999" cy="1634490"/>
        </p:xfrm>
        <a:graphic>
          <a:graphicData uri="http://schemas.openxmlformats.org/drawingml/2006/table">
            <a:tbl>
              <a:tblPr/>
              <a:tblGrid>
                <a:gridCol w="1069979"/>
                <a:gridCol w="630522"/>
                <a:gridCol w="791020"/>
                <a:gridCol w="630522"/>
                <a:gridCol w="630522"/>
                <a:gridCol w="630522"/>
                <a:gridCol w="630522"/>
                <a:gridCol w="791020"/>
                <a:gridCol w="630522"/>
                <a:gridCol w="630522"/>
                <a:gridCol w="935326"/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vtm5  HDR Anchor (LQP1 LMCS0)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HDR-B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002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481328"/>
            <a:ext cx="8153400" cy="1719072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Top table is relative to CTC anchor (LQP=1 LMCS=0). Bottom table is relative to LMCS=1 , LQP=0</a:t>
            </a:r>
          </a:p>
          <a:p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CRS makes the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bit allocation a little bit closer to HDR PQ CTC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anchor. With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flexibility of signalling CRS factor, encoder may use other CRS factor to adjust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bit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balance.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944562"/>
          </a:xfrm>
        </p:spPr>
        <p:txBody>
          <a:bodyPr>
            <a:noAutofit/>
          </a:bodyPr>
          <a:lstStyle/>
          <a:p>
            <a:r>
              <a:rPr lang="en-US" sz="3600" dirty="0" smtClean="0"/>
              <a:t>Supplemental result on HDR PQ content: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Single 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ree</a:t>
            </a:r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239762"/>
              </p:ext>
            </p:extLst>
          </p:nvPr>
        </p:nvGraphicFramePr>
        <p:xfrm>
          <a:off x="685798" y="3325019"/>
          <a:ext cx="7696201" cy="1534080"/>
        </p:xfrm>
        <a:graphic>
          <a:graphicData uri="http://schemas.openxmlformats.org/drawingml/2006/table">
            <a:tbl>
              <a:tblPr/>
              <a:tblGrid>
                <a:gridCol w="1069979"/>
                <a:gridCol w="630523"/>
                <a:gridCol w="791019"/>
                <a:gridCol w="630523"/>
                <a:gridCol w="630523"/>
                <a:gridCol w="630523"/>
                <a:gridCol w="630523"/>
                <a:gridCol w="791019"/>
                <a:gridCol w="630523"/>
                <a:gridCol w="630523"/>
                <a:gridCol w="630523"/>
              </a:tblGrid>
              <a:tr h="33079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vtm5  HDR Anchor (LQP1 LMCS0)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079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079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HDR-B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149768"/>
              </p:ext>
            </p:extLst>
          </p:nvPr>
        </p:nvGraphicFramePr>
        <p:xfrm>
          <a:off x="762000" y="5029200"/>
          <a:ext cx="7620000" cy="1520190"/>
        </p:xfrm>
        <a:graphic>
          <a:graphicData uri="http://schemas.openxmlformats.org/drawingml/2006/table">
            <a:tbl>
              <a:tblPr/>
              <a:tblGrid>
                <a:gridCol w="1048791"/>
                <a:gridCol w="618037"/>
                <a:gridCol w="775356"/>
                <a:gridCol w="618037"/>
                <a:gridCol w="618037"/>
                <a:gridCol w="618037"/>
                <a:gridCol w="618037"/>
                <a:gridCol w="775356"/>
                <a:gridCol w="618037"/>
                <a:gridCol w="618037"/>
                <a:gridCol w="694238"/>
              </a:tblGrid>
              <a:tr h="3238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vtm5 HDR LMCS1 LQP0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HDR-B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584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481328"/>
            <a:ext cx="8153400" cy="1719072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Top table is relative to CTC anchor (LQP=1 LMCS=0). Bottom table is relative to LMCS=1 , LQP=0</a:t>
            </a:r>
          </a:p>
          <a:p>
            <a:pPr hangingPunct="0"/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nabling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CRS for Intra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slices has gain on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makes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bit allocation closer to HDR PQ CTC anchor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944562"/>
          </a:xfrm>
        </p:spPr>
        <p:txBody>
          <a:bodyPr>
            <a:noAutofit/>
          </a:bodyPr>
          <a:lstStyle/>
          <a:p>
            <a:r>
              <a:rPr lang="en-US" sz="3600" dirty="0" smtClean="0"/>
              <a:t>Supplemental result on HDR PQ content: Also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Tree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52220"/>
              </p:ext>
            </p:extLst>
          </p:nvPr>
        </p:nvGraphicFramePr>
        <p:xfrm>
          <a:off x="914402" y="3200399"/>
          <a:ext cx="7239002" cy="1443990"/>
        </p:xfrm>
        <a:graphic>
          <a:graphicData uri="http://schemas.openxmlformats.org/drawingml/2006/table">
            <a:tbl>
              <a:tblPr/>
              <a:tblGrid>
                <a:gridCol w="1006416"/>
                <a:gridCol w="593066"/>
                <a:gridCol w="744029"/>
                <a:gridCol w="593066"/>
                <a:gridCol w="593066"/>
                <a:gridCol w="593066"/>
                <a:gridCol w="593066"/>
                <a:gridCol w="744029"/>
                <a:gridCol w="593066"/>
                <a:gridCol w="593066"/>
                <a:gridCol w="593066"/>
              </a:tblGrid>
              <a:tr h="2857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vtm5  HDR Anchor (LQP1 LMCS0)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HDR-B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199313"/>
              </p:ext>
            </p:extLst>
          </p:nvPr>
        </p:nvGraphicFramePr>
        <p:xfrm>
          <a:off x="990600" y="4800600"/>
          <a:ext cx="7239001" cy="1558290"/>
        </p:xfrm>
        <a:graphic>
          <a:graphicData uri="http://schemas.openxmlformats.org/drawingml/2006/table">
            <a:tbl>
              <a:tblPr/>
              <a:tblGrid>
                <a:gridCol w="1006415"/>
                <a:gridCol w="593066"/>
                <a:gridCol w="744029"/>
                <a:gridCol w="593066"/>
                <a:gridCol w="593066"/>
                <a:gridCol w="593066"/>
                <a:gridCol w="593066"/>
                <a:gridCol w="744029"/>
                <a:gridCol w="593066"/>
                <a:gridCol w="593066"/>
                <a:gridCol w="593066"/>
              </a:tblGrid>
              <a:tr h="3429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vtm5 HDR LMCS1 LQP0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Access: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Average HDR-B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135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residual scale with single scale factor removes the dependency 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block. Therefore eliminates the latency problem.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 CRS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able to be applied to intra slices (dual tree) too.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Reduces complexity.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steps to map and get average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block, and to identify piece index can all be removed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balance 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with even small gain.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328272"/>
              </p:ext>
            </p:extLst>
          </p:nvPr>
        </p:nvGraphicFramePr>
        <p:xfrm>
          <a:off x="1066800" y="4419600"/>
          <a:ext cx="6945632" cy="1752600"/>
        </p:xfrm>
        <a:graphic>
          <a:graphicData uri="http://schemas.openxmlformats.org/drawingml/2006/table">
            <a:tbl>
              <a:tblPr firstRow="1" firstCol="1" bandRow="1"/>
              <a:tblGrid>
                <a:gridCol w="1039994"/>
                <a:gridCol w="2719702"/>
                <a:gridCol w="3185936"/>
              </a:tblGrid>
              <a:tr h="2767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Apply to single </a:t>
                      </a:r>
                      <a:r>
                        <a:rPr lang="en-US" sz="2000" b="1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tree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(as in VTM5): 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Also apply to Dual tree (Intra Slices)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0.06%,  -0.62%,  -0.75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Calibri"/>
                          <a:ea typeface="SimSun"/>
                          <a:cs typeface="Times New Roman"/>
                        </a:rPr>
                        <a:t>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-0.02%,  -0.08%,  -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0.01%,  -0.61%,  -0.57%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LD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0.00%,    0.16%,   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0.07%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-0.02%,  -0.36%, -0.34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 to adopt the proposed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to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VVC text and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software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scaling factor per picture (either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inferred or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nabling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CRS for intra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slices (dual tree)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192" lvl="1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Dolby for 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 (JEVT-O0745)!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7150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2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LMCS,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residual scale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corresponding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block, and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causes high latency of Chroma processing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use a single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scale factor per picture. Benefits are: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dependency 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block; Able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 applied to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 (Intra slices) as well.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complexity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/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968046"/>
              </p:ext>
            </p:extLst>
          </p:nvPr>
        </p:nvGraphicFramePr>
        <p:xfrm>
          <a:off x="1825833" y="4343400"/>
          <a:ext cx="6488432" cy="1752600"/>
        </p:xfrm>
        <a:graphic>
          <a:graphicData uri="http://schemas.openxmlformats.org/drawingml/2006/table">
            <a:tbl>
              <a:tblPr firstRow="1" firstCol="1" bandRow="1"/>
              <a:tblGrid>
                <a:gridCol w="582794"/>
                <a:gridCol w="2719702"/>
                <a:gridCol w="3185936"/>
              </a:tblGrid>
              <a:tr h="2767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Apply to single </a:t>
                      </a:r>
                      <a:r>
                        <a:rPr lang="en-US" sz="2000" b="1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tree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(as in VTM5): 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Also apply to Dual tree (Intra Slices)</a:t>
                      </a:r>
                      <a:endParaRPr lang="en-US" sz="20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AI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0.06%,  -0.62%,  -0.75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Calibri"/>
                          <a:ea typeface="SimSun"/>
                          <a:cs typeface="Times New Roman"/>
                        </a:rPr>
                        <a:t>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-0.02%,  -0.08%,  -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0.01%,  -0.61%,  -0.57%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Calibri"/>
                          <a:ea typeface="SimSun"/>
                          <a:cs typeface="Times New Roman"/>
                        </a:rPr>
                        <a:t>LD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 0.00%,    0.16%,   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0.07%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-0.02%,  -0.36%, -0.34</a:t>
                      </a:r>
                      <a:r>
                        <a:rPr lang="en-US" sz="2000" b="0" dirty="0" smtClean="0">
                          <a:effectLst/>
                          <a:latin typeface="Calibri"/>
                          <a:ea typeface="SimSun"/>
                          <a:cs typeface="Times New Roman"/>
                        </a:rPr>
                        <a:t>%</a:t>
                      </a:r>
                      <a:endParaRPr lang="en-US" sz="2000" b="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1328"/>
                <a:ext cx="8229600" cy="5071872"/>
              </a:xfrm>
            </p:spPr>
            <p:txBody>
              <a:bodyPr>
                <a:normAutofit fontScale="77500" lnSpcReduction="20000"/>
              </a:bodyPr>
              <a:lstStyle/>
              <a:p>
                <a:pPr hangingPunct="0"/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Chroma residual scaling depends </a:t>
                </a:r>
                <a:r>
                  <a:rPr lang="en-CA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 the average of corresponding </a:t>
                </a:r>
                <a:r>
                  <a:rPr lang="en-CA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luma</a:t>
                </a:r>
                <a:r>
                  <a:rPr lang="en-CA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block, which causes latency </a:t>
                </a:r>
                <a:r>
                  <a:rPr lang="en-CA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CRS. </a:t>
                </a:r>
                <a:endParaRPr lang="en-CA" sz="3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hangingPunct="0"/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Due to the dependency,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VVC5, CRS is turned off for Intra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slices (with dual tree).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But even for Inter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slice (with single tree), </a:t>
                </a:r>
                <a:r>
                  <a:rPr lang="en-CA" sz="3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latency is still high for large TUs.</a:t>
                </a:r>
                <a:endParaRPr lang="en-US" sz="3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hangingPunct="0"/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Chroma residual scale factor is determined by:</a:t>
                </a:r>
              </a:p>
              <a:p>
                <a:pPr lvl="1" hangingPunct="0"/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Compute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avgY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‘ in reshaped domain. </a:t>
                </a:r>
              </a:p>
              <a:p>
                <a:pPr lvl="2" hangingPunct="0"/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block is intra, compute average of predicted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luma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values; </a:t>
                </a:r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 hangingPunct="0"/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block is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inter, forward map the block to reshaped domain, then calculate the average.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hangingPunct="0"/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the index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𝐼𝑑𝑥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the piecewise linear model to which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avgY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 belongs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inverse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mapping. 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/>
                          </a:rPr>
                          <m:t>S</m:t>
                        </m:r>
                        <m:r>
                          <a:rPr lang="en-US" sz="2800" i="1">
                            <a:latin typeface="Cambria Math"/>
                          </a:rPr>
                          <m:t>𝑐𝑎𝑙𝑒𝐼𝑛𝑣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cScaleInv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𝐼𝑑𝑥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],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which </a:t>
                </a:r>
                <a:r>
                  <a:rPr lang="en-C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</a:t>
                </a:r>
                <a:r>
                  <a:rPr lang="en-C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slope (in fixed point representation)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𝐼𝑑𝑥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C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piece in the inverse mapping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/>
                          </a:rPr>
                          <m:t>S</m:t>
                        </m:r>
                        <m:r>
                          <a:rPr lang="en-US" sz="2800" i="1">
                            <a:latin typeface="Cambria Math"/>
                          </a:rPr>
                          <m:t>𝑐𝑎𝑙𝑒𝐼𝑛𝑣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a constant value for the entire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chroma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block.</a:t>
                </a:r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1328"/>
                <a:ext cx="8229600" cy="5071872"/>
              </a:xfrm>
              <a:blipFill rotWithShape="0">
                <a:blip r:embed="rId2"/>
                <a:stretch>
                  <a:fillRect t="-22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64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For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SDR sequences, the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middle portion of LMCS forward mapping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inverse mapping are close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straight line.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below shows actual LMCS mapping of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MarketPlace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(16 bins, 17 pivot points,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lmcs_min_bin_idx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 and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LmcsMaxBinIdx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=14)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 smtClean="0"/>
              <a:t>Method (Motivation)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76600"/>
            <a:ext cx="4191000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76600"/>
            <a:ext cx="3810000" cy="3276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8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scaling factor is inverse slope of a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piece.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slope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variations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pieces are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small, we propose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use a </a:t>
            </a:r>
            <a:r>
              <a:rPr lang="en-CA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 </a:t>
            </a:r>
            <a:r>
              <a:rPr lang="en-CA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residual </a:t>
            </a:r>
            <a:r>
              <a:rPr lang="en-CA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scaling </a:t>
            </a:r>
            <a:r>
              <a:rPr lang="en-CA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entire picture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 scale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can be derived from the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overall LMCS model. It only needs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generated once when LMCS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model is received. 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Benefits of single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residual scale are </a:t>
            </a:r>
            <a:r>
              <a:rPr lang="en-CA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latency and low complexity</a:t>
            </a: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depending on the corresponding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block,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herefore no latency.</a:t>
            </a: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applied to intra slices (dual tree) as well.</a:t>
            </a:r>
          </a:p>
          <a:p>
            <a:pPr lvl="1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steps to map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block and calculate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get piece index that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belongs can all be removed.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single scale factor may be inferred at decoder or signalled from encoder.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871472"/>
          </a:xfrm>
        </p:spPr>
        <p:txBody>
          <a:bodyPr>
            <a:normAutofit fontScale="92500" lnSpcReduction="10000"/>
          </a:bodyPr>
          <a:lstStyle/>
          <a:p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single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scaling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can be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inferred at the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decoder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 mapping of the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LMCS model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our test, we simply connect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pivot points at 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lmcs_min_bin_idx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and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LmcsMaxBinIdx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with a straight line and derive the scaling factor from this linear line.</a:t>
            </a:r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linear line is equally divided into bins, and each bin has the same scale.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Infer Single Chroma Scaling Factor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81400"/>
            <a:ext cx="3962400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05200"/>
            <a:ext cx="3733800" cy="29406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6535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Alternatively,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scale factor may be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decoder, It has more flexibility to adjust the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bit allocation.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similar syntax as existing LMCS model</a:t>
            </a:r>
          </a:p>
          <a:p>
            <a:pPr marL="39319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Signal </a:t>
            </a:r>
            <a:r>
              <a:rPr lang="en-US" dirty="0"/>
              <a:t>the Single Chroma scale factor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594375"/>
              </p:ext>
            </p:extLst>
          </p:nvPr>
        </p:nvGraphicFramePr>
        <p:xfrm>
          <a:off x="838200" y="2590806"/>
          <a:ext cx="7543800" cy="4038593"/>
        </p:xfrm>
        <a:graphic>
          <a:graphicData uri="http://schemas.openxmlformats.org/drawingml/2006/table">
            <a:tbl>
              <a:tblPr/>
              <a:tblGrid>
                <a:gridCol w="6465045"/>
                <a:gridCol w="1078755"/>
              </a:tblGrid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/>
                          <a:ea typeface="MS Mincho"/>
                        </a:rPr>
                        <a:t>lmcs_data</a:t>
                      </a: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</a:rPr>
                        <a:t> () {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/>
                          <a:ea typeface="MS Mincho"/>
                        </a:rPr>
                        <a:t>Descriptor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/>
                          <a:ea typeface="MS Mincho"/>
                        </a:rPr>
                        <a:t>	lmcs_min_bin_idx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</a:rPr>
                        <a:t>ue(v)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</a:rPr>
                        <a:t>	</a:t>
                      </a:r>
                      <a:r>
                        <a:rPr lang="en-US" sz="1400" b="1" dirty="0" err="1">
                          <a:effectLst/>
                          <a:latin typeface="Times New Roman"/>
                          <a:ea typeface="MS Mincho"/>
                        </a:rPr>
                        <a:t>lmcs_delta_max_bin_idx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</a:rPr>
                        <a:t>ue(v)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</a:rPr>
                        <a:t>	</a:t>
                      </a:r>
                      <a:r>
                        <a:rPr lang="en-US" sz="1400" b="1" kern="1200">
                          <a:effectLst/>
                          <a:latin typeface="Times New Roman"/>
                          <a:ea typeface="MS Mincho"/>
                        </a:rPr>
                        <a:t>lmcs_delta_cw_prec_minus1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  <a:latin typeface="Times New Roman"/>
                          <a:ea typeface="MS Mincho"/>
                        </a:rPr>
                        <a:t>ue(v)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	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for ( i = lmcs_min_bin_idx; i &lt;= LmcsMaxBinIdx; i++ ) {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		</a:t>
                      </a: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lmcs_delta_abs_cw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[ i ]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  <a:latin typeface="Times New Roman"/>
                          <a:ea typeface="MS Mincho"/>
                        </a:rPr>
                        <a:t>u(v)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		if ( lmcs_delta_abs_cw[ i ] ) &gt; 0 )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			</a:t>
                      </a: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lmcs_delta_sign_cw_flag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[ i ]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u(1)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	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S Mincho"/>
                        </a:rPr>
                        <a:t>}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  </a:t>
                      </a: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lmcs_delta_abs_cw</a:t>
                      </a:r>
                      <a:r>
                        <a:rPr lang="en-US" sz="1400" b="1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_linear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u(v)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		if ( lmcs_delta_abs_cw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_linear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 ) &gt; 0 )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			</a:t>
                      </a: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lmcs_delta_sign_cw_</a:t>
                      </a: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SimSun"/>
                        </a:rPr>
                        <a:t>linear_</a:t>
                      </a: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flag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S Mincho"/>
                        </a:rPr>
                        <a:t>u(1)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6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</a:rPr>
                        <a:t>}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MS Mincho"/>
                        </a:rPr>
                        <a:t> 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407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43272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all our tests, the single scale factor is derived from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linear line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pivot points at 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lmcs_min_bin_idx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and (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LmcsMaxBinIdx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+1 )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Inferring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ignaling the scale factor have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BD-rate result ( only difference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bits).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only one set of results is showing.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set of tests: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pplying proposed to single tree only, i.e. Inter slices (as in VTM5)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proposed to both dual tree (Intra) and single tree (Inter) slices.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05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1185672"/>
          </a:xfrm>
        </p:spPr>
        <p:txBody>
          <a:bodyPr>
            <a:noAutofit/>
          </a:bodyPr>
          <a:lstStyle/>
          <a:p>
            <a:r>
              <a:rPr lang="en-CA" sz="2000" dirty="0" smtClean="0"/>
              <a:t>No loss. Tiny gain in RA.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of </a:t>
            </a:r>
            <a:r>
              <a:rPr lang="en-CA" sz="4400" dirty="0" smtClean="0"/>
              <a:t>applying </a:t>
            </a:r>
            <a:r>
              <a:rPr lang="en-CA" sz="4400" dirty="0"/>
              <a:t>to single </a:t>
            </a:r>
            <a:r>
              <a:rPr lang="en-CA" sz="4400" dirty="0" smtClean="0"/>
              <a:t>tree (as in VTM5)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29000" y="6044168"/>
            <a:ext cx="5381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Result of Proposed </a:t>
            </a:r>
            <a:r>
              <a:rPr lang="en-CA" dirty="0" smtClean="0"/>
              <a:t>CRS applying </a:t>
            </a:r>
            <a:r>
              <a:rPr lang="en-CA" dirty="0" smtClean="0"/>
              <a:t>to single tree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63230"/>
              </p:ext>
            </p:extLst>
          </p:nvPr>
        </p:nvGraphicFramePr>
        <p:xfrm>
          <a:off x="228599" y="2209795"/>
          <a:ext cx="8686794" cy="3505201"/>
        </p:xfrm>
        <a:graphic>
          <a:graphicData uri="http://schemas.openxmlformats.org/drawingml/2006/table">
            <a:tbl>
              <a:tblPr firstRow="1" firstCol="1" bandRow="1"/>
              <a:tblGrid>
                <a:gridCol w="849904"/>
                <a:gridCol w="783689"/>
                <a:gridCol w="783689"/>
                <a:gridCol w="783689"/>
                <a:gridCol w="783689"/>
                <a:gridCol w="783689"/>
                <a:gridCol w="783689"/>
                <a:gridCol w="783689"/>
                <a:gridCol w="783689"/>
                <a:gridCol w="783689"/>
                <a:gridCol w="783689"/>
              </a:tblGrid>
              <a:tr h="589871">
                <a:tc>
                  <a:txBody>
                    <a:bodyPr/>
                    <a:lstStyle/>
                    <a:p>
                      <a:endParaRPr lang="en-US" sz="15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Low delay B </a:t>
                      </a: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Main10 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533">
                <a:tc>
                  <a:txBody>
                    <a:bodyPr/>
                    <a:lstStyle/>
                    <a:p>
                      <a:endParaRPr lang="en-US" sz="15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endParaRPr lang="en-US" sz="15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Y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U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Y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U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V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-0.22%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-0.27%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0.24%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0.42%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99%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5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-0.40%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99%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0.17%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0.25%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1.35%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99%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99%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153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Class F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0.20%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0.18%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0.16%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等线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6554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4962</TotalTime>
  <Words>1868</Words>
  <Application>Microsoft Office PowerPoint</Application>
  <PresentationFormat>On-screen Show (4:3)</PresentationFormat>
  <Paragraphs>521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等线</vt:lpstr>
      <vt:lpstr>MS Mincho</vt:lpstr>
      <vt:lpstr>SimSun</vt:lpstr>
      <vt:lpstr>Arial</vt:lpstr>
      <vt:lpstr>Calibri</vt:lpstr>
      <vt:lpstr>Cambria Math</vt:lpstr>
      <vt:lpstr>Lucida Sans Unicode</vt:lpstr>
      <vt:lpstr>Times New Roman</vt:lpstr>
      <vt:lpstr>Verdana</vt:lpstr>
      <vt:lpstr>Wingdings 2</vt:lpstr>
      <vt:lpstr>Wingdings 3</vt:lpstr>
      <vt:lpstr>Concourse</vt:lpstr>
      <vt:lpstr>JVET-O0232: CE2-related: No-latency LMCS Chroma Residual Scaling for Single tree and Dual tree</vt:lpstr>
      <vt:lpstr>Introduction</vt:lpstr>
      <vt:lpstr>Background</vt:lpstr>
      <vt:lpstr>Proposed Method (Motivation)</vt:lpstr>
      <vt:lpstr>Proposed method</vt:lpstr>
      <vt:lpstr>Infer Single Chroma Scaling Factor</vt:lpstr>
      <vt:lpstr>Signal the Single Chroma scale factor</vt:lpstr>
      <vt:lpstr>Experimental Results</vt:lpstr>
      <vt:lpstr>Results of applying to single tree (as in VTM5) </vt:lpstr>
      <vt:lpstr>Result of also applying to dual tree</vt:lpstr>
      <vt:lpstr>Result of also applying to Dual tree</vt:lpstr>
      <vt:lpstr>Supplemental result on HDR PQ</vt:lpstr>
      <vt:lpstr>Supplemental result on HDR PQ content: Applying to Single Tree</vt:lpstr>
      <vt:lpstr>Supplemental result on HDR PQ content: Also Applying to Dual Tree</vt:lpstr>
      <vt:lpstr>Conclusion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328</cp:revision>
  <dcterms:created xsi:type="dcterms:W3CDTF">2006-08-16T00:00:00Z</dcterms:created>
  <dcterms:modified xsi:type="dcterms:W3CDTF">2019-07-02T20:18:47Z</dcterms:modified>
</cp:coreProperties>
</file>