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3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3797" r:id="rId2"/>
    <p:sldMasterId id="2147483816" r:id="rId3"/>
    <p:sldMasterId id="2147483683" r:id="rId4"/>
  </p:sldMasterIdLst>
  <p:notesMasterIdLst>
    <p:notesMasterId r:id="rId14"/>
  </p:notesMasterIdLst>
  <p:handoutMasterIdLst>
    <p:handoutMasterId r:id="rId15"/>
  </p:handoutMasterIdLst>
  <p:sldIdLst>
    <p:sldId id="282" r:id="rId5"/>
    <p:sldId id="325" r:id="rId6"/>
    <p:sldId id="361" r:id="rId7"/>
    <p:sldId id="362" r:id="rId8"/>
    <p:sldId id="365" r:id="rId9"/>
    <p:sldId id="363" r:id="rId10"/>
    <p:sldId id="367" r:id="rId11"/>
    <p:sldId id="341" r:id="rId12"/>
    <p:sldId id="366" r:id="rId13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 page_Image version" id="{E8D0D622-F6C6-F44A-B365-B4A5FF6195C2}">
          <p14:sldIdLst>
            <p14:sldId id="282"/>
            <p14:sldId id="325"/>
            <p14:sldId id="361"/>
            <p14:sldId id="362"/>
            <p14:sldId id="365"/>
            <p14:sldId id="363"/>
            <p14:sldId id="367"/>
            <p14:sldId id="341"/>
            <p14:sldId id="366"/>
          </p14:sldIdLst>
        </p14:section>
      </p14:sectionLst>
    </p:ext>
    <p:ext uri="{EFAFB233-063F-42B5-8137-9DF3F51BA10A}">
      <p15:sldGuideLst xmlns:p15="http://schemas.microsoft.com/office/powerpoint/2012/main">
        <p15:guide id="5" pos="3701" userDrawn="1">
          <p15:clr>
            <a:srgbClr val="A4A3A4"/>
          </p15:clr>
        </p15:guide>
        <p15:guide id="6" orient="horz" pos="2159" userDrawn="1">
          <p15:clr>
            <a:srgbClr val="A4A3A4"/>
          </p15:clr>
        </p15:guide>
        <p15:guide id="7" pos="353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3530"/>
    <a:srgbClr val="4D4D4C"/>
    <a:srgbClr val="575756"/>
    <a:srgbClr val="4B4C4B"/>
    <a:srgbClr val="C7000B"/>
    <a:srgbClr val="DD4654"/>
    <a:srgbClr val="FFFFFF"/>
    <a:srgbClr val="F3D2D5"/>
    <a:srgbClr val="E6A8AD"/>
    <a:srgbClr val="E57B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132" autoAdjust="0"/>
    <p:restoredTop sz="95467"/>
  </p:normalViewPr>
  <p:slideViewPr>
    <p:cSldViewPr snapToGrid="0" snapToObjects="1">
      <p:cViewPr varScale="1">
        <p:scale>
          <a:sx n="154" d="100"/>
          <a:sy n="154" d="100"/>
        </p:scale>
        <p:origin x="150" y="132"/>
      </p:cViewPr>
      <p:guideLst>
        <p:guide pos="3701"/>
        <p:guide orient="horz" pos="2159"/>
        <p:guide pos="35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01-Jul-19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01-Jul-19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980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o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8227DEE9-8BE9-0D49-BF96-9E83C5312E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j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d pag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1875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halt_Aufzählung_no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11"/>
          <p:cNvSpPr>
            <a:spLocks noGrp="1"/>
          </p:cNvSpPr>
          <p:nvPr>
            <p:ph type="body" sz="quarter" idx="13"/>
          </p:nvPr>
        </p:nvSpPr>
        <p:spPr>
          <a:xfrm>
            <a:off x="373184" y="1152000"/>
            <a:ext cx="11488486" cy="44487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 sz="1800"/>
            </a:lvl1pPr>
            <a:lvl2pPr>
              <a:lnSpc>
                <a:spcPts val="2300"/>
              </a:lnSpc>
              <a:defRPr sz="1800"/>
            </a:lvl2pPr>
            <a:lvl3pPr>
              <a:lnSpc>
                <a:spcPts val="2300"/>
              </a:lnSpc>
              <a:defRPr sz="1800"/>
            </a:lvl3pPr>
            <a:lvl4pPr>
              <a:lnSpc>
                <a:spcPts val="2300"/>
              </a:lnSpc>
              <a:defRPr sz="1800"/>
            </a:lvl4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150" y="201600"/>
            <a:ext cx="11488486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91972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528" y="365126"/>
            <a:ext cx="10519708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528" y="1825625"/>
            <a:ext cx="10519708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527" y="6356351"/>
            <a:ext cx="2744272" cy="365125"/>
          </a:xfrm>
          <a:prstGeom prst="rect">
            <a:avLst/>
          </a:prstGeom>
        </p:spPr>
        <p:txBody>
          <a:bodyPr/>
          <a:lstStyle/>
          <a:p>
            <a:fld id="{428102D3-6474-44F4-A67E-8BA9D0EA536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01-Jul-19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0178" y="6356351"/>
            <a:ext cx="4116408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3964" y="6356351"/>
            <a:ext cx="2744272" cy="365125"/>
          </a:xfrm>
          <a:prstGeom prst="rect">
            <a:avLst/>
          </a:prstGeom>
        </p:spPr>
        <p:txBody>
          <a:bodyPr/>
          <a:lstStyle/>
          <a:p>
            <a:fld id="{ADAE80CF-381A-47D6-A9C0-5681A06B3B7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5864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llig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18" name="L 形 17"/>
          <p:cNvSpPr/>
          <p:nvPr userDrawn="1"/>
        </p:nvSpPr>
        <p:spPr>
          <a:xfrm rot="5400000">
            <a:off x="5824025" y="256863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62AA4863-E1EF-3342-A8CB-ECD4FD06CE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xmlns="" id="{4147E3B0-FDE0-A242-AAF3-F72E3D8498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448738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a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3">
            <a:extLst>
              <a:ext uri="{FF2B5EF4-FFF2-40B4-BE49-F238E27FC236}">
                <a16:creationId xmlns:a16="http://schemas.microsoft.com/office/drawing/2014/main" xmlns="" id="{C6D010F9-02DE-1949-B177-A4E0D2774E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2" b="14078"/>
          <a:stretch/>
        </p:blipFill>
        <p:spPr>
          <a:xfrm>
            <a:off x="0" y="0"/>
            <a:ext cx="12196996" cy="5602265"/>
          </a:xfrm>
          <a:prstGeom prst="rect">
            <a:avLst/>
          </a:prstGeom>
        </p:spPr>
      </p:pic>
      <p:sp>
        <p:nvSpPr>
          <p:cNvPr id="10" name="L 形 10">
            <a:extLst>
              <a:ext uri="{FF2B5EF4-FFF2-40B4-BE49-F238E27FC236}">
                <a16:creationId xmlns:a16="http://schemas.microsoft.com/office/drawing/2014/main" xmlns="" id="{0C595D57-06EA-3B46-AF21-C0EACD8F1C4E}"/>
              </a:ext>
            </a:extLst>
          </p:cNvPr>
          <p:cNvSpPr/>
          <p:nvPr userDrawn="1"/>
        </p:nvSpPr>
        <p:spPr>
          <a:xfrm rot="5400000">
            <a:off x="7881371" y="1995748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xmlns="" id="{C897A368-8F39-4049-9BB0-AEB315EB7E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xmlns="" id="{0FFED1EF-6729-004B-BC63-4B2C5E4E7D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739974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ov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9" name="L 形 8"/>
          <p:cNvSpPr/>
          <p:nvPr userDrawn="1"/>
        </p:nvSpPr>
        <p:spPr>
          <a:xfrm rot="5400000">
            <a:off x="5945516" y="2323519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FB908F03-BBCC-164B-BE54-2E836D6E7C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j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xmlns="" id="{866BB8A3-0A0B-2141-A64F-D05D7347A0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40993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"/>
            <a:ext cx="12196762" cy="5602265"/>
          </a:xfrm>
          <a:prstGeom prst="rect">
            <a:avLst/>
          </a:prstGeom>
        </p:spPr>
      </p:pic>
      <p:sp>
        <p:nvSpPr>
          <p:cNvPr id="8" name="L 形 7"/>
          <p:cNvSpPr/>
          <p:nvPr userDrawn="1"/>
        </p:nvSpPr>
        <p:spPr>
          <a:xfrm rot="10800000">
            <a:off x="10502896" y="1522948"/>
            <a:ext cx="717936" cy="701032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3236E419-24FA-6844-8A51-A4590063A7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xmlns="" id="{4F4605C2-F6D4-AE4D-B6C5-05150BCBE5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291455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sc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25" r="2034" b="5607"/>
          <a:stretch/>
        </p:blipFill>
        <p:spPr>
          <a:xfrm>
            <a:off x="1" y="-36206"/>
            <a:ext cx="12196763" cy="5638471"/>
          </a:xfrm>
          <a:prstGeom prst="rect">
            <a:avLst/>
          </a:prstGeom>
        </p:spPr>
      </p:pic>
      <p:sp>
        <p:nvSpPr>
          <p:cNvPr id="8" name="L 形 7"/>
          <p:cNvSpPr/>
          <p:nvPr userDrawn="1"/>
        </p:nvSpPr>
        <p:spPr>
          <a:xfrm rot="5400000">
            <a:off x="7929967" y="165755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xmlns="" id="{C975CC09-2FFC-3347-952F-0382FEC9D1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xmlns="" id="{A70F0B11-A0FE-BD42-BECB-C879A05F5D4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737076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2602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7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8420" algn="ctr"/>
              </a:tabLst>
              <a:defRPr sz="18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2pPr>
            <a:lvl3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3pPr>
            <a:lvl4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4pPr>
            <a:lvl5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218579137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2" pos="3842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528" y="365126"/>
            <a:ext cx="10519708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528" y="1825625"/>
            <a:ext cx="10519708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527" y="6356351"/>
            <a:ext cx="2744272" cy="365125"/>
          </a:xfrm>
          <a:prstGeom prst="rect">
            <a:avLst/>
          </a:prstGeom>
        </p:spPr>
        <p:txBody>
          <a:bodyPr/>
          <a:lstStyle/>
          <a:p>
            <a:fld id="{428102D3-6474-44F4-A67E-8BA9D0EA536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01-Jul-19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0178" y="6356351"/>
            <a:ext cx="4116408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3964" y="6356351"/>
            <a:ext cx="2744272" cy="365125"/>
          </a:xfrm>
          <a:prstGeom prst="rect">
            <a:avLst/>
          </a:prstGeom>
        </p:spPr>
        <p:txBody>
          <a:bodyPr/>
          <a:lstStyle/>
          <a:p>
            <a:fld id="{ADAE80CF-381A-47D6-A9C0-5681A06B3B7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79222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pag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2AF307D-40F4-EC4C-9108-79E948007529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940" dirty="0">
                <a:solidFill>
                  <a:schemeClr val="tx1"/>
                </a:solidFill>
              </a:rPr>
              <a:t>Thank</a:t>
            </a:r>
            <a:r>
              <a:rPr lang="en-US" sz="4940" dirty="0">
                <a:solidFill>
                  <a:srgbClr val="575756"/>
                </a:solidFill>
              </a:rPr>
              <a:t> you.</a:t>
            </a:r>
          </a:p>
        </p:txBody>
      </p:sp>
    </p:spTree>
    <p:extLst>
      <p:ext uri="{BB962C8B-B14F-4D97-AF65-F5344CB8AC3E}">
        <p14:creationId xmlns:p14="http://schemas.microsoft.com/office/powerpoint/2010/main" val="36647860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.pn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6684" y="5976168"/>
            <a:ext cx="2258389" cy="482533"/>
          </a:xfrm>
          <a:prstGeom prst="rect">
            <a:avLst/>
          </a:prstGeom>
        </p:spPr>
      </p:pic>
      <p:sp>
        <p:nvSpPr>
          <p:cNvPr id="42" name="Text Placeholder 14">
            <a:extLst>
              <a:ext uri="{FF2B5EF4-FFF2-40B4-BE49-F238E27FC236}">
                <a16:creationId xmlns:a16="http://schemas.microsoft.com/office/drawing/2014/main" xmlns="" id="{AF72FAD7-C8C3-754A-A498-D3A7EC29AB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09309" y="6270651"/>
            <a:ext cx="1982316" cy="1536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2" r:id="rId3"/>
    <p:sldLayoutId id="2147483821" r:id="rId4"/>
    <p:sldLayoutId id="2147483823" r:id="rId5"/>
    <p:sldLayoutId id="2147483824" r:id="rId6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59" userDrawn="1">
          <p15:clr>
            <a:srgbClr val="F26B43"/>
          </p15:clr>
        </p15:guide>
        <p15:guide id="2" pos="3841" userDrawn="1">
          <p15:clr>
            <a:srgbClr val="F26B43"/>
          </p15:clr>
        </p15:guide>
        <p15:guide id="3" pos="565" userDrawn="1">
          <p15:clr>
            <a:srgbClr val="F26B43"/>
          </p15:clr>
        </p15:guide>
        <p15:guide id="4" orient="horz" pos="4007" userDrawn="1">
          <p15:clr>
            <a:srgbClr val="F26B43"/>
          </p15:clr>
        </p15:guide>
        <p15:guide id="5" orient="horz" pos="1235" userDrawn="1">
          <p15:clr>
            <a:srgbClr val="F26B43"/>
          </p15:clr>
        </p15:guide>
        <p15:guide id="6" orient="horz" pos="553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239436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ABEE2EE-BF4D-7A4A-B3C6-9E47668CCD98}"/>
              </a:ext>
            </a:extLst>
          </p:cNvPr>
          <p:cNvSpPr txBox="1"/>
          <p:nvPr userDrawn="1"/>
        </p:nvSpPr>
        <p:spPr>
          <a:xfrm>
            <a:off x="734131" y="6402806"/>
            <a:ext cx="499729" cy="1502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8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lang="en-US" sz="974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8908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974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" name="图片 4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9" y="6319870"/>
            <a:ext cx="1269075" cy="271153"/>
          </a:xfrm>
          <a:prstGeom prst="rect">
            <a:avLst/>
          </a:prstGeom>
        </p:spPr>
      </p:pic>
      <p:grpSp>
        <p:nvGrpSpPr>
          <p:cNvPr id="25" name="组合 24"/>
          <p:cNvGrpSpPr/>
          <p:nvPr userDrawn="1"/>
        </p:nvGrpSpPr>
        <p:grpSpPr>
          <a:xfrm>
            <a:off x="12310160" y="2949355"/>
            <a:ext cx="1889034" cy="3917264"/>
            <a:chOff x="12310160" y="2282859"/>
            <a:chExt cx="1889034" cy="4583761"/>
          </a:xfrm>
        </p:grpSpPr>
        <p:grpSp>
          <p:nvGrpSpPr>
            <p:cNvPr id="26" name="组合 25"/>
            <p:cNvGrpSpPr/>
            <p:nvPr userDrawn="1"/>
          </p:nvGrpSpPr>
          <p:grpSpPr>
            <a:xfrm>
              <a:off x="12310160" y="2282859"/>
              <a:ext cx="1889034" cy="672242"/>
              <a:chOff x="12310160" y="2227995"/>
              <a:chExt cx="1889034" cy="672242"/>
            </a:xfrm>
          </p:grpSpPr>
          <p:sp>
            <p:nvSpPr>
              <p:cNvPr id="44" name="矩形 5">
                <a:extLst>
                  <a:ext uri="{FF2B5EF4-FFF2-40B4-BE49-F238E27FC236}">
                    <a16:creationId xmlns:a16="http://schemas.microsoft.com/office/drawing/2014/main" xmlns="" id="{3B0B5EC2-EA55-CC45-A9D0-D5EA5D768C99}"/>
                  </a:ext>
                </a:extLst>
              </p:cNvPr>
              <p:cNvSpPr/>
              <p:nvPr userDrawn="1"/>
            </p:nvSpPr>
            <p:spPr>
              <a:xfrm>
                <a:off x="12315635" y="2401808"/>
                <a:ext cx="911019" cy="498429"/>
              </a:xfrm>
              <a:prstGeom prst="rect">
                <a:avLst/>
              </a:prstGeom>
              <a:solidFill>
                <a:srgbClr val="C810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186C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200/16/46</a:t>
                </a:r>
              </a:p>
            </p:txBody>
          </p:sp>
          <p:sp>
            <p:nvSpPr>
              <p:cNvPr id="45" name="矩形 9">
                <a:extLst>
                  <a:ext uri="{FF2B5EF4-FFF2-40B4-BE49-F238E27FC236}">
                    <a16:creationId xmlns:a16="http://schemas.microsoft.com/office/drawing/2014/main" xmlns="" id="{992224C5-04A6-C041-B257-13137945DBB8}"/>
                  </a:ext>
                </a:extLst>
              </p:cNvPr>
              <p:cNvSpPr/>
              <p:nvPr userDrawn="1"/>
            </p:nvSpPr>
            <p:spPr>
              <a:xfrm>
                <a:off x="13288175" y="2401808"/>
                <a:ext cx="911019" cy="498429"/>
              </a:xfrm>
              <a:prstGeom prst="rect">
                <a:avLst/>
              </a:prstGeom>
              <a:solidFill>
                <a:srgbClr val="C7000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185C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199/0/11</a:t>
                </a:r>
              </a:p>
            </p:txBody>
          </p:sp>
          <p:sp>
            <p:nvSpPr>
              <p:cNvPr id="46" name="文本框 31">
                <a:extLst>
                  <a:ext uri="{FF2B5EF4-FFF2-40B4-BE49-F238E27FC236}">
                    <a16:creationId xmlns:a16="http://schemas.microsoft.com/office/drawing/2014/main" xmlns="" id="{58918196-0639-EE4B-AFC2-315BE04587B9}"/>
                  </a:ext>
                </a:extLst>
              </p:cNvPr>
              <p:cNvSpPr txBox="1"/>
              <p:nvPr userDrawn="1"/>
            </p:nvSpPr>
            <p:spPr>
              <a:xfrm>
                <a:off x="12310160" y="2227995"/>
                <a:ext cx="613951" cy="144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>
                  <a:lnSpc>
                    <a:spcPct val="100000"/>
                  </a:lnSpc>
                </a:pPr>
                <a:r>
                  <a:rPr kumimoji="1" lang="en-US" altLang="zh-CN" sz="80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Brand colors</a:t>
                </a:r>
                <a:endParaRPr kumimoji="1" lang="zh-CN" altLang="en-US" sz="80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27" name="组合 26"/>
            <p:cNvGrpSpPr/>
            <p:nvPr userDrawn="1"/>
          </p:nvGrpSpPr>
          <p:grpSpPr>
            <a:xfrm>
              <a:off x="12315636" y="3056484"/>
              <a:ext cx="1883554" cy="3810136"/>
              <a:chOff x="12315636" y="3056484"/>
              <a:chExt cx="1883554" cy="3810136"/>
            </a:xfrm>
          </p:grpSpPr>
          <p:sp>
            <p:nvSpPr>
              <p:cNvPr id="28" name="矩形 12">
                <a:extLst>
                  <a:ext uri="{FF2B5EF4-FFF2-40B4-BE49-F238E27FC236}">
                    <a16:creationId xmlns:a16="http://schemas.microsoft.com/office/drawing/2014/main" xmlns="" id="{DCA8B73C-0B87-284F-805F-752EBF20B768}"/>
                  </a:ext>
                </a:extLst>
              </p:cNvPr>
              <p:cNvSpPr/>
              <p:nvPr userDrawn="1"/>
            </p:nvSpPr>
            <p:spPr>
              <a:xfrm>
                <a:off x="12315640" y="3785971"/>
                <a:ext cx="885201" cy="462672"/>
              </a:xfrm>
              <a:prstGeom prst="rect">
                <a:avLst/>
              </a:prstGeom>
              <a:solidFill>
                <a:srgbClr val="EA5A4F"/>
              </a:solidFill>
              <a:ln>
                <a:solidFill>
                  <a:srgbClr val="EA5A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234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90/79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29" name="矩形 13">
                <a:extLst>
                  <a:ext uri="{FF2B5EF4-FFF2-40B4-BE49-F238E27FC236}">
                    <a16:creationId xmlns:a16="http://schemas.microsoft.com/office/drawing/2014/main" xmlns="" id="{138A39A8-BB4E-CD4E-9201-F1785C874F92}"/>
                  </a:ext>
                </a:extLst>
              </p:cNvPr>
              <p:cNvSpPr/>
              <p:nvPr userDrawn="1"/>
            </p:nvSpPr>
            <p:spPr>
              <a:xfrm>
                <a:off x="12315640" y="3259312"/>
                <a:ext cx="885201" cy="462672"/>
              </a:xfrm>
              <a:prstGeom prst="rect">
                <a:avLst/>
              </a:prstGeom>
              <a:solidFill>
                <a:srgbClr val="7800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120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0/15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0" name="文本框 15">
                <a:extLst>
                  <a:ext uri="{FF2B5EF4-FFF2-40B4-BE49-F238E27FC236}">
                    <a16:creationId xmlns:a16="http://schemas.microsoft.com/office/drawing/2014/main" xmlns="" id="{8F53C07A-1022-C740-8F8D-97538E174D38}"/>
                  </a:ext>
                </a:extLst>
              </p:cNvPr>
              <p:cNvSpPr txBox="1"/>
              <p:nvPr userDrawn="1"/>
            </p:nvSpPr>
            <p:spPr>
              <a:xfrm>
                <a:off x="12320783" y="3056484"/>
                <a:ext cx="1221048" cy="16206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 anchorCtr="0">
                <a:spAutoFit/>
              </a:bodyPr>
              <a:lstStyle/>
              <a:p>
                <a:pPr algn="l">
                  <a:lnSpc>
                    <a:spcPct val="100000"/>
                  </a:lnSpc>
                </a:pPr>
                <a:r>
                  <a:rPr kumimoji="1" lang="en-US" altLang="zh-CN" sz="90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Supporting</a:t>
                </a:r>
                <a:r>
                  <a:rPr kumimoji="1" lang="en-US" altLang="zh-CN" sz="900" baseline="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 colors</a:t>
                </a:r>
                <a:endParaRPr kumimoji="1" lang="zh-CN" altLang="en-US" sz="90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1" name="矩形 16">
                <a:extLst>
                  <a:ext uri="{FF2B5EF4-FFF2-40B4-BE49-F238E27FC236}">
                    <a16:creationId xmlns:a16="http://schemas.microsoft.com/office/drawing/2014/main" xmlns="" id="{306A7598-C00D-994F-82DA-B39F3C2E0AAD}"/>
                  </a:ext>
                </a:extLst>
              </p:cNvPr>
              <p:cNvSpPr/>
              <p:nvPr userDrawn="1"/>
            </p:nvSpPr>
            <p:spPr>
              <a:xfrm>
                <a:off x="12315640" y="4836793"/>
                <a:ext cx="885201" cy="462672"/>
              </a:xfrm>
              <a:prstGeom prst="rect">
                <a:avLst/>
              </a:prstGeom>
              <a:solidFill>
                <a:srgbClr val="F8B5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248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181/60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2" name="矩形 17">
                <a:extLst>
                  <a:ext uri="{FF2B5EF4-FFF2-40B4-BE49-F238E27FC236}">
                    <a16:creationId xmlns:a16="http://schemas.microsoft.com/office/drawing/2014/main" xmlns="" id="{C1423292-FF2F-A74C-943E-1C3C47534098}"/>
                  </a:ext>
                </a:extLst>
              </p:cNvPr>
              <p:cNvSpPr/>
              <p:nvPr userDrawn="1"/>
            </p:nvSpPr>
            <p:spPr>
              <a:xfrm>
                <a:off x="12315640" y="4319278"/>
                <a:ext cx="885201" cy="462672"/>
              </a:xfrm>
              <a:prstGeom prst="rect">
                <a:avLst/>
              </a:prstGeom>
              <a:solidFill>
                <a:srgbClr val="EB5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235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92/1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3" name="矩形 18">
                <a:extLst>
                  <a:ext uri="{FF2B5EF4-FFF2-40B4-BE49-F238E27FC236}">
                    <a16:creationId xmlns:a16="http://schemas.microsoft.com/office/drawing/2014/main" xmlns="" id="{2A29AF15-F5C4-A842-A63B-5DBA549CB92F}"/>
                  </a:ext>
                </a:extLst>
              </p:cNvPr>
              <p:cNvSpPr/>
              <p:nvPr userDrawn="1"/>
            </p:nvSpPr>
            <p:spPr>
              <a:xfrm>
                <a:off x="12315636" y="5880294"/>
                <a:ext cx="911019" cy="46267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137/137/137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4" name="矩形 19">
                <a:extLst>
                  <a:ext uri="{FF2B5EF4-FFF2-40B4-BE49-F238E27FC236}">
                    <a16:creationId xmlns:a16="http://schemas.microsoft.com/office/drawing/2014/main" xmlns="" id="{E9EA970A-4D36-BC41-B8BE-40DF553320E7}"/>
                  </a:ext>
                </a:extLst>
              </p:cNvPr>
              <p:cNvSpPr/>
              <p:nvPr userDrawn="1"/>
            </p:nvSpPr>
            <p:spPr>
              <a:xfrm>
                <a:off x="12315636" y="5362779"/>
                <a:ext cx="911019" cy="462672"/>
              </a:xfrm>
              <a:prstGeom prst="rect">
                <a:avLst/>
              </a:prstGeom>
              <a:solidFill>
                <a:srgbClr val="2318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35/24/21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5" name="矩形 22">
                <a:extLst>
                  <a:ext uri="{FF2B5EF4-FFF2-40B4-BE49-F238E27FC236}">
                    <a16:creationId xmlns:a16="http://schemas.microsoft.com/office/drawing/2014/main" xmlns="" id="{14EE21FB-1D92-0241-ABA5-5E9A6AEE0DC8}"/>
                  </a:ext>
                </a:extLst>
              </p:cNvPr>
              <p:cNvSpPr/>
              <p:nvPr userDrawn="1"/>
            </p:nvSpPr>
            <p:spPr>
              <a:xfrm>
                <a:off x="12315636" y="6403948"/>
                <a:ext cx="911019" cy="462672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221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221/221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6" name="矩形 12">
                <a:extLst>
                  <a:ext uri="{FF2B5EF4-FFF2-40B4-BE49-F238E27FC236}">
                    <a16:creationId xmlns:a16="http://schemas.microsoft.com/office/drawing/2014/main" xmlns="" id="{883734A3-2645-434A-9DCC-1416B6C687CC}"/>
                  </a:ext>
                </a:extLst>
              </p:cNvPr>
              <p:cNvSpPr/>
              <p:nvPr userDrawn="1"/>
            </p:nvSpPr>
            <p:spPr>
              <a:xfrm>
                <a:off x="13288175" y="3785971"/>
                <a:ext cx="885201" cy="462672"/>
              </a:xfrm>
              <a:prstGeom prst="rect">
                <a:avLst/>
              </a:prstGeom>
              <a:solidFill>
                <a:srgbClr val="E98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233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140/128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7" name="矩形 13">
                <a:extLst>
                  <a:ext uri="{FF2B5EF4-FFF2-40B4-BE49-F238E27FC236}">
                    <a16:creationId xmlns:a16="http://schemas.microsoft.com/office/drawing/2014/main" xmlns="" id="{1FF13552-FB3D-134A-A80A-6CFB35DFE1A1}"/>
                  </a:ext>
                </a:extLst>
              </p:cNvPr>
              <p:cNvSpPr/>
              <p:nvPr userDrawn="1"/>
            </p:nvSpPr>
            <p:spPr>
              <a:xfrm>
                <a:off x="13288175" y="3259312"/>
                <a:ext cx="885201" cy="462672"/>
              </a:xfrm>
              <a:prstGeom prst="rect">
                <a:avLst/>
              </a:prstGeom>
              <a:solidFill>
                <a:srgbClr val="A72126"/>
              </a:solidFill>
              <a:ln>
                <a:solidFill>
                  <a:srgbClr val="9F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159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0/1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8" name="矩形 16">
                <a:extLst>
                  <a:ext uri="{FF2B5EF4-FFF2-40B4-BE49-F238E27FC236}">
                    <a16:creationId xmlns:a16="http://schemas.microsoft.com/office/drawing/2014/main" xmlns="" id="{0A96471B-CB12-1443-B01F-C14C9112C149}"/>
                  </a:ext>
                </a:extLst>
              </p:cNvPr>
              <p:cNvSpPr/>
              <p:nvPr userDrawn="1"/>
            </p:nvSpPr>
            <p:spPr>
              <a:xfrm>
                <a:off x="13288175" y="4836793"/>
                <a:ext cx="885201" cy="462672"/>
              </a:xfrm>
              <a:prstGeom prst="rect">
                <a:avLst/>
              </a:prstGeom>
              <a:solidFill>
                <a:srgbClr val="F5DC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245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220/87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9" name="矩形 17">
                <a:extLst>
                  <a:ext uri="{FF2B5EF4-FFF2-40B4-BE49-F238E27FC236}">
                    <a16:creationId xmlns:a16="http://schemas.microsoft.com/office/drawing/2014/main" xmlns="" id="{61890D59-CF8B-1449-A836-3A304EC9A907}"/>
                  </a:ext>
                </a:extLst>
              </p:cNvPr>
              <p:cNvSpPr/>
              <p:nvPr userDrawn="1"/>
            </p:nvSpPr>
            <p:spPr>
              <a:xfrm>
                <a:off x="13288175" y="4319278"/>
                <a:ext cx="885201" cy="462672"/>
              </a:xfrm>
              <a:prstGeom prst="rect">
                <a:avLst/>
              </a:prstGeom>
              <a:solidFill>
                <a:srgbClr val="F085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240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133/0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0" name="矩形 18">
                <a:extLst>
                  <a:ext uri="{FF2B5EF4-FFF2-40B4-BE49-F238E27FC236}">
                    <a16:creationId xmlns:a16="http://schemas.microsoft.com/office/drawing/2014/main" xmlns="" id="{0466A1E1-E7C7-FD49-9880-9E44BED19FF5}"/>
                  </a:ext>
                </a:extLst>
              </p:cNvPr>
              <p:cNvSpPr/>
              <p:nvPr userDrawn="1"/>
            </p:nvSpPr>
            <p:spPr>
              <a:xfrm>
                <a:off x="13288171" y="5880294"/>
                <a:ext cx="911019" cy="462672"/>
              </a:xfrm>
              <a:prstGeom prst="rect">
                <a:avLst/>
              </a:prstGeom>
              <a:solidFill>
                <a:srgbClr val="B5B5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181/181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2" name="矩形 19">
                <a:extLst>
                  <a:ext uri="{FF2B5EF4-FFF2-40B4-BE49-F238E27FC236}">
                    <a16:creationId xmlns:a16="http://schemas.microsoft.com/office/drawing/2014/main" xmlns="" id="{B21AD6AC-1275-0142-A9EA-D77B26CB40EF}"/>
                  </a:ext>
                </a:extLst>
              </p:cNvPr>
              <p:cNvSpPr/>
              <p:nvPr userDrawn="1"/>
            </p:nvSpPr>
            <p:spPr>
              <a:xfrm>
                <a:off x="13288171" y="5362779"/>
                <a:ext cx="911019" cy="462672"/>
              </a:xfrm>
              <a:prstGeom prst="rect">
                <a:avLst/>
              </a:prstGeom>
              <a:solidFill>
                <a:srgbClr val="5957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89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87/87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3" name="矩形 22">
                <a:extLst>
                  <a:ext uri="{FF2B5EF4-FFF2-40B4-BE49-F238E27FC236}">
                    <a16:creationId xmlns:a16="http://schemas.microsoft.com/office/drawing/2014/main" xmlns="" id="{238BAC2A-AE09-A84D-875D-8472236D6610}"/>
                  </a:ext>
                </a:extLst>
              </p:cNvPr>
              <p:cNvSpPr/>
              <p:nvPr userDrawn="1"/>
            </p:nvSpPr>
            <p:spPr>
              <a:xfrm>
                <a:off x="13288171" y="6403948"/>
                <a:ext cx="911019" cy="462672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chemeClr val="bg1">
                    <a:lumMod val="10000"/>
                    <a:lumOff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255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255/255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9056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1" r:id="rId1"/>
    <p:sldLayoutId id="2147483895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573" y="1474269"/>
            <a:ext cx="3984232" cy="2816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xmlns="" id="{F1235B6F-D691-2C40-93D4-EC5427ADDFB0}"/>
              </a:ext>
            </a:extLst>
          </p:cNvPr>
          <p:cNvSpPr txBox="1">
            <a:spLocks/>
          </p:cNvSpPr>
          <p:nvPr userDrawn="1"/>
        </p:nvSpPr>
        <p:spPr>
          <a:xfrm>
            <a:off x="7977672" y="1436908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home,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  <p:pic>
        <p:nvPicPr>
          <p:cNvPr id="99" name="图片 98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7672" y="4090618"/>
            <a:ext cx="2787962" cy="595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406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894" r:id="rId2"/>
    <p:sldLayoutId id="2147483892" r:id="rId3"/>
    <p:sldLayoutId id="2147483896" r:id="rId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900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1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26C87655-05F1-F24B-A043-66EB4115A51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JVET-O0231</a:t>
            </a:r>
            <a:r>
              <a:rPr lang="en-US" sz="2800" dirty="0"/>
              <a:t>: Non-CE7: Modified </a:t>
            </a:r>
            <a:r>
              <a:rPr lang="en-US" sz="2800" dirty="0" err="1"/>
              <a:t>chroma</a:t>
            </a:r>
            <a:r>
              <a:rPr lang="en-US" sz="2800" dirty="0"/>
              <a:t> coded block flag </a:t>
            </a:r>
            <a:r>
              <a:rPr lang="en-US" sz="2800" dirty="0" err="1"/>
              <a:t>signalling</a:t>
            </a:r>
            <a:endParaRPr lang="en-US" sz="2800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xmlns="" id="{D08FE84A-DEAA-2045-AB8B-6728CCADD39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hangingPunct="0"/>
            <a:r>
              <a:rPr lang="en-CA" altLang="zh-CN" sz="1600" dirty="0"/>
              <a:t>Semih </a:t>
            </a:r>
            <a:r>
              <a:rPr lang="en-CA" altLang="zh-CN" sz="1600" dirty="0" smtClean="0"/>
              <a:t>Esenlik, Anand </a:t>
            </a:r>
            <a:r>
              <a:rPr lang="en-CA" altLang="zh-CN" sz="1600" dirty="0"/>
              <a:t>Meher Kotra, Biao Wang</a:t>
            </a:r>
            <a:r>
              <a:rPr lang="en-CA" altLang="zh-CN" sz="1600" dirty="0" smtClean="0"/>
              <a:t>,</a:t>
            </a:r>
            <a:r>
              <a:rPr lang="en-CA" altLang="zh-CN" sz="1600" dirty="0"/>
              <a:t> </a:t>
            </a:r>
            <a:r>
              <a:rPr lang="en-CA" altLang="zh-CN" sz="1600" dirty="0" smtClean="0"/>
              <a:t>Han </a:t>
            </a:r>
            <a:r>
              <a:rPr lang="en-CA" altLang="zh-CN" sz="1600" dirty="0"/>
              <a:t>Gao</a:t>
            </a:r>
            <a:r>
              <a:rPr lang="en-CA" altLang="zh-CN" sz="1600" dirty="0" smtClean="0"/>
              <a:t>, Elena </a:t>
            </a:r>
            <a:r>
              <a:rPr lang="en-CA" altLang="zh-CN" sz="1600" dirty="0"/>
              <a:t>Alshina (Huawei</a:t>
            </a:r>
            <a:r>
              <a:rPr lang="en-CA" altLang="zh-CN" sz="1600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387568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zh-CN" sz="4400" dirty="0">
                <a:latin typeface="+mj-lt"/>
                <a:ea typeface="+mj-ea"/>
                <a:cs typeface="+mj-cs"/>
              </a:rPr>
              <a:t>Introduction</a:t>
            </a:r>
            <a:endParaRPr lang="zh-CN" altLang="en-US" sz="4400" dirty="0">
              <a:latin typeface="+mj-lt"/>
              <a:ea typeface="+mj-ea"/>
              <a:cs typeface="+mj-cs"/>
            </a:endParaRPr>
          </a:p>
        </p:txBody>
      </p:sp>
      <p:sp>
        <p:nvSpPr>
          <p:cNvPr id="8" name="Content Placeholder 3"/>
          <p:cNvSpPr txBox="1">
            <a:spLocks/>
          </p:cNvSpPr>
          <p:nvPr/>
        </p:nvSpPr>
        <p:spPr>
          <a:xfrm>
            <a:off x="679412" y="1517650"/>
            <a:ext cx="10733557" cy="4640554"/>
          </a:xfrm>
          <a:prstGeom prst="rect">
            <a:avLst/>
          </a:prstGeom>
        </p:spPr>
        <p:txBody>
          <a:bodyPr lIns="0" tIns="0" rIns="0" bIns="0"/>
          <a:lstStyle>
            <a:lvl1pPr marL="12373" indent="0" algn="l" defTabSz="1187798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8420" algn="ctr"/>
              </a:tabLst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66447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60346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54245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048144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98123" indent="-285750">
              <a:buFont typeface="Arial" panose="020B0604020202020204" pitchFamily="34" charset="0"/>
              <a:buChar char="•"/>
            </a:pPr>
            <a:r>
              <a:rPr lang="en-US" dirty="0" err="1"/>
              <a:t>tu_joint_cbcr_residual</a:t>
            </a:r>
            <a:r>
              <a:rPr lang="en-US" dirty="0"/>
              <a:t> flag was introduced in </a:t>
            </a:r>
            <a:r>
              <a:rPr lang="en-US" dirty="0" smtClean="0"/>
              <a:t>VVC in 14</a:t>
            </a:r>
            <a:r>
              <a:rPr lang="en-US" baseline="30000" dirty="0" smtClean="0"/>
              <a:t>th</a:t>
            </a:r>
            <a:r>
              <a:rPr lang="en-US" dirty="0" smtClean="0"/>
              <a:t> JVET Meeting. if </a:t>
            </a:r>
            <a:r>
              <a:rPr lang="en-US" dirty="0" err="1" smtClean="0"/>
              <a:t>tu_joint_cbcr_residual</a:t>
            </a:r>
            <a:r>
              <a:rPr lang="en-US" dirty="0" smtClean="0"/>
              <a:t> is equal to 1, residuals of Cr block are derived from </a:t>
            </a:r>
            <a:r>
              <a:rPr lang="en-US" dirty="0" err="1" smtClean="0"/>
              <a:t>Cb</a:t>
            </a:r>
            <a:r>
              <a:rPr lang="en-US" dirty="0" smtClean="0"/>
              <a:t> block:</a:t>
            </a:r>
          </a:p>
          <a:p>
            <a:pPr algn="ctr"/>
            <a:r>
              <a:rPr lang="en-CA" dirty="0" err="1" smtClean="0"/>
              <a:t>resSamplesCr</a:t>
            </a:r>
            <a:r>
              <a:rPr lang="en-CA" dirty="0" smtClean="0"/>
              <a:t>[</a:t>
            </a:r>
            <a:r>
              <a:rPr lang="en-CA" dirty="0"/>
              <a:t> x ][ y ] = -</a:t>
            </a:r>
            <a:r>
              <a:rPr lang="en-CA" dirty="0" err="1"/>
              <a:t>resSamplesCb</a:t>
            </a:r>
            <a:r>
              <a:rPr lang="en-CA" dirty="0"/>
              <a:t>[ x ][ y </a:t>
            </a:r>
            <a:r>
              <a:rPr lang="en-CA" dirty="0" smtClean="0"/>
              <a:t>]</a:t>
            </a:r>
            <a:endParaRPr lang="en-CA" dirty="0"/>
          </a:p>
          <a:p>
            <a:pPr marL="298123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98123" indent="-285750">
              <a:buFont typeface="Arial" panose="020B0604020202020204" pitchFamily="34" charset="0"/>
              <a:buChar char="•"/>
            </a:pPr>
            <a:r>
              <a:rPr lang="en-US" dirty="0" smtClean="0"/>
              <a:t>Chroma </a:t>
            </a:r>
            <a:r>
              <a:rPr lang="en-US" dirty="0" err="1" smtClean="0"/>
              <a:t>cbf</a:t>
            </a:r>
            <a:r>
              <a:rPr lang="en-US" dirty="0" smtClean="0"/>
              <a:t> syntax according to current VVC:</a:t>
            </a:r>
            <a:endParaRPr lang="en-CA" dirty="0" smtClean="0"/>
          </a:p>
          <a:p>
            <a:pPr algn="ctr"/>
            <a:endParaRPr lang="en-CA" dirty="0"/>
          </a:p>
          <a:p>
            <a:pPr algn="ctr"/>
            <a:endParaRPr lang="en-CA" dirty="0" smtClean="0"/>
          </a:p>
          <a:p>
            <a:pPr algn="ctr"/>
            <a:endParaRPr lang="en-CA" altLang="zh-CN" sz="1800" dirty="0" smtClean="0"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 algn="ctr"/>
            <a:r>
              <a:rPr lang="en-CA" altLang="zh-CN" dirty="0" smtClean="0">
                <a:sym typeface="Wingdings" panose="05000000000000000000" pitchFamily="2" charset="2"/>
              </a:rPr>
              <a:t>	</a:t>
            </a:r>
            <a:endParaRPr lang="en-US" altLang="zh-CN" sz="1800" dirty="0"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1536377"/>
              </p:ext>
            </p:extLst>
          </p:nvPr>
        </p:nvGraphicFramePr>
        <p:xfrm>
          <a:off x="3080861" y="3144433"/>
          <a:ext cx="6035040" cy="1676400"/>
        </p:xfrm>
        <a:graphic>
          <a:graphicData uri="http://schemas.openxmlformats.org/drawingml/2006/table">
            <a:tbl>
              <a:tblPr/>
              <a:tblGrid>
                <a:gridCol w="5303520"/>
                <a:gridCol w="731520"/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transform_unit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( x0, y0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tbWidth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tbHeight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treeType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subTuIndex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)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( treeType = = SINGLE_TREE  | |  treeType = = DUAL_TREE_CHROMA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if( ( IntraSubPartitionsSplitType =  = ISP_NO_SPLIT  &amp;&amp;  !( cu_sbt_flag  &amp;&amp;  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   ( ( subTuIndex  = = 0  &amp;&amp;  cu_sbt_pos_flag )  | |  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      ( subTuIndex  = = 1  &amp;&amp;  !cu_sbt_pos_flag ) ) ) )  | |  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( IntraSubPartitionsSplitType != ISP_NO_SPLIT &amp;&amp; 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  ( subTuIndex = = NumIntraSubPartitions − 1 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) ) ) 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10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tu_cbf_cb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10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tu_cbf_cr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80470"/>
              </p:ext>
            </p:extLst>
          </p:nvPr>
        </p:nvGraphicFramePr>
        <p:xfrm>
          <a:off x="3080861" y="4820833"/>
          <a:ext cx="6035040" cy="1371600"/>
        </p:xfrm>
        <a:graphic>
          <a:graphicData uri="http://schemas.openxmlformats.org/drawingml/2006/table">
            <a:tbl>
              <a:tblPr/>
              <a:tblGrid>
                <a:gridCol w="5303520"/>
                <a:gridCol w="731520"/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…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…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</a:t>
                      </a:r>
                      <a:r>
                        <a:rPr lang="en-CA" sz="10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tu_cbf_cr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 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if( tu_cbf_cb[ x0 ][ y0 ]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10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tu_joint_cbcr_residual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if( !tu_joint_cbcr_residual[ x0 ][ y0 ]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residual_coding( xC, yC, Log2( wC ), Log2( hC ), 2 )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9652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Problem statement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 smtClean="0"/>
              <a:t>The statistical analysis show that the following are the cases according to likelihood of occurrence: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1600" dirty="0" smtClean="0"/>
              <a:t>Both </a:t>
            </a:r>
            <a:r>
              <a:rPr lang="en-US" sz="1600" dirty="0" err="1" smtClean="0"/>
              <a:t>Cb</a:t>
            </a:r>
            <a:r>
              <a:rPr lang="en-US" sz="1600" dirty="0" smtClean="0"/>
              <a:t> and Cr residual are zero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1600" dirty="0" smtClean="0"/>
              <a:t>Both </a:t>
            </a:r>
            <a:r>
              <a:rPr lang="en-US" sz="1600" dirty="0" err="1" smtClean="0"/>
              <a:t>Cb</a:t>
            </a:r>
            <a:r>
              <a:rPr lang="en-US" sz="1600" dirty="0" smtClean="0"/>
              <a:t> and Cr has residual, </a:t>
            </a:r>
            <a:r>
              <a:rPr lang="en-US" sz="1600" dirty="0" err="1" smtClean="0"/>
              <a:t>tu_joint_cbcr_residual</a:t>
            </a:r>
            <a:r>
              <a:rPr lang="en-US" sz="1600" dirty="0" smtClean="0"/>
              <a:t> is equal to 1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1600" dirty="0"/>
              <a:t>Both </a:t>
            </a:r>
            <a:r>
              <a:rPr lang="en-US" sz="1600" dirty="0" err="1"/>
              <a:t>Cb</a:t>
            </a:r>
            <a:r>
              <a:rPr lang="en-US" sz="1600" dirty="0"/>
              <a:t> and Cr has </a:t>
            </a:r>
            <a:r>
              <a:rPr lang="en-US" sz="1600" dirty="0" smtClean="0"/>
              <a:t>residual, </a:t>
            </a:r>
            <a:r>
              <a:rPr lang="en-US" sz="1600" dirty="0" err="1"/>
              <a:t>tu_joint_cbcr_residual</a:t>
            </a:r>
            <a:r>
              <a:rPr lang="en-US" sz="1600" dirty="0"/>
              <a:t> is equal to </a:t>
            </a:r>
            <a:r>
              <a:rPr lang="en-US" sz="1600" dirty="0" smtClean="0"/>
              <a:t>0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1600" dirty="0" smtClean="0"/>
              <a:t>Only </a:t>
            </a:r>
            <a:r>
              <a:rPr lang="en-US" sz="1600" dirty="0" err="1" smtClean="0"/>
              <a:t>Cb</a:t>
            </a:r>
            <a:r>
              <a:rPr lang="en-US" sz="1600" dirty="0" smtClean="0"/>
              <a:t> has residual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1600" dirty="0" smtClean="0"/>
              <a:t>Only Cr has residual (almost same probability as 4)</a:t>
            </a:r>
            <a:endParaRPr lang="en-US" sz="1600" dirty="0"/>
          </a:p>
          <a:p>
            <a:pPr marL="593899" lvl="1" indent="0">
              <a:buNone/>
            </a:pPr>
            <a:endParaRPr lang="en-US" sz="1600" dirty="0" smtClean="0"/>
          </a:p>
          <a:p>
            <a:pPr marL="0" lvl="1" indent="0">
              <a:spcBef>
                <a:spcPts val="1299"/>
              </a:spcBef>
              <a:buNone/>
            </a:pPr>
            <a:r>
              <a:rPr lang="en-US" sz="1800" dirty="0"/>
              <a:t>The </a:t>
            </a:r>
            <a:r>
              <a:rPr lang="en-US" sz="1800" dirty="0" err="1"/>
              <a:t>binarization</a:t>
            </a:r>
            <a:r>
              <a:rPr lang="en-US" sz="1800" dirty="0"/>
              <a:t> of </a:t>
            </a:r>
            <a:r>
              <a:rPr lang="en-US" sz="1800" dirty="0" err="1"/>
              <a:t>chroma</a:t>
            </a:r>
            <a:r>
              <a:rPr lang="en-US" sz="1800" dirty="0"/>
              <a:t> </a:t>
            </a:r>
            <a:r>
              <a:rPr lang="en-US" sz="1800" dirty="0" err="1"/>
              <a:t>cbf</a:t>
            </a:r>
            <a:r>
              <a:rPr lang="en-US" sz="1800" dirty="0"/>
              <a:t> can be improved.</a:t>
            </a:r>
          </a:p>
          <a:p>
            <a:pPr lvl="1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567525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Proposed </a:t>
            </a:r>
            <a:r>
              <a:rPr lang="en-US" sz="4400" dirty="0" err="1" smtClean="0"/>
              <a:t>chroma</a:t>
            </a:r>
            <a:r>
              <a:rPr lang="en-US" sz="4400" dirty="0" smtClean="0"/>
              <a:t> </a:t>
            </a:r>
            <a:r>
              <a:rPr lang="en-US" sz="4400" dirty="0" err="1" smtClean="0"/>
              <a:t>cbf</a:t>
            </a:r>
            <a:r>
              <a:rPr lang="en-US" sz="4400" dirty="0" smtClean="0"/>
              <a:t> </a:t>
            </a:r>
            <a:r>
              <a:rPr lang="en-US" sz="4400" dirty="0" err="1" smtClean="0"/>
              <a:t>signalling</a:t>
            </a:r>
            <a:endParaRPr lang="en-US" sz="4400" dirty="0"/>
          </a:p>
        </p:txBody>
      </p:sp>
      <p:cxnSp>
        <p:nvCxnSpPr>
          <p:cNvPr id="14" name="Straight Arrow Connector 13"/>
          <p:cNvCxnSpPr>
            <a:stCxn id="16" idx="1"/>
          </p:cNvCxnSpPr>
          <p:nvPr/>
        </p:nvCxnSpPr>
        <p:spPr>
          <a:xfrm flipH="1">
            <a:off x="2838451" y="1867820"/>
            <a:ext cx="5238454" cy="86845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8076905" y="1590821"/>
            <a:ext cx="33975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err="1" smtClean="0"/>
              <a:t>tu_cbf_cb_or_cr</a:t>
            </a:r>
            <a:r>
              <a:rPr lang="en-US" sz="1600" dirty="0" smtClean="0"/>
              <a:t> </a:t>
            </a:r>
            <a:r>
              <a:rPr lang="en-US" sz="1400" dirty="0" smtClean="0"/>
              <a:t>indicates at least one of </a:t>
            </a:r>
            <a:r>
              <a:rPr lang="en-US" sz="1400" dirty="0" err="1" smtClean="0"/>
              <a:t>Cb</a:t>
            </a:r>
            <a:r>
              <a:rPr lang="en-US" sz="1400" dirty="0" smtClean="0"/>
              <a:t> or Cr has residual. </a:t>
            </a:r>
            <a:endParaRPr lang="en-US" sz="14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9868098"/>
              </p:ext>
            </p:extLst>
          </p:nvPr>
        </p:nvGraphicFramePr>
        <p:xfrm>
          <a:off x="838528" y="1581555"/>
          <a:ext cx="6035040" cy="4267200"/>
        </p:xfrm>
        <a:graphic>
          <a:graphicData uri="http://schemas.openxmlformats.org/drawingml/2006/table">
            <a:tbl>
              <a:tblPr/>
              <a:tblGrid>
                <a:gridCol w="5303520"/>
                <a:gridCol w="731520"/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transform_unit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( x0, y0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tbWidth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tbHeight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treeType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subTuIndex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)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( treeType = = SINGLE_TREE  | |  treeType = = DUAL_TREE_CHROMA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if( 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IntraSubPartitionsSplitType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=  = ISP_NO_SPLIT  &amp;&amp;  !(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cu_sbt_flag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&amp;&amp;  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   ( (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subTuIndex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 = = 0  &amp;&amp; 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cu_sbt_pos_flag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)  | |  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      (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subTuIndex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 = = 1  &amp;&amp;  !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cu_sbt_pos_flag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) ) ) )  | |  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IntraSubPartitionsSplitType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!= ISP_NO_SPLIT &amp;&amp; 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  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subTuIndex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= =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NumIntraSubPartitions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− 1 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) ) ) 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1000" b="1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tu_cbf_cb_or_cr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</a:t>
                      </a:r>
                      <a:r>
                        <a:rPr lang="en-CA" sz="1000" b="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(v)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if( tu_cbf_cb_or_cr[ x0 ][ y0 ]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  </a:t>
                      </a:r>
                      <a:r>
                        <a:rPr lang="en-CA" sz="1000" b="1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tu_joint_cbcr_residual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  if( !tu_joint_cbcr_residual[ x0 ][ y0 ] )  {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        </a:t>
                      </a:r>
                      <a:r>
                        <a:rPr lang="en-CA" sz="10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tu_cbf_cb_and_cr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[ x0 ][ y0 ]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        if( !tu_cbf_cb_and_cr[ x0 ][ y0 ]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             </a:t>
                      </a:r>
                      <a:r>
                        <a:rPr lang="en-CA" sz="1000" b="1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tu_cbf_cb</a:t>
                      </a:r>
                      <a:r>
                        <a:rPr lang="en-CA" sz="1000" b="1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             tu_cbf_cr [ x0 ][ y0 ] = !tu_cbf_cb [ x0 ][ y0 ]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         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         if  (tu_cbf_cb_and_cr[ x0 ][ y0 ]  ||  tu_joint_cbcr_residual[ x0 ][ y0 ]   {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             tu_cbf_cr [ x0 ][ y0 ] = true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             tu_cbf_cb [ x0 ][ y0 ] = true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         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   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}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else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   tu_cbf_cr [ x0 ][ y0 ] = false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   tu_cbf_cb [ x0 ][ y0 ] = false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20" name="Straight Arrow Connector 19"/>
          <p:cNvCxnSpPr/>
          <p:nvPr/>
        </p:nvCxnSpPr>
        <p:spPr>
          <a:xfrm flipH="1">
            <a:off x="3276601" y="3035300"/>
            <a:ext cx="4800304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8076905" y="2741730"/>
            <a:ext cx="37150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err="1"/>
              <a:t>tu_joint_cbcr_residual</a:t>
            </a:r>
            <a:r>
              <a:rPr lang="en-US" sz="1600" dirty="0" smtClean="0"/>
              <a:t> </a:t>
            </a:r>
            <a:r>
              <a:rPr lang="en-US" sz="1400" dirty="0" smtClean="0"/>
              <a:t>indicates both </a:t>
            </a:r>
            <a:r>
              <a:rPr lang="en-US" sz="1400" dirty="0" err="1" smtClean="0"/>
              <a:t>Cb</a:t>
            </a:r>
            <a:r>
              <a:rPr lang="en-US" sz="1400" dirty="0" smtClean="0"/>
              <a:t> and Cr have residual and residuals are mirrored. </a:t>
            </a:r>
            <a:endParaRPr lang="en-US" sz="1400" dirty="0"/>
          </a:p>
        </p:txBody>
      </p:sp>
      <p:cxnSp>
        <p:nvCxnSpPr>
          <p:cNvPr id="25" name="Straight Arrow Connector 24"/>
          <p:cNvCxnSpPr/>
          <p:nvPr/>
        </p:nvCxnSpPr>
        <p:spPr>
          <a:xfrm flipH="1" flipV="1">
            <a:off x="3276601" y="3352800"/>
            <a:ext cx="4800304" cy="8128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8134055" y="3892639"/>
            <a:ext cx="358169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err="1" smtClean="0"/>
              <a:t>tu_cbf_cb_and_cr</a:t>
            </a:r>
            <a:r>
              <a:rPr lang="en-US" sz="1600" dirty="0" smtClean="0"/>
              <a:t> </a:t>
            </a:r>
            <a:r>
              <a:rPr lang="en-US" sz="1400" dirty="0" smtClean="0"/>
              <a:t>indicates both </a:t>
            </a:r>
            <a:r>
              <a:rPr lang="en-US" sz="1400" dirty="0" err="1" smtClean="0"/>
              <a:t>Cb</a:t>
            </a:r>
            <a:r>
              <a:rPr lang="en-US" sz="1400" dirty="0" smtClean="0"/>
              <a:t> and Cr have residual and residuals are </a:t>
            </a:r>
            <a:r>
              <a:rPr lang="en-US" sz="1400" b="1" dirty="0" smtClean="0"/>
              <a:t>not </a:t>
            </a:r>
            <a:r>
              <a:rPr lang="en-US" sz="1400" dirty="0" smtClean="0"/>
              <a:t>mirrored. </a:t>
            </a:r>
            <a:endParaRPr lang="en-US" sz="1400" dirty="0"/>
          </a:p>
        </p:txBody>
      </p:sp>
      <p:cxnSp>
        <p:nvCxnSpPr>
          <p:cNvPr id="27" name="Straight Arrow Connector 26"/>
          <p:cNvCxnSpPr/>
          <p:nvPr/>
        </p:nvCxnSpPr>
        <p:spPr>
          <a:xfrm flipH="1" flipV="1">
            <a:off x="3194050" y="3638638"/>
            <a:ext cx="4882856" cy="180644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8143579" y="5168083"/>
            <a:ext cx="3581695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err="1"/>
              <a:t>tu_cbf_cb_and_cr</a:t>
            </a:r>
            <a:r>
              <a:rPr lang="en-US" sz="1600" dirty="0" smtClean="0"/>
              <a:t> </a:t>
            </a:r>
            <a:r>
              <a:rPr lang="en-US" sz="1400" dirty="0" smtClean="0"/>
              <a:t>equal to 0 indicates only one of </a:t>
            </a:r>
            <a:r>
              <a:rPr lang="en-US" sz="1400" dirty="0" err="1" smtClean="0"/>
              <a:t>Cb</a:t>
            </a:r>
            <a:r>
              <a:rPr lang="en-US" sz="1400" dirty="0" smtClean="0"/>
              <a:t> or Cr has residual</a:t>
            </a:r>
            <a:r>
              <a:rPr lang="en-US" sz="1400" dirty="0"/>
              <a:t>. </a:t>
            </a:r>
            <a:r>
              <a:rPr lang="en-US" sz="1600" b="1" dirty="0" err="1" smtClean="0"/>
              <a:t>tu_cbf_cb</a:t>
            </a:r>
            <a:r>
              <a:rPr lang="en-US" sz="1600" b="1" dirty="0" smtClean="0"/>
              <a:t> </a:t>
            </a:r>
            <a:r>
              <a:rPr lang="en-US" sz="1400" dirty="0" smtClean="0"/>
              <a:t>indicated which one (</a:t>
            </a:r>
            <a:r>
              <a:rPr lang="en-US" sz="1400" dirty="0" err="1" smtClean="0"/>
              <a:t>Cb</a:t>
            </a:r>
            <a:r>
              <a:rPr lang="en-US" sz="1400" dirty="0" smtClean="0"/>
              <a:t> or Cr).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3602110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Context modelling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2800" dirty="0" smtClean="0"/>
          </a:p>
          <a:p>
            <a:endParaRPr lang="en-US" sz="2800" dirty="0"/>
          </a:p>
          <a:p>
            <a:endParaRPr lang="en-US" sz="2800" dirty="0" smtClean="0"/>
          </a:p>
          <a:p>
            <a:endParaRPr lang="en-US" sz="2800" dirty="0"/>
          </a:p>
          <a:p>
            <a:endParaRPr lang="en-US" sz="2800" dirty="0" smtClean="0"/>
          </a:p>
          <a:p>
            <a:endParaRPr lang="en-US" sz="14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en-US" sz="14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Number of contexts are reduced by 2. </a:t>
            </a:r>
          </a:p>
          <a:p>
            <a:r>
              <a:rPr lang="en-US" sz="14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Worst case number of context coded bins are unchanged (3 </a:t>
            </a:r>
            <a:r>
              <a:rPr lang="en-US" sz="1400" dirty="0" err="1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ctx</a:t>
            </a:r>
            <a:r>
              <a:rPr lang="en-US" sz="14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 per coding block).</a:t>
            </a:r>
          </a:p>
          <a:p>
            <a:r>
              <a:rPr lang="en-US" sz="14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Average number context coded bins are reduced (due to syntax more aligned with statistics and 1 bypass coded bin)</a:t>
            </a:r>
            <a:endParaRPr lang="en-US" sz="14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E80CF-381A-47D6-A9C0-5681A06B3B7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0114092"/>
              </p:ext>
            </p:extLst>
          </p:nvPr>
        </p:nvGraphicFramePr>
        <p:xfrm>
          <a:off x="1081565" y="1565435"/>
          <a:ext cx="7532401" cy="841215"/>
        </p:xfrm>
        <a:graphic>
          <a:graphicData uri="http://schemas.openxmlformats.org/drawingml/2006/table">
            <a:tbl>
              <a:tblPr firstRow="1" firstCol="1" bandRow="1"/>
              <a:tblGrid>
                <a:gridCol w="1890979"/>
                <a:gridCol w="1818250"/>
                <a:gridCol w="727300"/>
                <a:gridCol w="727300"/>
                <a:gridCol w="789524"/>
                <a:gridCol w="789524"/>
                <a:gridCol w="789524"/>
              </a:tblGrid>
              <a:tr h="150786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5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Syntax element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5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binIdx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078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5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5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5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5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5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5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&gt;=  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786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tu_cbf_cb</a:t>
                      </a:r>
                      <a:r>
                        <a:rPr lang="en-CA" sz="105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[ ][ ][ ]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50" dirty="0" err="1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trDepth</a:t>
                      </a:r>
                      <a:r>
                        <a:rPr lang="en-CA" sz="105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 = = </a:t>
                      </a:r>
                      <a:r>
                        <a:rPr lang="en-CA" sz="105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  ? </a:t>
                      </a:r>
                      <a:r>
                        <a:rPr lang="en-CA" sz="105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0  :  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786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tu_cbf_cr</a:t>
                      </a:r>
                      <a:r>
                        <a:rPr lang="en-CA" sz="105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[ ][ ][ ]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tu_cbf_cb</a:t>
                      </a:r>
                      <a:r>
                        <a:rPr lang="en-CA" sz="105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[ ][ ][ ]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5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na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135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5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tu_joint_cbcr_residual</a:t>
                      </a:r>
                      <a:r>
                        <a:rPr lang="en-CA" sz="105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[ ][ ]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5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0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5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na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5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na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5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na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5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na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5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na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15722"/>
              </p:ext>
            </p:extLst>
          </p:nvPr>
        </p:nvGraphicFramePr>
        <p:xfrm>
          <a:off x="1081563" y="3245405"/>
          <a:ext cx="7532401" cy="1021795"/>
        </p:xfrm>
        <a:graphic>
          <a:graphicData uri="http://schemas.openxmlformats.org/drawingml/2006/table">
            <a:tbl>
              <a:tblPr firstRow="1" firstCol="1" bandRow="1"/>
              <a:tblGrid>
                <a:gridCol w="1890979"/>
                <a:gridCol w="1818250"/>
                <a:gridCol w="727300"/>
                <a:gridCol w="727300"/>
                <a:gridCol w="789524"/>
                <a:gridCol w="789524"/>
                <a:gridCol w="789524"/>
              </a:tblGrid>
              <a:tr h="168778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5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Syntax element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5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binIdx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877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5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5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5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5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5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5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&gt;=  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778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tu_cbf_cb</a:t>
                      </a:r>
                      <a:r>
                        <a:rPr lang="en-CA" sz="105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[ ][ ][ ]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5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bypass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778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50" b="1" dirty="0" err="1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tu_cbf_cb_or_cr</a:t>
                      </a:r>
                      <a:r>
                        <a:rPr lang="en-CA" sz="1050" dirty="0" smtClean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[</a:t>
                      </a:r>
                      <a:r>
                        <a:rPr lang="en-CA" sz="105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 ][ ][ ]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50" kern="1200" dirty="0" smtClean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0</a:t>
                      </a:r>
                      <a:endParaRPr lang="en-US" sz="1050" kern="12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5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na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663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50" b="1" dirty="0" err="1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tu_cbf_cb_and_cr</a:t>
                      </a:r>
                      <a:r>
                        <a:rPr lang="en-CA" sz="105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[</a:t>
                      </a:r>
                      <a:r>
                        <a:rPr lang="en-CA" sz="105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][ ]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5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0</a:t>
                      </a:r>
                      <a:endParaRPr lang="en-US" sz="1050" kern="12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5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na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5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na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35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5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tu_joint_cbcr_residual</a:t>
                      </a:r>
                      <a:r>
                        <a:rPr lang="en-CA" sz="105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[ ][ ]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5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5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na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5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na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1233964" y="2877821"/>
            <a:ext cx="3397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Proposed</a:t>
            </a:r>
            <a:endParaRPr lang="en-US" sz="1400" dirty="0"/>
          </a:p>
        </p:txBody>
      </p:sp>
      <p:sp>
        <p:nvSpPr>
          <p:cNvPr id="14" name="TextBox 13"/>
          <p:cNvSpPr txBox="1"/>
          <p:nvPr/>
        </p:nvSpPr>
        <p:spPr>
          <a:xfrm>
            <a:off x="1233965" y="1281649"/>
            <a:ext cx="3397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VTM5.0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474556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Simulation results</a:t>
            </a:r>
          </a:p>
        </p:txBody>
      </p:sp>
      <p:graphicFrame>
        <p:nvGraphicFramePr>
          <p:cNvPr id="12" name="Content Placeholder 1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244149"/>
              </p:ext>
            </p:extLst>
          </p:nvPr>
        </p:nvGraphicFramePr>
        <p:xfrm>
          <a:off x="1151731" y="1389856"/>
          <a:ext cx="4665195" cy="3758565"/>
        </p:xfrm>
        <a:graphic>
          <a:graphicData uri="http://schemas.openxmlformats.org/drawingml/2006/table">
            <a:tbl>
              <a:tblPr firstRow="1" firstCol="1" bandRow="1"/>
              <a:tblGrid>
                <a:gridCol w="969085"/>
                <a:gridCol w="621632"/>
                <a:gridCol w="690768"/>
                <a:gridCol w="690768"/>
                <a:gridCol w="564314"/>
                <a:gridCol w="564314"/>
                <a:gridCol w="564314"/>
              </a:tblGrid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1187798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 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1187798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YUV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-1.53%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-1.80%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-1.33%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-1.69%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 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YUV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-2.49%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-1.88%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-1.32%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-1.32%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-1.67%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-2.76%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-1.31%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0156412"/>
              </p:ext>
            </p:extLst>
          </p:nvPr>
        </p:nvGraphicFramePr>
        <p:xfrm>
          <a:off x="6384131" y="1389855"/>
          <a:ext cx="4406901" cy="3781425"/>
        </p:xfrm>
        <a:graphic>
          <a:graphicData uri="http://schemas.openxmlformats.org/drawingml/2006/table">
            <a:tbl>
              <a:tblPr firstRow="1" firstCol="1" bandRow="1"/>
              <a:tblGrid>
                <a:gridCol w="915430"/>
                <a:gridCol w="587215"/>
                <a:gridCol w="652523"/>
                <a:gridCol w="652523"/>
                <a:gridCol w="533070"/>
                <a:gridCol w="533070"/>
                <a:gridCol w="533070"/>
              </a:tblGrid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 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YUV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-4.91%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-3.61%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-1.58%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-3.65%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-1.58%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-1.52%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P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 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YUV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-5.48%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-3.41%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-3.92%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-2.28%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1329940" y="5431410"/>
            <a:ext cx="6451253" cy="12567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indent="0">
              <a:spcBef>
                <a:spcPts val="1299"/>
              </a:spcBef>
              <a:buNone/>
            </a:pPr>
            <a:r>
              <a:rPr lang="en-US" dirty="0" smtClean="0"/>
              <a:t>Proposal only modifies the </a:t>
            </a:r>
            <a:r>
              <a:rPr lang="en-US" dirty="0" err="1" smtClean="0"/>
              <a:t>signalling</a:t>
            </a:r>
            <a:r>
              <a:rPr lang="en-US" dirty="0" smtClean="0"/>
              <a:t>. </a:t>
            </a:r>
            <a:r>
              <a:rPr lang="en-US" dirty="0" smtClean="0"/>
              <a:t>Encoder logic is not changed.</a:t>
            </a:r>
          </a:p>
          <a:p>
            <a:pPr marL="0" lvl="1" indent="0">
              <a:spcBef>
                <a:spcPts val="1299"/>
              </a:spcBef>
              <a:buNone/>
            </a:pPr>
            <a:r>
              <a:rPr lang="en-US" dirty="0" smtClean="0"/>
              <a:t>YUV gain according to (6Y+U+V)/8.</a:t>
            </a:r>
          </a:p>
          <a:p>
            <a:pPr marL="0" lvl="1" indent="0">
              <a:spcBef>
                <a:spcPts val="1299"/>
              </a:spcBef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9049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A modified </a:t>
            </a:r>
            <a:r>
              <a:rPr lang="en-US" sz="2800" dirty="0" err="1" smtClean="0"/>
              <a:t>signalling</a:t>
            </a:r>
            <a:r>
              <a:rPr lang="en-US" sz="2800" dirty="0" smtClean="0"/>
              <a:t> for </a:t>
            </a:r>
            <a:r>
              <a:rPr lang="en-US" sz="2800" dirty="0" err="1" smtClean="0"/>
              <a:t>chroma</a:t>
            </a:r>
            <a:r>
              <a:rPr lang="en-US" sz="2800" dirty="0" smtClean="0"/>
              <a:t> coded block flags are proposed.</a:t>
            </a:r>
          </a:p>
          <a:p>
            <a:r>
              <a:rPr lang="en-US" sz="2800" dirty="0" smtClean="0"/>
              <a:t>0.4% YUV gain in RA configuration. </a:t>
            </a:r>
          </a:p>
          <a:p>
            <a:r>
              <a:rPr lang="en-US" sz="2800" dirty="0" smtClean="0"/>
              <a:t>Only </a:t>
            </a:r>
            <a:r>
              <a:rPr lang="en-US" sz="2800" dirty="0" err="1" smtClean="0"/>
              <a:t>signalling</a:t>
            </a:r>
            <a:r>
              <a:rPr lang="en-US" sz="2800" dirty="0" smtClean="0"/>
              <a:t> part is modified, no change in encoding logic. </a:t>
            </a:r>
          </a:p>
          <a:p>
            <a:r>
              <a:rPr lang="en-US" sz="2800" dirty="0" smtClean="0"/>
              <a:t>Proposed to be adopted in next VVC draft. 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E80CF-381A-47D6-A9C0-5681A06B3B7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9949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6111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4400" dirty="0"/>
              <a:t>Average context coded bins</a:t>
            </a:r>
            <a:endParaRPr lang="en-US" sz="440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9194957"/>
              </p:ext>
            </p:extLst>
          </p:nvPr>
        </p:nvGraphicFramePr>
        <p:xfrm>
          <a:off x="785487" y="2749549"/>
          <a:ext cx="10471149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490383"/>
                <a:gridCol w="3490383"/>
                <a:gridCol w="3490383"/>
              </a:tblGrid>
              <a:tr h="618101"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VTM5.0</a:t>
                      </a:r>
                    </a:p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err="1" smtClean="0"/>
                        <a:t>tu_cbf_cb</a:t>
                      </a:r>
                      <a:r>
                        <a:rPr lang="en-US" sz="1600" b="1" dirty="0" smtClean="0"/>
                        <a:t> </a:t>
                      </a:r>
                      <a:r>
                        <a:rPr lang="en-US" sz="1600" dirty="0" smtClean="0"/>
                        <a:t>+ </a:t>
                      </a:r>
                      <a:r>
                        <a:rPr lang="en-US" sz="1600" b="1" dirty="0" err="1" smtClean="0"/>
                        <a:t>tu_cbf_cr</a:t>
                      </a:r>
                      <a:r>
                        <a:rPr lang="en-US" sz="1600" dirty="0" smtClean="0"/>
                        <a:t> + </a:t>
                      </a:r>
                      <a:r>
                        <a:rPr lang="en-US" sz="1600" b="1" dirty="0" err="1" smtClean="0"/>
                        <a:t>tu_joint_cbcr_residual</a:t>
                      </a:r>
                      <a:endParaRPr lang="en-US" sz="16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/>
                        <a:t>Proposed</a:t>
                      </a:r>
                    </a:p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err="1" smtClean="0"/>
                        <a:t>tu_cbf_cb_or_cr</a:t>
                      </a:r>
                      <a:r>
                        <a:rPr lang="en-US" sz="1600" dirty="0" smtClean="0"/>
                        <a:t> + </a:t>
                      </a:r>
                      <a:r>
                        <a:rPr lang="en-US" sz="1600" b="1" dirty="0" err="1" smtClean="0"/>
                        <a:t>tu_cbf_cb_and_cr</a:t>
                      </a:r>
                      <a:r>
                        <a:rPr lang="en-US" sz="1600" dirty="0" smtClean="0"/>
                        <a:t> + </a:t>
                      </a:r>
                      <a:r>
                        <a:rPr lang="en-US" sz="1600" b="1" dirty="0" err="1" smtClean="0"/>
                        <a:t>tu_joint_cbcr_residual</a:t>
                      </a:r>
                      <a:endParaRPr lang="en-US" sz="1600" dirty="0" smtClean="0"/>
                    </a:p>
                  </a:txBody>
                  <a:tcPr/>
                </a:tc>
              </a:tr>
              <a:tr h="278527"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Basketballpass</a:t>
                      </a:r>
                      <a:r>
                        <a:rPr lang="en-US" sz="1600" dirty="0" smtClean="0"/>
                        <a:t> QP 22,</a:t>
                      </a:r>
                      <a:r>
                        <a:rPr lang="en-US" sz="1600" baseline="0" dirty="0" smtClean="0"/>
                        <a:t> Intra Only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96375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81213</a:t>
                      </a:r>
                      <a:endParaRPr lang="en-US" sz="1600" dirty="0"/>
                    </a:p>
                  </a:txBody>
                  <a:tcPr/>
                </a:tc>
              </a:tr>
              <a:tr h="278527"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BlowingBubbles</a:t>
                      </a:r>
                      <a:r>
                        <a:rPr lang="en-US" sz="1600" dirty="0" smtClean="0"/>
                        <a:t> QP 37,</a:t>
                      </a:r>
                      <a:r>
                        <a:rPr lang="en-US" sz="1600" baseline="0" dirty="0" smtClean="0"/>
                        <a:t> Intra Only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51572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40365</a:t>
                      </a:r>
                      <a:endParaRPr lang="en-US" sz="1600" dirty="0"/>
                    </a:p>
                  </a:txBody>
                  <a:tcPr/>
                </a:tc>
              </a:tr>
              <a:tr h="278527"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BQSquare</a:t>
                      </a:r>
                      <a:r>
                        <a:rPr lang="en-US" sz="1600" baseline="0" dirty="0" smtClean="0"/>
                        <a:t> QP </a:t>
                      </a:r>
                      <a:r>
                        <a:rPr lang="en-US" sz="1600" dirty="0" smtClean="0"/>
                        <a:t>32,</a:t>
                      </a:r>
                      <a:r>
                        <a:rPr lang="en-US" sz="1600" baseline="0" dirty="0" smtClean="0"/>
                        <a:t> Intra Only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38435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28136</a:t>
                      </a:r>
                      <a:endParaRPr lang="en-US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692791" y="2041287"/>
            <a:ext cx="49257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indent="0">
              <a:spcBef>
                <a:spcPts val="1299"/>
              </a:spcBef>
              <a:buNone/>
            </a:pPr>
            <a:r>
              <a:rPr lang="en-US" dirty="0" smtClean="0"/>
              <a:t>Change in the number of total context coded bins: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0491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itle Slide">
  <a:themeElements>
    <a:clrScheme name="updated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C8102E"/>
      </a:accent2>
      <a:accent3>
        <a:srgbClr val="EA594F"/>
      </a:accent3>
      <a:accent4>
        <a:srgbClr val="F8B53C"/>
      </a:accent4>
      <a:accent5>
        <a:srgbClr val="231815"/>
      </a:accent5>
      <a:accent6>
        <a:srgbClr val="595757"/>
      </a:accent6>
      <a:hlink>
        <a:srgbClr val="898989"/>
      </a:hlink>
      <a:folHlink>
        <a:srgbClr val="B5B5B5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7000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err="1" smtClean="0">
            <a:solidFill>
              <a:srgbClr val="575756"/>
            </a:solidFill>
            <a:latin typeface="+mj-lt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sz="1800" dirty="0" smtClean="0">
            <a:solidFill>
              <a:schemeClr val="accent2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ts val="3440"/>
          </a:lnSpc>
          <a:defRPr sz="3200" dirty="0" smtClean="0"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End page">
  <a:themeElements>
    <a:clrScheme name="2210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sz="18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5913</TotalTime>
  <Words>1040</Words>
  <Application>Microsoft Office PowerPoint</Application>
  <PresentationFormat>Custom</PresentationFormat>
  <Paragraphs>457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9</vt:i4>
      </vt:variant>
    </vt:vector>
  </HeadingPairs>
  <TitlesOfParts>
    <vt:vector size="25" baseType="lpstr">
      <vt:lpstr>Malgun Gothic</vt:lpstr>
      <vt:lpstr>Microsoft YaHei</vt:lpstr>
      <vt:lpstr>MS Mincho</vt:lpstr>
      <vt:lpstr>PMingLiU</vt:lpstr>
      <vt:lpstr>SimHei</vt:lpstr>
      <vt:lpstr>SimSun</vt:lpstr>
      <vt:lpstr>Arial</vt:lpstr>
      <vt:lpstr>Calibri</vt:lpstr>
      <vt:lpstr>Calibri Light</vt:lpstr>
      <vt:lpstr>等线 Light</vt:lpstr>
      <vt:lpstr>Times New Roman</vt:lpstr>
      <vt:lpstr>Wingdings</vt:lpstr>
      <vt:lpstr>1_Title Slide</vt:lpstr>
      <vt:lpstr>Chart page</vt:lpstr>
      <vt:lpstr>4_Chart page</vt:lpstr>
      <vt:lpstr>End page</vt:lpstr>
      <vt:lpstr>JVET-O0231: Non-CE7: Modified chroma coded block flag signalling</vt:lpstr>
      <vt:lpstr>PowerPoint Presentation</vt:lpstr>
      <vt:lpstr>Problem statement</vt:lpstr>
      <vt:lpstr>Proposed chroma cbf signalling</vt:lpstr>
      <vt:lpstr>Context modelling</vt:lpstr>
      <vt:lpstr>Simulation results</vt:lpstr>
      <vt:lpstr>Conclusion</vt:lpstr>
      <vt:lpstr>PowerPoint Presentation</vt:lpstr>
      <vt:lpstr>Average context coded bins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SEMIH ESENLIK</cp:lastModifiedBy>
  <cp:revision>1912</cp:revision>
  <dcterms:created xsi:type="dcterms:W3CDTF">2018-06-21T13:34:14Z</dcterms:created>
  <dcterms:modified xsi:type="dcterms:W3CDTF">2019-07-01T16:53:40Z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(3)MkfdPKn4ZC9tJ4uJCfHlJ/NT630mTLEpFYjVGJ7eeEP67pYOqD2Rkg5JtrG+ea/qYltirV0z
q+sUDvRqDN6eMmrlqj8XL5k6h+LBABVw+bPlaZe6/Vsht2/JuMjAQi7p43g7oiH5Ny2sBW+E
GNfEigHXheLIF+KMzuCJWhwCtUNbrc6alIgwfteQLm99j50w/AyYN9XLctTvIpUDV2/w5cmQ
t3iI3XKQiF1gXBehJ9</vt:lpwstr>
  </property>
  <property fmtid="{D5CDD505-2E9C-101B-9397-08002B2CF9AE}" pid="3" name="_2015_ms_pID_7253431">
    <vt:lpwstr>gitCXzu8O6T0rV6c6JhBiFh7Ie5yQh+BqkmcdHHyioEQ8VnpNNrPog
Ct5KAu1+YIZ0G7Ty25u44wJ5jV5njS01NqzruEgahKcT4MBdr06cj4L81BeUogv874TYntyt
cB5DjJ5eFNaYosYT5owjg3tJ2Mn6m9+ahaUWKm8t9geBG5rxSzw90yCKMEuNCXe08DAcwnQI
jd0pSeFWwYi6G/ZTNaid4n/fn6/B3b8Rk22h</vt:lpwstr>
  </property>
  <property fmtid="{D5CDD505-2E9C-101B-9397-08002B2CF9AE}" pid="4" name="_2015_ms_pID_7253432">
    <vt:lpwstr>/A==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1561707819</vt:lpwstr>
  </property>
</Properties>
</file>