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621"/>
    <p:restoredTop sz="96976"/>
  </p:normalViewPr>
  <p:slideViewPr>
    <p:cSldViewPr snapToGrid="0" snapToObjects="1">
      <p:cViewPr varScale="1">
        <p:scale>
          <a:sx n="122" d="100"/>
          <a:sy n="122" d="100"/>
        </p:scale>
        <p:origin x="232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9F076-F959-2344-8933-21713131C674}" type="datetimeFigureOut">
              <a:rPr lang="en-US" smtClean="0"/>
              <a:t>7/4/19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3D34D-30DC-8C4E-834B-B1A3F8143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532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3D34D-30DC-8C4E-834B-B1A3F81433A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827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3D34D-30DC-8C4E-834B-B1A3F81433A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105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3D34D-30DC-8C4E-834B-B1A3F81433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414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3D34D-30DC-8C4E-834B-B1A3F81433A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407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3D34D-30DC-8C4E-834B-B1A3F81433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32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 latinLnBrk="0">
              <a:defRPr sz="6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>
            <a:lvl1pPr marL="0" indent="0" algn="ctr" latinLnBrk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527047" y="3509241"/>
            <a:ext cx="9140953" cy="45719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8560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859642B1-3197-FB42-A8B1-39DBC0D40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92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859642B1-3197-FB42-A8B1-39DBC0D40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92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859642B1-3197-FB42-A8B1-39DBC0D40C6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B387D4-D4BE-4A44-AFA9-836F14C33403}"/>
              </a:ext>
            </a:extLst>
          </p:cNvPr>
          <p:cNvSpPr txBox="1"/>
          <p:nvPr userDrawn="1"/>
        </p:nvSpPr>
        <p:spPr>
          <a:xfrm>
            <a:off x="838200" y="55874"/>
            <a:ext cx="60303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JVET-O0217: Simplification of motion vector storing process for triangle merge mode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568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cap="small" baseline="0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831850" y="4534661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122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859642B1-3197-FB42-A8B1-39DBC0D40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68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859642B1-3197-FB42-A8B1-39DBC0D40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6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859642B1-3197-FB42-A8B1-39DBC0D40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90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859642B1-3197-FB42-A8B1-39DBC0D40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73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859642B1-3197-FB42-A8B1-39DBC0D40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019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Click icon to add picture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859642B1-3197-FB42-A8B1-39DBC0D40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28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pic>
        <p:nvPicPr>
          <p:cNvPr id="9" name="그림 7">
            <a:extLst>
              <a:ext uri="{FF2B5EF4-FFF2-40B4-BE49-F238E27FC236}">
                <a16:creationId xmlns:a16="http://schemas.microsoft.com/office/drawing/2014/main" id="{474FE793-12F0-4CF2-9447-06A6793B772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55" b="28814"/>
          <a:stretch/>
        </p:blipFill>
        <p:spPr>
          <a:xfrm>
            <a:off x="10517993" y="0"/>
            <a:ext cx="1514453" cy="64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CE4D81B-5947-44F5-8AE2-1A001E445B78}"/>
              </a:ext>
            </a:extLst>
          </p:cNvPr>
          <p:cNvSpPr txBox="1"/>
          <p:nvPr/>
        </p:nvSpPr>
        <p:spPr>
          <a:xfrm>
            <a:off x="105296" y="6484670"/>
            <a:ext cx="3918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DIGITAL INSIGHTS INC., MULTIMEDIA SYSTEMS &amp; IPRS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859642B1-3197-FB42-A8B1-39DBC0D40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1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CF45B-D480-0D46-9878-B7F8E29B8C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/>
              <a:t>[JVET-O0217]</a:t>
            </a:r>
            <a:br>
              <a:rPr lang="en-US" sz="3200" dirty="0"/>
            </a:br>
            <a:r>
              <a:rPr lang="en-US" sz="3200" dirty="0"/>
              <a:t>Non-CE4: </a:t>
            </a:r>
            <a:r>
              <a:rPr lang="en-CA" sz="3200" dirty="0"/>
              <a:t>Simplification of motion vector storing process for triangle merge mode</a:t>
            </a:r>
            <a:r>
              <a:rPr lang="en-US" sz="3200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200D45-3C38-FC40-8571-5B36BBA6E4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b="1" dirty="0"/>
              <a:t>Yongjo Ahn </a:t>
            </a:r>
            <a:r>
              <a:rPr lang="en-US" dirty="0"/>
              <a:t>and </a:t>
            </a:r>
            <a:r>
              <a:rPr lang="en-US" dirty="0" err="1"/>
              <a:t>Donggyu</a:t>
            </a:r>
            <a:r>
              <a:rPr lang="en-US" dirty="0"/>
              <a:t> Sim</a:t>
            </a:r>
          </a:p>
          <a:p>
            <a:pPr algn="r"/>
            <a:r>
              <a:rPr lang="en-US" dirty="0"/>
              <a:t>@ 15</a:t>
            </a:r>
            <a:r>
              <a:rPr lang="en-US" baseline="30000" dirty="0"/>
              <a:t>th</a:t>
            </a:r>
            <a:r>
              <a:rPr lang="en-US" dirty="0"/>
              <a:t> JVET meeting, Gothenburg, SE</a:t>
            </a:r>
          </a:p>
        </p:txBody>
      </p:sp>
    </p:spTree>
    <p:extLst>
      <p:ext uri="{BB962C8B-B14F-4D97-AF65-F5344CB8AC3E}">
        <p14:creationId xmlns:p14="http://schemas.microsoft.com/office/powerpoint/2010/main" val="2466851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73922-3033-704E-95F6-87A6E70F3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CFCD8E-6A88-C14E-9A37-60AA16F2F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In current VVC WD, the additional motion vector storing process is used for triangle merge mode</a:t>
            </a:r>
          </a:p>
          <a:p>
            <a:pPr lvl="1"/>
            <a:r>
              <a:rPr lang="en-CA" dirty="0"/>
              <a:t>Especially, a </a:t>
            </a:r>
            <a:r>
              <a:rPr lang="en-CA" b="1" dirty="0"/>
              <a:t>reference picture mapping process </a:t>
            </a:r>
            <a:r>
              <a:rPr lang="en-CA" dirty="0"/>
              <a:t>is performed to store the motion information of the blended area</a:t>
            </a:r>
          </a:p>
          <a:p>
            <a:r>
              <a:rPr lang="en-CA" dirty="0"/>
              <a:t>This contribution proposes the simplification of motion vector storing process</a:t>
            </a:r>
          </a:p>
          <a:p>
            <a:pPr lvl="1"/>
            <a:r>
              <a:rPr lang="en-CA" dirty="0"/>
              <a:t>It focuses on removing the reference picture mapping process for triangle merge mode</a:t>
            </a:r>
            <a:endParaRPr lang="en-US" dirty="0"/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61C8D730-74AC-FF43-91A6-D55F218E52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793006"/>
              </p:ext>
            </p:extLst>
          </p:nvPr>
        </p:nvGraphicFramePr>
        <p:xfrm>
          <a:off x="3957058" y="4749442"/>
          <a:ext cx="1727176" cy="1727176"/>
        </p:xfrm>
        <a:graphic>
          <a:graphicData uri="http://schemas.openxmlformats.org/drawingml/2006/table">
            <a:tbl>
              <a:tblPr/>
              <a:tblGrid>
                <a:gridCol w="431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736736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705540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F24D81AE-66DD-734E-B1C7-C80592980482}"/>
              </a:ext>
            </a:extLst>
          </p:cNvPr>
          <p:cNvSpPr txBox="1"/>
          <p:nvPr/>
        </p:nvSpPr>
        <p:spPr>
          <a:xfrm>
            <a:off x="3824789" y="6488668"/>
            <a:ext cx="199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 err="1"/>
              <a:t>triangleDir</a:t>
            </a:r>
            <a:r>
              <a:rPr lang="en-US" altLang="ko-KR" b="1" i="1" dirty="0"/>
              <a:t>: 0</a:t>
            </a:r>
            <a:endParaRPr lang="en-US" b="1" i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FEA3515-1481-B142-8017-BA776747EC90}"/>
              </a:ext>
            </a:extLst>
          </p:cNvPr>
          <p:cNvSpPr txBox="1"/>
          <p:nvPr/>
        </p:nvSpPr>
        <p:spPr>
          <a:xfrm>
            <a:off x="7216396" y="6488424"/>
            <a:ext cx="1883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 err="1"/>
              <a:t>triangleDir</a:t>
            </a:r>
            <a:r>
              <a:rPr lang="en-US" altLang="ko-KR" b="1" i="1" dirty="0"/>
              <a:t>: 1</a:t>
            </a:r>
            <a:endParaRPr lang="en-US" b="1" i="1" dirty="0"/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634C9598-F088-4E4D-ABEE-70EA030264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64064"/>
              </p:ext>
            </p:extLst>
          </p:nvPr>
        </p:nvGraphicFramePr>
        <p:xfrm>
          <a:off x="7294421" y="4749442"/>
          <a:ext cx="1727176" cy="1727176"/>
        </p:xfrm>
        <a:graphic>
          <a:graphicData uri="http://schemas.openxmlformats.org/drawingml/2006/table">
            <a:tbl>
              <a:tblPr/>
              <a:tblGrid>
                <a:gridCol w="431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736736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705540"/>
                  </a:ext>
                </a:extLst>
              </a:tr>
            </a:tbl>
          </a:graphicData>
        </a:graphic>
      </p:graphicFrame>
      <p:sp>
        <p:nvSpPr>
          <p:cNvPr id="27" name="Right Brace 26">
            <a:extLst>
              <a:ext uri="{FF2B5EF4-FFF2-40B4-BE49-F238E27FC236}">
                <a16:creationId xmlns:a16="http://schemas.microsoft.com/office/drawing/2014/main" id="{7DC4DA53-3898-9446-AC7D-C3BE69907E53}"/>
              </a:ext>
            </a:extLst>
          </p:cNvPr>
          <p:cNvSpPr/>
          <p:nvPr/>
        </p:nvSpPr>
        <p:spPr>
          <a:xfrm rot="10800000">
            <a:off x="3766471" y="4749442"/>
            <a:ext cx="141464" cy="4080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A0BDA1-1C33-9643-9512-D60F15E354E9}"/>
              </a:ext>
            </a:extLst>
          </p:cNvPr>
          <p:cNvSpPr txBox="1"/>
          <p:nvPr/>
        </p:nvSpPr>
        <p:spPr>
          <a:xfrm>
            <a:off x="3470555" y="4749442"/>
            <a:ext cx="43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4</a:t>
            </a:r>
          </a:p>
        </p:txBody>
      </p:sp>
      <p:sp>
        <p:nvSpPr>
          <p:cNvPr id="29" name="Right Brace 28">
            <a:extLst>
              <a:ext uri="{FF2B5EF4-FFF2-40B4-BE49-F238E27FC236}">
                <a16:creationId xmlns:a16="http://schemas.microsoft.com/office/drawing/2014/main" id="{979EA52B-60B4-9743-812D-EDAF07907B5C}"/>
              </a:ext>
            </a:extLst>
          </p:cNvPr>
          <p:cNvSpPr/>
          <p:nvPr/>
        </p:nvSpPr>
        <p:spPr>
          <a:xfrm rot="16200000">
            <a:off x="4112519" y="4434540"/>
            <a:ext cx="141464" cy="40802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B5E9FBA-2D43-6A45-A612-C5F6CB4241D3}"/>
              </a:ext>
            </a:extLst>
          </p:cNvPr>
          <p:cNvSpPr txBox="1"/>
          <p:nvPr/>
        </p:nvSpPr>
        <p:spPr>
          <a:xfrm>
            <a:off x="3979240" y="4235109"/>
            <a:ext cx="408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25995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79666-C941-664F-AE7E-38128EDEF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2C6A0-2D2A-F64B-B3A1-2B8FF9DA6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Motion vector storing process for the blended area:</a:t>
            </a:r>
          </a:p>
          <a:p>
            <a:pPr lvl="1"/>
            <a:r>
              <a:rPr lang="en-CA" dirty="0"/>
              <a:t>If two </a:t>
            </a:r>
            <a:r>
              <a:rPr lang="en-US" dirty="0" err="1"/>
              <a:t>uni</a:t>
            </a:r>
            <a:r>
              <a:rPr lang="en-US" dirty="0"/>
              <a:t>-predictive </a:t>
            </a:r>
            <a:r>
              <a:rPr lang="en-CA" dirty="0"/>
              <a:t>motion vectors (</a:t>
            </a:r>
            <a:r>
              <a:rPr lang="en-CA" dirty="0" err="1"/>
              <a:t>mvA</a:t>
            </a:r>
            <a:r>
              <a:rPr lang="en-CA" dirty="0"/>
              <a:t>, </a:t>
            </a:r>
            <a:r>
              <a:rPr lang="en-CA" dirty="0" err="1"/>
              <a:t>mvB</a:t>
            </a:r>
            <a:r>
              <a:rPr lang="en-CA" dirty="0"/>
              <a:t>) refer to different reference picture lists</a:t>
            </a:r>
          </a:p>
          <a:p>
            <a:pPr lvl="2"/>
            <a:r>
              <a:rPr lang="en-US" dirty="0"/>
              <a:t>bi-predictive motion vector can be generated by simply combining the two </a:t>
            </a:r>
            <a:r>
              <a:rPr lang="en-US" dirty="0" err="1"/>
              <a:t>uni</a:t>
            </a:r>
            <a:r>
              <a:rPr lang="en-US" dirty="0"/>
              <a:t>-predictive motion vectors</a:t>
            </a:r>
          </a:p>
          <a:p>
            <a:pPr lvl="1"/>
            <a:r>
              <a:rPr lang="en-US" dirty="0"/>
              <a:t>Otherwise,</a:t>
            </a:r>
          </a:p>
          <a:p>
            <a:pPr lvl="2"/>
            <a:r>
              <a:rPr lang="en-US" b="1" dirty="0"/>
              <a:t>Reference picture mapping process </a:t>
            </a:r>
            <a:r>
              <a:rPr lang="en-US" dirty="0"/>
              <a:t>is performed to generate the bi-predictive motion vector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E545B9E-86C7-1D4A-B0E0-8C6D07DBAA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793006"/>
              </p:ext>
            </p:extLst>
          </p:nvPr>
        </p:nvGraphicFramePr>
        <p:xfrm>
          <a:off x="3957058" y="4749442"/>
          <a:ext cx="1727176" cy="1727176"/>
        </p:xfrm>
        <a:graphic>
          <a:graphicData uri="http://schemas.openxmlformats.org/drawingml/2006/table">
            <a:tbl>
              <a:tblPr/>
              <a:tblGrid>
                <a:gridCol w="431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736736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705540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79977E0-84A3-D044-AB0A-59BCC22CFA95}"/>
              </a:ext>
            </a:extLst>
          </p:cNvPr>
          <p:cNvSpPr txBox="1"/>
          <p:nvPr/>
        </p:nvSpPr>
        <p:spPr>
          <a:xfrm>
            <a:off x="3824789" y="6488668"/>
            <a:ext cx="199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 err="1"/>
              <a:t>triangleDir</a:t>
            </a:r>
            <a:r>
              <a:rPr lang="en-US" altLang="ko-KR" b="1" i="1" dirty="0"/>
              <a:t>: 0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692158-641D-F74B-B6EE-12A4AD610A8E}"/>
              </a:ext>
            </a:extLst>
          </p:cNvPr>
          <p:cNvSpPr txBox="1"/>
          <p:nvPr/>
        </p:nvSpPr>
        <p:spPr>
          <a:xfrm>
            <a:off x="7216396" y="6488424"/>
            <a:ext cx="1883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 err="1"/>
              <a:t>triangleDir</a:t>
            </a:r>
            <a:r>
              <a:rPr lang="en-US" altLang="ko-KR" b="1" i="1" dirty="0"/>
              <a:t>: 1</a:t>
            </a:r>
            <a:endParaRPr lang="en-US" b="1" i="1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118BFFBC-3C31-4A4D-992E-F7E18A839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64064"/>
              </p:ext>
            </p:extLst>
          </p:nvPr>
        </p:nvGraphicFramePr>
        <p:xfrm>
          <a:off x="7294421" y="4749442"/>
          <a:ext cx="1727176" cy="1727176"/>
        </p:xfrm>
        <a:graphic>
          <a:graphicData uri="http://schemas.openxmlformats.org/drawingml/2006/table">
            <a:tbl>
              <a:tblPr/>
              <a:tblGrid>
                <a:gridCol w="431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736736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705540"/>
                  </a:ext>
                </a:extLst>
              </a:tr>
            </a:tbl>
          </a:graphicData>
        </a:graphic>
      </p:graphicFrame>
      <p:sp>
        <p:nvSpPr>
          <p:cNvPr id="16" name="Right Brace 15">
            <a:extLst>
              <a:ext uri="{FF2B5EF4-FFF2-40B4-BE49-F238E27FC236}">
                <a16:creationId xmlns:a16="http://schemas.microsoft.com/office/drawing/2014/main" id="{367AD519-0F31-4243-8500-D28F91778582}"/>
              </a:ext>
            </a:extLst>
          </p:cNvPr>
          <p:cNvSpPr/>
          <p:nvPr/>
        </p:nvSpPr>
        <p:spPr>
          <a:xfrm rot="10800000">
            <a:off x="3766471" y="4749442"/>
            <a:ext cx="141464" cy="4080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BBAEEC-4A91-4C40-A400-0FA57E926751}"/>
              </a:ext>
            </a:extLst>
          </p:cNvPr>
          <p:cNvSpPr txBox="1"/>
          <p:nvPr/>
        </p:nvSpPr>
        <p:spPr>
          <a:xfrm>
            <a:off x="3470555" y="4749442"/>
            <a:ext cx="43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4</a:t>
            </a:r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7B267635-3491-DD42-B129-E052A2EBB47B}"/>
              </a:ext>
            </a:extLst>
          </p:cNvPr>
          <p:cNvSpPr/>
          <p:nvPr/>
        </p:nvSpPr>
        <p:spPr>
          <a:xfrm rot="16200000">
            <a:off x="4112519" y="4434540"/>
            <a:ext cx="141464" cy="40802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4E33544-ECD3-6A40-9BCA-B359B6F5E080}"/>
              </a:ext>
            </a:extLst>
          </p:cNvPr>
          <p:cNvSpPr txBox="1"/>
          <p:nvPr/>
        </p:nvSpPr>
        <p:spPr>
          <a:xfrm>
            <a:off x="3979240" y="4235109"/>
            <a:ext cx="408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67415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79666-C941-664F-AE7E-38128EDEF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2C6A0-2D2A-F64B-B3A1-2B8FF9DA6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Motion vector storing process for the blended area:</a:t>
            </a:r>
          </a:p>
          <a:p>
            <a:pPr lvl="1"/>
            <a:r>
              <a:rPr lang="en-CA" dirty="0"/>
              <a:t>If two </a:t>
            </a:r>
            <a:r>
              <a:rPr lang="en-US" dirty="0" err="1"/>
              <a:t>uni</a:t>
            </a:r>
            <a:r>
              <a:rPr lang="en-US" dirty="0"/>
              <a:t>-predictive </a:t>
            </a:r>
            <a:r>
              <a:rPr lang="en-CA" dirty="0"/>
              <a:t>motion vectors (</a:t>
            </a:r>
            <a:r>
              <a:rPr lang="en-CA" dirty="0" err="1"/>
              <a:t>mvA</a:t>
            </a:r>
            <a:r>
              <a:rPr lang="en-CA" dirty="0"/>
              <a:t>, </a:t>
            </a:r>
            <a:r>
              <a:rPr lang="en-CA" dirty="0" err="1"/>
              <a:t>mvB</a:t>
            </a:r>
            <a:r>
              <a:rPr lang="en-CA" dirty="0"/>
              <a:t>) refer to different reference picture lists</a:t>
            </a:r>
          </a:p>
          <a:p>
            <a:pPr lvl="2"/>
            <a:r>
              <a:rPr lang="en-US" dirty="0"/>
              <a:t>bi-predictive motion vector can be generated by simply combining the two </a:t>
            </a:r>
            <a:r>
              <a:rPr lang="en-US" dirty="0" err="1"/>
              <a:t>uni</a:t>
            </a:r>
            <a:r>
              <a:rPr lang="en-US" dirty="0"/>
              <a:t>-predictive motion vectors</a:t>
            </a:r>
          </a:p>
          <a:p>
            <a:pPr lvl="1"/>
            <a:r>
              <a:rPr lang="en-US" dirty="0"/>
              <a:t>Otherwise,</a:t>
            </a:r>
          </a:p>
          <a:p>
            <a:pPr lvl="2"/>
            <a:r>
              <a:rPr lang="en-US" b="1" strike="sngStrike" dirty="0"/>
              <a:t>Reference picture mapping process </a:t>
            </a:r>
            <a:r>
              <a:rPr lang="en-US" strike="sngStrike" dirty="0"/>
              <a:t>is performed to generate the bi-predictive motion vector</a:t>
            </a:r>
          </a:p>
          <a:p>
            <a:pPr lvl="2"/>
            <a:r>
              <a:rPr lang="en-US" b="1" dirty="0"/>
              <a:t>If </a:t>
            </a:r>
            <a:r>
              <a:rPr lang="en-US" b="1" dirty="0" err="1"/>
              <a:t>refIdxA</a:t>
            </a:r>
            <a:r>
              <a:rPr lang="en-US" b="1" dirty="0"/>
              <a:t> &lt;= </a:t>
            </a:r>
            <a:r>
              <a:rPr lang="en-US" b="1" dirty="0" err="1"/>
              <a:t>refIdxB</a:t>
            </a:r>
            <a:r>
              <a:rPr lang="en-US" b="1" dirty="0"/>
              <a:t>, </a:t>
            </a:r>
            <a:r>
              <a:rPr lang="en-US" b="1" dirty="0" err="1"/>
              <a:t>mvA</a:t>
            </a:r>
            <a:r>
              <a:rPr lang="en-US" b="1" dirty="0"/>
              <a:t> is selected</a:t>
            </a:r>
          </a:p>
          <a:p>
            <a:pPr lvl="2"/>
            <a:r>
              <a:rPr lang="en-US" b="1" dirty="0"/>
              <a:t>Otherwise, </a:t>
            </a:r>
            <a:r>
              <a:rPr lang="en-US" b="1" dirty="0" err="1"/>
              <a:t>mvB</a:t>
            </a:r>
            <a:r>
              <a:rPr lang="en-US" b="1" dirty="0"/>
              <a:t> is selected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27647A6-6068-6B4F-83EC-A1F0B4490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734985"/>
              </p:ext>
            </p:extLst>
          </p:nvPr>
        </p:nvGraphicFramePr>
        <p:xfrm>
          <a:off x="3957058" y="4749442"/>
          <a:ext cx="1727176" cy="1727176"/>
        </p:xfrm>
        <a:graphic>
          <a:graphicData uri="http://schemas.openxmlformats.org/drawingml/2006/table">
            <a:tbl>
              <a:tblPr/>
              <a:tblGrid>
                <a:gridCol w="431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736736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70554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8D19D0E-57E2-7142-9628-CD0C1FC40104}"/>
              </a:ext>
            </a:extLst>
          </p:cNvPr>
          <p:cNvSpPr txBox="1"/>
          <p:nvPr/>
        </p:nvSpPr>
        <p:spPr>
          <a:xfrm>
            <a:off x="3824789" y="6488668"/>
            <a:ext cx="199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 err="1"/>
              <a:t>triangleDir</a:t>
            </a:r>
            <a:r>
              <a:rPr lang="en-US" altLang="ko-KR" b="1" i="1" dirty="0"/>
              <a:t>: 0</a:t>
            </a:r>
            <a:endParaRPr lang="en-US" b="1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D4992F-0475-AC45-87E9-2B443AF2A039}"/>
              </a:ext>
            </a:extLst>
          </p:cNvPr>
          <p:cNvSpPr txBox="1"/>
          <p:nvPr/>
        </p:nvSpPr>
        <p:spPr>
          <a:xfrm>
            <a:off x="7216396" y="6488424"/>
            <a:ext cx="1883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 err="1"/>
              <a:t>triangleDir</a:t>
            </a:r>
            <a:r>
              <a:rPr lang="en-US" altLang="ko-KR" b="1" i="1" dirty="0"/>
              <a:t>: 1</a:t>
            </a:r>
            <a:endParaRPr lang="en-US" b="1" i="1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5720C59-F063-1F4C-805E-66959672F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738949"/>
              </p:ext>
            </p:extLst>
          </p:nvPr>
        </p:nvGraphicFramePr>
        <p:xfrm>
          <a:off x="7294421" y="4749442"/>
          <a:ext cx="1727176" cy="1727176"/>
        </p:xfrm>
        <a:graphic>
          <a:graphicData uri="http://schemas.openxmlformats.org/drawingml/2006/table">
            <a:tbl>
              <a:tblPr/>
              <a:tblGrid>
                <a:gridCol w="431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179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736736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mvA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79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biMv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mvB</a:t>
                      </a:r>
                      <a:endParaRPr lang="sk-SK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9520" marR="9520" marT="95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705540"/>
                  </a:ext>
                </a:extLst>
              </a:tr>
            </a:tbl>
          </a:graphicData>
        </a:graphic>
      </p:graphicFrame>
      <p:sp>
        <p:nvSpPr>
          <p:cNvPr id="8" name="Right Brace 7">
            <a:extLst>
              <a:ext uri="{FF2B5EF4-FFF2-40B4-BE49-F238E27FC236}">
                <a16:creationId xmlns:a16="http://schemas.microsoft.com/office/drawing/2014/main" id="{A36FE578-E7B9-2A41-A0AD-C49CD4270700}"/>
              </a:ext>
            </a:extLst>
          </p:cNvPr>
          <p:cNvSpPr/>
          <p:nvPr/>
        </p:nvSpPr>
        <p:spPr>
          <a:xfrm rot="10800000">
            <a:off x="3766471" y="4749442"/>
            <a:ext cx="141464" cy="4080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B7CF1A-19C2-E444-BDB4-E532D99F0CDF}"/>
              </a:ext>
            </a:extLst>
          </p:cNvPr>
          <p:cNvSpPr txBox="1"/>
          <p:nvPr/>
        </p:nvSpPr>
        <p:spPr>
          <a:xfrm>
            <a:off x="3470555" y="4749442"/>
            <a:ext cx="43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4</a:t>
            </a: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0BD4533A-0F4B-8045-B63C-A7E3DC0657F2}"/>
              </a:ext>
            </a:extLst>
          </p:cNvPr>
          <p:cNvSpPr/>
          <p:nvPr/>
        </p:nvSpPr>
        <p:spPr>
          <a:xfrm rot="16200000">
            <a:off x="4112519" y="4434540"/>
            <a:ext cx="141464" cy="40802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4C58E6-92AB-7940-9CA7-3F22C5F05BA8}"/>
              </a:ext>
            </a:extLst>
          </p:cNvPr>
          <p:cNvSpPr txBox="1"/>
          <p:nvPr/>
        </p:nvSpPr>
        <p:spPr>
          <a:xfrm>
            <a:off x="3979240" y="4235109"/>
            <a:ext cx="408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35824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48DD5-ECD8-464A-B6A9-6564AFC59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EB424-7745-BB41-991A-56FD7EA9A1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was integrated on VTM-5.0</a:t>
            </a:r>
          </a:p>
          <a:p>
            <a:endParaRPr lang="en-US" dirty="0"/>
          </a:p>
          <a:p>
            <a:r>
              <a:rPr lang="en-US" dirty="0"/>
              <a:t>0.00% and 0.16% BD-rate loss in RA and LDB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408357C-FDC1-9143-97CA-E1A8FCCF9D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41650"/>
              </p:ext>
            </p:extLst>
          </p:nvPr>
        </p:nvGraphicFramePr>
        <p:xfrm>
          <a:off x="838200" y="3070949"/>
          <a:ext cx="10515600" cy="2346960"/>
        </p:xfrm>
        <a:graphic>
          <a:graphicData uri="http://schemas.openxmlformats.org/drawingml/2006/table">
            <a:tbl>
              <a:tblPr firstRow="1" firstCol="1" bandRow="1"/>
              <a:tblGrid>
                <a:gridCol w="1819199">
                  <a:extLst>
                    <a:ext uri="{9D8B030D-6E8A-4147-A177-3AD203B41FA5}">
                      <a16:colId xmlns:a16="http://schemas.microsoft.com/office/drawing/2014/main" val="250594070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2556932502"/>
                    </a:ext>
                  </a:extLst>
                </a:gridCol>
                <a:gridCol w="929579">
                  <a:extLst>
                    <a:ext uri="{9D8B030D-6E8A-4147-A177-3AD203B41FA5}">
                      <a16:colId xmlns:a16="http://schemas.microsoft.com/office/drawing/2014/main" val="3469792629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1737442181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39120302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2539791161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2806171988"/>
                    </a:ext>
                  </a:extLst>
                </a:gridCol>
                <a:gridCol w="933785">
                  <a:extLst>
                    <a:ext uri="{9D8B030D-6E8A-4147-A177-3AD203B41FA5}">
                      <a16:colId xmlns:a16="http://schemas.microsoft.com/office/drawing/2014/main" val="3488935029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186687728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657369793"/>
                    </a:ext>
                  </a:extLst>
                </a:gridCol>
                <a:gridCol w="769742">
                  <a:extLst>
                    <a:ext uri="{9D8B030D-6E8A-4147-A177-3AD203B41FA5}">
                      <a16:colId xmlns:a16="http://schemas.microsoft.com/office/drawing/2014/main" val="29918180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VTM-5.0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6482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Low delay 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1652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247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1302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8918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0.32%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01593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88778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0.27%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60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461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0.37%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594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0.24%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-0.45%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669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733257"/>
      </p:ext>
    </p:extLst>
  </p:cSld>
  <p:clrMapOvr>
    <a:masterClrMapping/>
  </p:clrMapOvr>
</p:sld>
</file>

<file path=ppt/theme/theme1.xml><?xml version="1.0" encoding="utf-8"?>
<a:theme xmlns:a="http://schemas.openxmlformats.org/drawingml/2006/main" name="DI-WIDE">
  <a:themeElements>
    <a:clrScheme name="DI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C0091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-WIDE" id="{08173671-A95F-1348-8009-04B67941F7F7}" vid="{3E5CEF02-C2DD-594D-976C-C87DA5C389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DI-WIDE</Template>
  <TotalTime>245</TotalTime>
  <Words>517</Words>
  <Application>Microsoft Macintosh PowerPoint</Application>
  <PresentationFormat>Widescreen</PresentationFormat>
  <Paragraphs>240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맑은 고딕</vt:lpstr>
      <vt:lpstr>Arial</vt:lpstr>
      <vt:lpstr>Calibri</vt:lpstr>
      <vt:lpstr>Times New Roman</vt:lpstr>
      <vt:lpstr>Trebuchet MS</vt:lpstr>
      <vt:lpstr>Tw Cen MT</vt:lpstr>
      <vt:lpstr>Wingdings</vt:lpstr>
      <vt:lpstr>DI-WIDE</vt:lpstr>
      <vt:lpstr>[JVET-O0217] Non-CE4: Simplification of motion vector storing process for triangle merge mode </vt:lpstr>
      <vt:lpstr>Introduction</vt:lpstr>
      <vt:lpstr>Introduction</vt:lpstr>
      <vt:lpstr>Proposed method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[JVET-O0217] Non-CE4: Simplification of motion vector storing process for triangle merge mode </dc:title>
  <dc:creator>Ahn Yongjo</dc:creator>
  <cp:lastModifiedBy>Ahn Yongjo</cp:lastModifiedBy>
  <cp:revision>16</cp:revision>
  <dcterms:created xsi:type="dcterms:W3CDTF">2019-07-04T01:20:08Z</dcterms:created>
  <dcterms:modified xsi:type="dcterms:W3CDTF">2019-07-04T06:06:37Z</dcterms:modified>
</cp:coreProperties>
</file>