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1"/>
  </p:notesMasterIdLst>
  <p:sldIdLst>
    <p:sldId id="466" r:id="rId3"/>
    <p:sldId id="476" r:id="rId4"/>
    <p:sldId id="482" r:id="rId5"/>
    <p:sldId id="483" r:id="rId6"/>
    <p:sldId id="484" r:id="rId7"/>
    <p:sldId id="485" r:id="rId8"/>
    <p:sldId id="486" r:id="rId9"/>
    <p:sldId id="474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42" autoAdjust="0"/>
    <p:restoredTop sz="91740" autoAdjust="0"/>
  </p:normalViewPr>
  <p:slideViewPr>
    <p:cSldViewPr>
      <p:cViewPr varScale="1">
        <p:scale>
          <a:sx n="68" d="100"/>
          <a:sy n="68" d="100"/>
        </p:scale>
        <p:origin x="159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2019/7/4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8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2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3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t-sudparis.eu/jvet/doc_end_user/current_document.php?id=7407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JVET-O0216: Non-CE5: Modification of ALF coefficient </a:t>
            </a:r>
            <a:r>
              <a:rPr lang="en-US" altLang="zh-CN" sz="3200" dirty="0" err="1" smtClean="0"/>
              <a:t>signalling</a:t>
            </a: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9718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u="sng" dirty="0">
                <a:solidFill>
                  <a:schemeClr val="tx1"/>
                </a:solidFill>
              </a:rPr>
              <a:t>Anand Meher </a:t>
            </a:r>
            <a:r>
              <a:rPr lang="en-US" altLang="en-US" sz="1800" u="sng" dirty="0" smtClean="0">
                <a:solidFill>
                  <a:schemeClr val="tx1"/>
                </a:solidFill>
              </a:rPr>
              <a:t>Kotra</a:t>
            </a:r>
            <a:r>
              <a:rPr lang="en-US" altLang="en-US" sz="1800" dirty="0" smtClean="0">
                <a:solidFill>
                  <a:schemeClr val="tx1"/>
                </a:solidFill>
              </a:rPr>
              <a:t>,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Semih</a:t>
            </a:r>
            <a:r>
              <a:rPr lang="en-US" altLang="en-US" sz="1800" dirty="0" smtClean="0">
                <a:solidFill>
                  <a:schemeClr val="tx1"/>
                </a:solidFill>
              </a:rPr>
              <a:t>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Esenlik</a:t>
            </a:r>
            <a:r>
              <a:rPr lang="en-US" altLang="en-US" sz="1800" dirty="0" smtClean="0">
                <a:solidFill>
                  <a:schemeClr val="tx1"/>
                </a:solidFill>
              </a:rPr>
              <a:t>, Biao Wang, Han Gao, Elena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Alshina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492" y="130969"/>
            <a:ext cx="6850062" cy="630238"/>
          </a:xfrm>
        </p:spPr>
        <p:txBody>
          <a:bodyPr/>
          <a:lstStyle/>
          <a:p>
            <a:r>
              <a:rPr lang="en-US" dirty="0" smtClean="0"/>
              <a:t>ALF </a:t>
            </a:r>
            <a:r>
              <a:rPr lang="en-US" dirty="0" smtClean="0"/>
              <a:t>coefficient </a:t>
            </a:r>
            <a:r>
              <a:rPr lang="en-US" dirty="0" err="1" smtClean="0"/>
              <a:t>signalling</a:t>
            </a:r>
            <a:r>
              <a:rPr lang="en-US" dirty="0" smtClean="0"/>
              <a:t> </a:t>
            </a:r>
            <a:r>
              <a:rPr lang="en-US" dirty="0" smtClean="0"/>
              <a:t>in VTM-5.0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9144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Alf Coefficients are </a:t>
            </a:r>
            <a:r>
              <a:rPr lang="en-US" dirty="0" err="1" smtClean="0"/>
              <a:t>signalled</a:t>
            </a:r>
            <a:r>
              <a:rPr lang="en-US" dirty="0" smtClean="0"/>
              <a:t> </a:t>
            </a:r>
            <a:r>
              <a:rPr lang="en-US" dirty="0" smtClean="0"/>
              <a:t>using </a:t>
            </a:r>
            <a:r>
              <a:rPr lang="en-US" dirty="0" err="1" smtClean="0"/>
              <a:t>Kth</a:t>
            </a:r>
            <a:r>
              <a:rPr lang="en-US" dirty="0" smtClean="0"/>
              <a:t> order </a:t>
            </a:r>
            <a:r>
              <a:rPr lang="en-US" dirty="0" err="1"/>
              <a:t>E</a:t>
            </a:r>
            <a:r>
              <a:rPr lang="en-US" dirty="0" err="1" smtClean="0"/>
              <a:t>xp</a:t>
            </a:r>
            <a:r>
              <a:rPr lang="en-US" dirty="0" smtClean="0"/>
              <a:t> </a:t>
            </a:r>
            <a:r>
              <a:rPr lang="en-US" dirty="0" err="1" smtClean="0"/>
              <a:t>golomb</a:t>
            </a:r>
            <a:r>
              <a:rPr lang="en-US" dirty="0" smtClean="0"/>
              <a:t> codes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Alf </a:t>
            </a:r>
            <a:r>
              <a:rPr lang="en-US" dirty="0" err="1"/>
              <a:t>L</a:t>
            </a:r>
            <a:r>
              <a:rPr lang="en-US" dirty="0" err="1" smtClean="0"/>
              <a:t>uma</a:t>
            </a:r>
            <a:r>
              <a:rPr lang="en-US" dirty="0" smtClean="0"/>
              <a:t> filter coefficients are predicted from fixed filters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9538"/>
              </p:ext>
            </p:extLst>
          </p:nvPr>
        </p:nvGraphicFramePr>
        <p:xfrm>
          <a:off x="1225868" y="1762478"/>
          <a:ext cx="5760720" cy="3962400"/>
        </p:xfrm>
        <a:graphic>
          <a:graphicData uri="http://schemas.openxmlformats.org/drawingml/2006/table">
            <a:tbl>
              <a:tblPr/>
              <a:tblGrid>
                <a:gridCol w="5029200"/>
                <a:gridCol w="73152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alf_luma_min_eg_order_minus1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i = 0; i &lt; 3; i++ )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alf_luma_eg_order_increase_flag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alf_luma_coeff_delta_flag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for( sfIdx = 0; sfIdx  &lt;=  alf_luma_num_filters_signalled_minus1; sfIdx++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alf_luma_coeff_flag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sfIdx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sfIdx = 0; sfIdx  &lt;=  alf_luma_num_filters_signalled_minus1; sfIdx++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alf_luma_coeff_flag[ sfIdx ]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for ( j = 0; j &lt; 12; j++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alf_luma_coeff_delta_abs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sfIdx ][ j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uek(v)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if( alf_luma_coeff_delta_abs[ sfIdx ][ j ]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alf_luma_coeff_delta_sign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sfIdx ][ j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alf_chroma_filter_signal_flag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alf_chroma_clip_flag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alf_chroma_min_eg_order_minus1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i = 0; i &lt; 2; i++ )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alf_chroma_eg_order_increase_flag[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j = 0; j &lt; 6; j++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alf_chroma_coeff_abs[ j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uek(v)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alf_chroma_coeff_abs[ j ] &gt;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alf_chroma_coeff_sign[ j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762000" y="5758875"/>
            <a:ext cx="80772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Table 1.  </a:t>
            </a:r>
            <a:r>
              <a:rPr lang="en-CA" sz="11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alf_luma_coeff_delta_abs</a:t>
            </a:r>
            <a:r>
              <a:rPr lang="en-CA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sz="11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alf_chroma_coeff_abs</a:t>
            </a:r>
            <a:r>
              <a:rPr lang="en-CA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signalled using </a:t>
            </a:r>
            <a:r>
              <a:rPr lang="en-CA" sz="11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en-CA" sz="1100" b="1" baseline="30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CA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order Exponential </a:t>
            </a:r>
            <a:r>
              <a:rPr lang="en-CA" sz="11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golomb</a:t>
            </a:r>
            <a:r>
              <a:rPr lang="en-CA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codes in VTM-5.0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69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3793"/>
            <a:ext cx="6850062" cy="630238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526" y="469004"/>
            <a:ext cx="9007474" cy="5089526"/>
          </a:xfrm>
        </p:spPr>
        <p:txBody>
          <a:bodyPr/>
          <a:lstStyle/>
          <a:p>
            <a:r>
              <a:rPr lang="en-US" dirty="0" smtClean="0"/>
              <a:t>Signal ALF coefficients using fixed 3</a:t>
            </a:r>
            <a:r>
              <a:rPr lang="en-US" baseline="30000" dirty="0" smtClean="0"/>
              <a:t>rd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Exp. </a:t>
            </a:r>
            <a:r>
              <a:rPr lang="en-US" dirty="0" err="1" smtClean="0"/>
              <a:t>Golomb</a:t>
            </a:r>
            <a:r>
              <a:rPr lang="en-US" dirty="0" smtClean="0"/>
              <a:t> codes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Advantage:</a:t>
            </a:r>
          </a:p>
          <a:p>
            <a:pPr lvl="1"/>
            <a:r>
              <a:rPr lang="en-US" dirty="0" smtClean="0"/>
              <a:t>Removal </a:t>
            </a:r>
            <a:r>
              <a:rPr lang="en-US" dirty="0" smtClean="0"/>
              <a:t>of unnecessary syntax </a:t>
            </a:r>
            <a:r>
              <a:rPr lang="en-US" dirty="0" smtClean="0"/>
              <a:t>elements with no BD-Rate impact</a:t>
            </a:r>
            <a:endParaRPr lang="en-US" dirty="0" smtClean="0"/>
          </a:p>
          <a:p>
            <a:pPr lvl="1"/>
            <a:r>
              <a:rPr lang="en-US" dirty="0" smtClean="0"/>
              <a:t>Simplifies the encoder logic of determining K in the </a:t>
            </a:r>
            <a:r>
              <a:rPr lang="en-US" dirty="0" err="1" smtClean="0"/>
              <a:t>Kth</a:t>
            </a:r>
            <a:r>
              <a:rPr lang="en-US" dirty="0" smtClean="0"/>
              <a:t> order Exp. </a:t>
            </a:r>
            <a:r>
              <a:rPr lang="en-US" dirty="0" err="1" smtClean="0"/>
              <a:t>Golo</a:t>
            </a:r>
            <a:r>
              <a:rPr lang="en-US" dirty="0" err="1" smtClean="0"/>
              <a:t>mb</a:t>
            </a:r>
            <a:r>
              <a:rPr lang="en-US" dirty="0" smtClean="0"/>
              <a:t> codes.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6362189" y="3013767"/>
            <a:ext cx="1965603" cy="5463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algn="ctr" hangingPunct="0">
              <a:spcBef>
                <a:spcPts val="100"/>
              </a:spcBef>
              <a:spcAft>
                <a:spcPts val="200"/>
              </a:spcAft>
            </a:pPr>
            <a:r>
              <a:rPr lang="en-CA" sz="900" b="1" i="1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ue3(v) is 3</a:t>
            </a:r>
            <a:r>
              <a:rPr lang="en-CA" sz="900" b="1" i="1" baseline="30000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rd</a:t>
            </a:r>
            <a:r>
              <a:rPr lang="en-CA" sz="900" b="1" i="1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order Exp. </a:t>
            </a:r>
            <a:r>
              <a:rPr lang="en-CA" sz="900" b="1" i="1" dirty="0" err="1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Golomb</a:t>
            </a:r>
            <a:r>
              <a:rPr lang="en-CA" sz="900" b="1" i="1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code </a:t>
            </a:r>
          </a:p>
          <a:p>
            <a:pPr marL="285750" marR="0" indent="-285750" algn="ctr" hangingPunct="0">
              <a:spcBef>
                <a:spcPts val="1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b="1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975611"/>
              </p:ext>
            </p:extLst>
          </p:nvPr>
        </p:nvGraphicFramePr>
        <p:xfrm>
          <a:off x="1471487" y="838200"/>
          <a:ext cx="4669088" cy="4053840"/>
        </p:xfrm>
        <a:graphic>
          <a:graphicData uri="http://schemas.openxmlformats.org/drawingml/2006/table">
            <a:tbl>
              <a:tblPr/>
              <a:tblGrid>
                <a:gridCol w="4076188"/>
                <a:gridCol w="592900"/>
              </a:tblGrid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900" b="1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alf_luma_min_eg_order_minus1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i = 0; i &lt; 3; i++ )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u="none" strike="no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9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alf_luma_eg_order_increase_flag</a:t>
                      </a: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i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alf_luma_coeff_delta_flag 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for( sfIdx = 0; sfIdx  &lt;=  alf_luma_num_filters_signalled_minus1; sfIdx++ 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alf_luma_coeff_flag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sfIdx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sfIdx = 0; sfIdx  &lt;=  alf_luma_num_filters_signalled_minus1; sfIdx++ 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alf_luma_coeff_flag[ sfIdx ] 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for ( j = 0; j &lt; 12; j++ 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CA" sz="9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alf_luma_coeff_delta_abs</a:t>
                      </a: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sfIdx ][ j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uek(v)</a:t>
                      </a: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ue3(v)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u="none" strike="no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if( alf_luma_coeff_delta_abs[ sfIdx ][ j ] 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</a:t>
                      </a:r>
                      <a:r>
                        <a:rPr lang="en-CA" sz="9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alf_luma_coeff_delta_sign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sfIdx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][ j ]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}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}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alf_chroma_filter_signal_flag 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alf_chroma_clip_flag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alf_chroma_min_eg_order_minus1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i = 0; i &lt; 2; i++ )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u="none" strike="no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alf_chroma_eg_order_increase_flag[ i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j = 0; j &lt; 6; j++ 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alf_chroma_coeff_abs[ j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uek(v)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ue3(v)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alf_chroma_coeff_abs[ j ] &gt; 0 )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alf_chroma_coeff_sign[ j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4923" marR="64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744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"/>
            <a:ext cx="6850062" cy="630238"/>
          </a:xfrm>
        </p:spPr>
        <p:txBody>
          <a:bodyPr/>
          <a:lstStyle/>
          <a:p>
            <a:r>
              <a:rPr lang="en-US" dirty="0" smtClean="0"/>
              <a:t>CTC QPs (22, 27, 32, 37)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005735"/>
              </p:ext>
            </p:extLst>
          </p:nvPr>
        </p:nvGraphicFramePr>
        <p:xfrm>
          <a:off x="3048000" y="847213"/>
          <a:ext cx="3006566" cy="517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0" name="Macro-Enabled Worksheet" r:id="rId3" imgW="4429085" imgH="7619940" progId="Excel.SheetMacroEnabled.12">
                  <p:embed/>
                </p:oleObj>
              </mc:Choice>
              <mc:Fallback>
                <p:oleObj name="Macro-Enabled Worksheet" r:id="rId3" imgW="4429085" imgH="761994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0" y="847213"/>
                        <a:ext cx="3006566" cy="517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744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6850062" cy="630238"/>
          </a:xfrm>
        </p:spPr>
        <p:txBody>
          <a:bodyPr/>
          <a:lstStyle/>
          <a:p>
            <a:r>
              <a:rPr lang="en-US" dirty="0" smtClean="0"/>
              <a:t>High QPs (32, 37, 42, 47)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072646"/>
              </p:ext>
            </p:extLst>
          </p:nvPr>
        </p:nvGraphicFramePr>
        <p:xfrm>
          <a:off x="2971799" y="675967"/>
          <a:ext cx="3124201" cy="5374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Macro-Enabled Worksheet" r:id="rId3" imgW="4429085" imgH="7619940" progId="Excel.SheetMacroEnabled.12">
                  <p:embed/>
                </p:oleObj>
              </mc:Choice>
              <mc:Fallback>
                <p:oleObj name="Macro-Enabled Worksheet" r:id="rId3" imgW="4429085" imgH="761994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71799" y="675967"/>
                        <a:ext cx="3124201" cy="53749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288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6850062" cy="630238"/>
          </a:xfrm>
        </p:spPr>
        <p:txBody>
          <a:bodyPr/>
          <a:lstStyle/>
          <a:p>
            <a:r>
              <a:rPr lang="en-US" dirty="0" smtClean="0"/>
              <a:t>Low QPs (12, 17, 22, 27)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414873"/>
              </p:ext>
            </p:extLst>
          </p:nvPr>
        </p:nvGraphicFramePr>
        <p:xfrm>
          <a:off x="3048000" y="807065"/>
          <a:ext cx="3276600" cy="5365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name="Macro-Enabled Worksheet" r:id="rId3" imgW="4429088" imgH="7620000" progId="Excel.SheetMacroEnabled.12">
                  <p:embed/>
                </p:oleObj>
              </mc:Choice>
              <mc:Fallback>
                <p:oleObj name="Macro-Enabled Worksheet" r:id="rId3" imgW="4429088" imgH="762000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0" y="807065"/>
                        <a:ext cx="3276600" cy="5365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6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268413"/>
            <a:ext cx="8186737" cy="4256088"/>
          </a:xfrm>
        </p:spPr>
        <p:txBody>
          <a:bodyPr/>
          <a:lstStyle/>
          <a:p>
            <a:r>
              <a:rPr lang="en-US" dirty="0" smtClean="0"/>
              <a:t>Substitute </a:t>
            </a:r>
            <a:r>
              <a:rPr lang="en-US" dirty="0" err="1" smtClean="0"/>
              <a:t>Kth</a:t>
            </a:r>
            <a:r>
              <a:rPr lang="en-US" dirty="0" smtClean="0"/>
              <a:t> order Exp. </a:t>
            </a:r>
            <a:r>
              <a:rPr lang="en-US" dirty="0" err="1" smtClean="0"/>
              <a:t>Golomb</a:t>
            </a:r>
            <a:r>
              <a:rPr lang="en-US" dirty="0" smtClean="0"/>
              <a:t> codes with fixed 3</a:t>
            </a:r>
            <a:r>
              <a:rPr lang="en-US" baseline="30000" dirty="0" smtClean="0"/>
              <a:t>rd</a:t>
            </a:r>
            <a:r>
              <a:rPr lang="en-US" dirty="0" smtClean="0"/>
              <a:t> order Exp. </a:t>
            </a:r>
            <a:r>
              <a:rPr lang="en-US" dirty="0" err="1" smtClean="0"/>
              <a:t>Golomb</a:t>
            </a:r>
            <a:r>
              <a:rPr lang="en-US" dirty="0" smtClean="0"/>
              <a:t> codes for </a:t>
            </a:r>
            <a:r>
              <a:rPr lang="en-US" dirty="0" err="1" smtClean="0"/>
              <a:t>signalling</a:t>
            </a:r>
            <a:r>
              <a:rPr lang="en-US" dirty="0" smtClean="0"/>
              <a:t> ALF coefficients</a:t>
            </a:r>
          </a:p>
          <a:p>
            <a:r>
              <a:rPr lang="en-US" dirty="0"/>
              <a:t>Advantage:</a:t>
            </a:r>
          </a:p>
          <a:p>
            <a:pPr lvl="1"/>
            <a:r>
              <a:rPr lang="en-US" dirty="0"/>
              <a:t>Removal of unnecessary syntax elements with no BD-Rate impact</a:t>
            </a:r>
          </a:p>
          <a:p>
            <a:pPr lvl="1"/>
            <a:r>
              <a:rPr lang="en-US" dirty="0"/>
              <a:t>Simplifies the encoder logic of determining K in the </a:t>
            </a:r>
            <a:r>
              <a:rPr lang="en-US" dirty="0" err="1"/>
              <a:t>Kth</a:t>
            </a:r>
            <a:r>
              <a:rPr lang="en-US" dirty="0"/>
              <a:t> order Exp. </a:t>
            </a:r>
            <a:r>
              <a:rPr lang="en-US" dirty="0" err="1"/>
              <a:t>Golomb</a:t>
            </a:r>
            <a:r>
              <a:rPr lang="en-US" dirty="0"/>
              <a:t> codes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Thank you </a:t>
            </a:r>
            <a:r>
              <a:rPr lang="en-US" dirty="0" err="1" smtClean="0"/>
              <a:t>MediaTek</a:t>
            </a:r>
            <a:r>
              <a:rPr lang="en-US" dirty="0" smtClean="0"/>
              <a:t> for cross check (</a:t>
            </a:r>
            <a:r>
              <a:rPr lang="en-US" dirty="0" smtClean="0">
                <a:hlinkClick r:id="rId2"/>
              </a:rPr>
              <a:t>JVET-O0786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663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214432</TotalTime>
  <Words>263</Words>
  <Application>Microsoft Office PowerPoint</Application>
  <PresentationFormat>On-screen Show (4:3)</PresentationFormat>
  <Paragraphs>154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6" baseType="lpstr">
      <vt:lpstr>Malgun Gothic</vt:lpstr>
      <vt:lpstr>MS PGothic</vt:lpstr>
      <vt:lpstr>SimHei</vt:lpstr>
      <vt:lpstr>SimSun</vt:lpstr>
      <vt:lpstr>Arial</vt:lpstr>
      <vt:lpstr>Calibri</vt:lpstr>
      <vt:lpstr>Calibri Light</vt:lpstr>
      <vt:lpstr>FrutigerNext LT Bold</vt:lpstr>
      <vt:lpstr>FrutigerNext LT Medium</vt:lpstr>
      <vt:lpstr>FrutigerNext LT Regular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Macro-Enabled Worksheet</vt:lpstr>
      <vt:lpstr>Microsoft Excel Macro-Enabled Worksheet</vt:lpstr>
      <vt:lpstr>JVET-O0216: Non-CE5: Modification of ALF coefficient signalling</vt:lpstr>
      <vt:lpstr>ALF coefficient signalling in VTM-5.0</vt:lpstr>
      <vt:lpstr>Proposal</vt:lpstr>
      <vt:lpstr>CTC QPs (22, 27, 32, 37)</vt:lpstr>
      <vt:lpstr>High QPs (32, 37, 42, 47)</vt:lpstr>
      <vt:lpstr>Low QPs (12, 17, 22, 27)</vt:lpstr>
      <vt:lpstr>Conclusion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9691</cp:revision>
  <dcterms:created xsi:type="dcterms:W3CDTF">2005-06-03T02:22:32Z</dcterms:created>
  <dcterms:modified xsi:type="dcterms:W3CDTF">2019-07-05T17:07:26Z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