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8" r:id="rId3"/>
    <p:sldId id="259" r:id="rId4"/>
    <p:sldId id="270" r:id="rId5"/>
    <p:sldId id="271" r:id="rId6"/>
    <p:sldId id="268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89286" autoAdjust="0"/>
  </p:normalViewPr>
  <p:slideViewPr>
    <p:cSldViewPr snapToGrid="0">
      <p:cViewPr varScale="1">
        <p:scale>
          <a:sx n="104" d="100"/>
          <a:sy n="104" d="100"/>
        </p:scale>
        <p:origin x="149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2067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7381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Non-</a:t>
            </a:r>
            <a:r>
              <a:rPr lang="en-CA" altLang="ko-KR" dirty="0" smtClean="0"/>
              <a:t>CE6: </a:t>
            </a:r>
            <a:r>
              <a:rPr lang="en-US" altLang="ko-KR" dirty="0" smtClean="0"/>
              <a:t>Block size restriction of LFNST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(JVET-O0213)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/>
          </a:bodyPr>
          <a:lstStyle/>
          <a:p>
            <a:r>
              <a:rPr lang="en-US" altLang="ko-KR" sz="1600" u="sng" dirty="0" err="1" smtClean="0"/>
              <a:t>Moonmo</a:t>
            </a:r>
            <a:r>
              <a:rPr lang="en-US" altLang="ko-KR" sz="1600" u="sng" dirty="0" smtClean="0"/>
              <a:t> Koo</a:t>
            </a:r>
            <a:r>
              <a:rPr lang="en-US" altLang="ko-KR" sz="1600" dirty="0" smtClean="0"/>
              <a:t>, 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Nam, 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Kim, </a:t>
            </a:r>
            <a:r>
              <a:rPr lang="en-US" altLang="ko-KR" sz="1600" dirty="0" smtClean="0"/>
              <a:t> Mehdi </a:t>
            </a:r>
            <a:r>
              <a:rPr lang="en-US" altLang="ko-KR" sz="1600" dirty="0" err="1" smtClean="0"/>
              <a:t>Salehifar</a:t>
            </a:r>
            <a:r>
              <a:rPr lang="en-US" altLang="ko-KR" sz="1600" dirty="0" smtClean="0"/>
              <a:t>,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Motivation</a:t>
            </a:r>
          </a:p>
          <a:p>
            <a:pPr lvl="1"/>
            <a:r>
              <a:rPr lang="en-US" altLang="ko-KR" dirty="0" smtClean="0"/>
              <a:t>An </a:t>
            </a:r>
            <a:r>
              <a:rPr lang="en-US" altLang="ko-KR" dirty="0"/>
              <a:t>LFNST index </a:t>
            </a:r>
            <a:r>
              <a:rPr lang="en-US" altLang="ko-KR" dirty="0" smtClean="0"/>
              <a:t>search </a:t>
            </a:r>
            <a:r>
              <a:rPr lang="en-US" altLang="ko-KR" dirty="0"/>
              <a:t>could increase data buffering by four </a:t>
            </a:r>
            <a:r>
              <a:rPr lang="en-US" altLang="ko-KR" dirty="0" smtClean="0"/>
              <a:t>times in TU tiling case.</a:t>
            </a:r>
            <a:endParaRPr lang="en-US" altLang="ko-KR" dirty="0"/>
          </a:p>
          <a:p>
            <a:pPr lvl="2"/>
            <a:r>
              <a:rPr lang="en-US" altLang="ko-KR" dirty="0" smtClean="0"/>
              <a:t>The LFNST index signaling has to wait for residual coding of all split TUs.</a:t>
            </a:r>
          </a:p>
          <a:p>
            <a:pPr lvl="1"/>
            <a:r>
              <a:rPr lang="en-US" altLang="ko-KR" dirty="0"/>
              <a:t>D</a:t>
            </a:r>
            <a:r>
              <a:rPr lang="en-US" altLang="ko-KR" dirty="0" smtClean="0"/>
              <a:t>esirable </a:t>
            </a:r>
            <a:r>
              <a:rPr lang="en-US" altLang="ko-KR" dirty="0"/>
              <a:t>to disable the LFNST index derivation across 64x64 VPDU boundaries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/>
              <a:t>The following two methods are suggested in this proposal.</a:t>
            </a:r>
          </a:p>
          <a:p>
            <a:pPr lvl="2"/>
            <a:r>
              <a:rPr lang="en-US" altLang="ko-KR" dirty="0"/>
              <a:t>Method 1: the maximum size that LFNST is allowed is restricted to 64x64</a:t>
            </a:r>
            <a:r>
              <a:rPr lang="en-US" altLang="ko-KR" dirty="0" smtClean="0"/>
              <a:t>,</a:t>
            </a:r>
          </a:p>
          <a:p>
            <a:pPr lvl="2"/>
            <a:r>
              <a:rPr lang="en-US" altLang="ko-KR" dirty="0"/>
              <a:t>Method 2: the LFNST index signaling is performed in TU-level which guarantees that LFNST index derivation must be performed within maximum size TU.</a:t>
            </a:r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  <a:p>
            <a:r>
              <a:rPr lang="en-US" altLang="ko-KR" dirty="0" smtClean="0"/>
              <a:t>Experimental results (BD-rate/</a:t>
            </a:r>
            <a:r>
              <a:rPr lang="en-US" altLang="ko-KR" dirty="0" err="1" smtClean="0"/>
              <a:t>EncT</a:t>
            </a:r>
            <a:r>
              <a:rPr lang="en-US" altLang="ko-KR" dirty="0" smtClean="0"/>
              <a:t>/</a:t>
            </a:r>
            <a:r>
              <a:rPr lang="en-US" altLang="ko-KR" dirty="0" err="1" smtClean="0"/>
              <a:t>DecT</a:t>
            </a:r>
            <a:r>
              <a:rPr lang="en-US" altLang="ko-KR" dirty="0" smtClean="0"/>
              <a:t>) with VTM 5.0 anchor under CTC</a:t>
            </a:r>
          </a:p>
          <a:p>
            <a:pPr lvl="1"/>
            <a:r>
              <a:rPr lang="en-US" altLang="ko-KR" dirty="0" smtClean="0"/>
              <a:t>Method 1: 0.00%/99%/99% (AI) and 0.00%/100%/100% (RA)</a:t>
            </a:r>
          </a:p>
          <a:p>
            <a:pPr lvl="1"/>
            <a:r>
              <a:rPr lang="en-US" altLang="ko-KR" dirty="0" smtClean="0"/>
              <a:t>Method 2: </a:t>
            </a:r>
            <a:r>
              <a:rPr lang="en-US" altLang="ko-KR" dirty="0"/>
              <a:t>0.00</a:t>
            </a:r>
            <a:r>
              <a:rPr lang="en-US" altLang="ko-KR" dirty="0" smtClean="0"/>
              <a:t>%/100%/101% </a:t>
            </a:r>
            <a:r>
              <a:rPr lang="en-US" altLang="ko-KR" dirty="0"/>
              <a:t>(AI) and 0.00%/</a:t>
            </a:r>
            <a:r>
              <a:rPr lang="en-US" altLang="ko-KR" dirty="0" smtClean="0"/>
              <a:t>101%/</a:t>
            </a:r>
            <a:r>
              <a:rPr lang="en-US" altLang="ko-KR" dirty="0"/>
              <a:t>100% (RA)</a:t>
            </a:r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r>
              <a:rPr lang="en-US" altLang="ko-KR" dirty="0" smtClean="0"/>
              <a:t>Thanks to Ericsson 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/>
              <a:t>In summary</a:t>
            </a:r>
            <a:r>
              <a:rPr lang="en-US" altLang="ko-KR" dirty="0"/>
              <a:t>, no effective changes of coding performance and complexity were observed under CTC with the two proposed </a:t>
            </a:r>
            <a:r>
              <a:rPr lang="en-US" altLang="ko-KR" dirty="0" smtClean="0"/>
              <a:t>methods. </a:t>
            </a:r>
            <a:r>
              <a:rPr lang="en-US" altLang="ko-KR" dirty="0"/>
              <a:t>It is strongly recommended that one of the proposed approaches should be adopted in the next VTM.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</a:t>
            </a:r>
            <a:r>
              <a:rPr lang="en-US" altLang="ko-KR" dirty="0"/>
              <a:t>S</a:t>
            </a:r>
            <a:r>
              <a:rPr lang="en-US" altLang="ko-KR" dirty="0" smtClean="0"/>
              <a:t>pec text for Method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302657"/>
              </p:ext>
            </p:extLst>
          </p:nvPr>
        </p:nvGraphicFramePr>
        <p:xfrm>
          <a:off x="1884222" y="1068173"/>
          <a:ext cx="6234545" cy="46710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234545"/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</a:rPr>
                        <a:t>coding_unit</a:t>
                      </a:r>
                      <a:r>
                        <a:rPr lang="en-CA" sz="1400" dirty="0">
                          <a:effectLst/>
                        </a:rPr>
                        <a:t>( x0, y0, </a:t>
                      </a:r>
                      <a:r>
                        <a:rPr lang="en-CA" sz="1400" dirty="0" err="1">
                          <a:effectLst/>
                        </a:rPr>
                        <a:t>cbWidth</a:t>
                      </a:r>
                      <a:r>
                        <a:rPr lang="en-CA" sz="1400" dirty="0">
                          <a:effectLst/>
                        </a:rPr>
                        <a:t>, </a:t>
                      </a:r>
                      <a:r>
                        <a:rPr lang="en-CA" sz="1400" dirty="0" err="1">
                          <a:effectLst/>
                        </a:rPr>
                        <a:t>cbHeight</a:t>
                      </a:r>
                      <a:r>
                        <a:rPr lang="en-CA" sz="1400" dirty="0">
                          <a:effectLst/>
                        </a:rPr>
                        <a:t>, </a:t>
                      </a:r>
                      <a:r>
                        <a:rPr lang="en-CA" sz="1400" dirty="0" err="1">
                          <a:effectLst/>
                        </a:rPr>
                        <a:t>treeType</a:t>
                      </a:r>
                      <a:r>
                        <a:rPr lang="en-CA" sz="1400" dirty="0">
                          <a:effectLst/>
                        </a:rPr>
                        <a:t> ) {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indent="381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……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      numSigCoeff = 0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      numZeroOutSigCoeff = 0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	</a:t>
                      </a:r>
                      <a:r>
                        <a:rPr lang="en-CA" sz="1400" baseline="0" dirty="0" smtClean="0">
                          <a:effectLst/>
                        </a:rPr>
                        <a:t>   </a:t>
                      </a:r>
                      <a:r>
                        <a:rPr lang="en-CA" sz="1400" dirty="0" err="1" smtClean="0">
                          <a:effectLst/>
                        </a:rPr>
                        <a:t>transform_tree</a:t>
                      </a:r>
                      <a:r>
                        <a:rPr lang="en-CA" sz="1400" dirty="0">
                          <a:effectLst/>
                        </a:rPr>
                        <a:t>( x0, y0, </a:t>
                      </a:r>
                      <a:r>
                        <a:rPr lang="en-CA" sz="1400" dirty="0" err="1">
                          <a:effectLst/>
                        </a:rPr>
                        <a:t>cbWidth</a:t>
                      </a:r>
                      <a:r>
                        <a:rPr lang="en-CA" sz="1400" dirty="0">
                          <a:effectLst/>
                        </a:rPr>
                        <a:t>, </a:t>
                      </a:r>
                      <a:r>
                        <a:rPr lang="en-CA" sz="1400" dirty="0" err="1">
                          <a:effectLst/>
                        </a:rPr>
                        <a:t>cbHeight</a:t>
                      </a:r>
                      <a:r>
                        <a:rPr lang="en-CA" sz="1400" dirty="0">
                          <a:effectLst/>
                        </a:rPr>
                        <a:t>, </a:t>
                      </a:r>
                      <a:r>
                        <a:rPr lang="en-CA" sz="1400" dirty="0" err="1">
                          <a:effectLst/>
                        </a:rPr>
                        <a:t>treeType</a:t>
                      </a:r>
                      <a:r>
                        <a:rPr lang="en-CA" sz="1400" dirty="0">
                          <a:effectLst/>
                        </a:rPr>
                        <a:t> )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      lfnstWidth = ( treeType == DUAL_TREE_CHROMA ) ? </a:t>
                      </a:r>
                      <a:endParaRPr lang="ko-KR" sz="1400">
                        <a:effectLst/>
                      </a:endParaRPr>
                    </a:p>
                    <a:p>
                      <a:pPr indent="107950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cbWidth / SubWidthC : cbWidth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      lfnstHeight = ( treeType == DUAL_TREE_CHROMA ) ?</a:t>
                      </a:r>
                      <a:endParaRPr lang="ko-KR" sz="1400">
                        <a:effectLst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                 cbHeight / SubHeightC : cbHeight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marL="571500" indent="-57150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</a:rPr>
                        <a:t>      if( Min( </a:t>
                      </a:r>
                      <a:r>
                        <a:rPr lang="en-CA" sz="1400" dirty="0" err="1">
                          <a:effectLst/>
                        </a:rPr>
                        <a:t>lfnstWidth</a:t>
                      </a:r>
                      <a:r>
                        <a:rPr lang="en-CA" sz="1400" dirty="0">
                          <a:effectLst/>
                        </a:rPr>
                        <a:t>, </a:t>
                      </a:r>
                      <a:r>
                        <a:rPr lang="en-CA" sz="1400" dirty="0" err="1">
                          <a:effectLst/>
                        </a:rPr>
                        <a:t>lfnstHeight</a:t>
                      </a:r>
                      <a:r>
                        <a:rPr lang="en-CA" sz="1400" dirty="0">
                          <a:effectLst/>
                        </a:rPr>
                        <a:t> ) &gt;= 4 &amp;&amp; </a:t>
                      </a:r>
                      <a:r>
                        <a:rPr lang="en-CA" sz="1400" dirty="0" err="1">
                          <a:effectLst/>
                        </a:rPr>
                        <a:t>sps_lfnst_enabled_flag</a:t>
                      </a:r>
                      <a:r>
                        <a:rPr lang="en-CA" sz="1400" dirty="0">
                          <a:effectLst/>
                        </a:rPr>
                        <a:t> == 1 </a:t>
                      </a:r>
                      <a:r>
                        <a:rPr lang="en-CA" sz="1400" dirty="0" smtClean="0">
                          <a:effectLst/>
                        </a:rPr>
                        <a:t>&amp;&amp; </a:t>
                      </a:r>
                      <a:r>
                        <a:rPr lang="en-CA" sz="1400" dirty="0" err="1" smtClean="0">
                          <a:effectLst/>
                        </a:rPr>
                        <a:t>CuPredMode</a:t>
                      </a:r>
                      <a:r>
                        <a:rPr lang="en-CA" sz="1400" dirty="0">
                          <a:effectLst/>
                        </a:rPr>
                        <a:t>[ x0 ][ y0 ]  = =  MODE_INTRA &amp;&amp;</a:t>
                      </a:r>
                      <a:endParaRPr lang="ko-KR" sz="1400">
                        <a:effectLst/>
                      </a:endParaRPr>
                    </a:p>
                    <a:p>
                      <a:pPr indent="57150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 err="1">
                          <a:effectLst/>
                        </a:rPr>
                        <a:t>IntraSubPartitionsSplitType</a:t>
                      </a:r>
                      <a:r>
                        <a:rPr lang="en-CA" sz="1400" dirty="0">
                          <a:effectLst/>
                        </a:rPr>
                        <a:t> == ISP_NO_SPLIT &amp;&amp; </a:t>
                      </a:r>
                      <a:endParaRPr lang="ko-KR" sz="1400">
                        <a:effectLst/>
                      </a:endParaRPr>
                    </a:p>
                    <a:p>
                      <a:pPr indent="57150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</a:rPr>
                        <a:t>!</a:t>
                      </a:r>
                      <a:r>
                        <a:rPr lang="en-CA" sz="1400" dirty="0" err="1">
                          <a:effectLst/>
                        </a:rPr>
                        <a:t>intra_mip_flag</a:t>
                      </a:r>
                      <a:r>
                        <a:rPr lang="en-CA" sz="1400" dirty="0">
                          <a:effectLst/>
                        </a:rPr>
                        <a:t>[ x0 ][ y0 ] </a:t>
                      </a:r>
                      <a:r>
                        <a:rPr lang="en-CA" sz="1400" b="1" dirty="0">
                          <a:effectLst/>
                          <a:highlight>
                            <a:srgbClr val="FFFF00"/>
                          </a:highlight>
                        </a:rPr>
                        <a:t>&amp;&amp; Max( </a:t>
                      </a:r>
                      <a:r>
                        <a:rPr lang="en-CA" sz="1400" b="1" dirty="0" err="1">
                          <a:effectLst/>
                          <a:highlight>
                            <a:srgbClr val="FFFF00"/>
                          </a:highlight>
                        </a:rPr>
                        <a:t>cbWidth</a:t>
                      </a:r>
                      <a:r>
                        <a:rPr lang="en-CA" sz="1400" b="1" dirty="0">
                          <a:effectLst/>
                          <a:highlight>
                            <a:srgbClr val="FFFF00"/>
                          </a:highlight>
                        </a:rPr>
                        <a:t>, </a:t>
                      </a:r>
                      <a:r>
                        <a:rPr lang="en-CA" sz="1400" b="1" dirty="0" err="1">
                          <a:effectLst/>
                          <a:highlight>
                            <a:srgbClr val="FFFF00"/>
                          </a:highlight>
                        </a:rPr>
                        <a:t>cbHeight</a:t>
                      </a:r>
                      <a:r>
                        <a:rPr lang="en-CA" sz="1400" b="1" dirty="0">
                          <a:effectLst/>
                          <a:highlight>
                            <a:srgbClr val="FFFF00"/>
                          </a:highlight>
                        </a:rPr>
                        <a:t> ) &lt;= </a:t>
                      </a:r>
                      <a:r>
                        <a:rPr lang="en-US" sz="1400" b="1" dirty="0" err="1" smtClean="0">
                          <a:effectLst/>
                          <a:highlight>
                            <a:srgbClr val="FFFF00"/>
                          </a:highlight>
                        </a:rPr>
                        <a:t>MaxTbSizeY</a:t>
                      </a:r>
                      <a:r>
                        <a:rPr lang="en-CA" sz="1400" dirty="0" smtClean="0">
                          <a:effectLst/>
                        </a:rPr>
                        <a:t> </a:t>
                      </a:r>
                      <a:r>
                        <a:rPr lang="en-CA" sz="1400" dirty="0">
                          <a:effectLst/>
                        </a:rPr>
                        <a:t>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         if( ( numSigCoeff &gt; ( ( treeType == SINGLE_TREE ) ? 2 : 1 ) ) &amp;&amp; </a:t>
                      </a:r>
                      <a:endParaRPr lang="ko-KR" sz="1400">
                        <a:effectLst/>
                      </a:endParaRPr>
                    </a:p>
                    <a:p>
                      <a:pPr indent="76200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numZeroOutSigCoeff == 0 )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            lfnst_idx[ x0 ][ y0 ]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         }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       }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	</a:t>
                      </a:r>
                      <a:r>
                        <a:rPr lang="en-CA" sz="1400" baseline="0" dirty="0" smtClean="0">
                          <a:effectLst/>
                        </a:rPr>
                        <a:t>  </a:t>
                      </a:r>
                      <a:r>
                        <a:rPr lang="en-CA" sz="1400" dirty="0" smtClean="0">
                          <a:effectLst/>
                        </a:rPr>
                        <a:t>}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}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}</a:t>
                      </a:r>
                      <a:endParaRPr lang="ko-KR" sz="14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99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</a:t>
            </a:r>
            <a:r>
              <a:rPr lang="en-US" altLang="ko-KR" dirty="0"/>
              <a:t>S</a:t>
            </a:r>
            <a:r>
              <a:rPr lang="en-US" altLang="ko-KR" dirty="0" smtClean="0"/>
              <a:t>pec text for Method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579235"/>
              </p:ext>
            </p:extLst>
          </p:nvPr>
        </p:nvGraphicFramePr>
        <p:xfrm>
          <a:off x="2600925" y="680329"/>
          <a:ext cx="4759568" cy="5638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759568"/>
              </a:tblGrid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transform_unit( x0, y0, tbWidth, tbHeight, treeType, subTuIndex ) {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……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numSigCoeff = 0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numZeroOutSigCoeff = 0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if( tu_cbf_luma[ x0 ][ y0 ] ) {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if( !transform_skip_flag[ x0 ][ y0 ] )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residual_coding( x0, y0, Log2( tbWidth ), Log2( tbHeight ), 0 )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else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residual_ts_coding( x0, y0, Log2( tbWidth ), Log2( tbHeight ), 0 )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}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if( tu_cbf_cb[ x0 ][ y0 ] )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residual_coding( xC, yC, Log2( wC ), Log2( hC ), 1 )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if( tu_cbf_cr[ x0 ][ y0 ] ) {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if( tu_cbf_cb[ x0 ][ y0 ] )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tu_joint_cbcr_residual[ x0 ][ y0 ]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if( !tu_joint_cbcr_residual[ x0 ][ y0 ] )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residual_coding( xC, yC, Log2( wC ), Log2( hC ), 2 )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}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lfnstWidth = ( treeType == DUAL_TREE_CHROMA ) ? wC : tbWidth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lfnstHeight = ( treeType == DUAL_TREE_CHROMA ) ? hC : tbHeight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666737">
                <a:tc>
                  <a:txBody>
                    <a:bodyPr/>
                    <a:lstStyle/>
                    <a:p>
                      <a:pPr marL="571500" indent="-57150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if( Min( lfnstWidth, lfnstHeight ) &gt;= 4 &amp;&amp; sps_lfnst_enabled_flag == 1 &amp;&amp; </a:t>
                      </a:r>
                      <a:endParaRPr lang="ko-KR" sz="1200">
                        <a:effectLst/>
                      </a:endParaRPr>
                    </a:p>
                    <a:p>
                      <a:pPr marL="596900" indent="-31750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CuPredMode[ x0 ][ y0 ]  = =  MODE_INTRA &amp;&amp;</a:t>
                      </a:r>
                      <a:endParaRPr lang="ko-KR" sz="1200">
                        <a:effectLst/>
                      </a:endParaRPr>
                    </a:p>
                    <a:p>
                      <a:pPr indent="25400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IntraSubPartitionsSplitType == ISP_NO_SPLIT &amp;&amp; </a:t>
                      </a:r>
                      <a:endParaRPr lang="ko-KR" sz="1200">
                        <a:effectLst/>
                      </a:endParaRPr>
                    </a:p>
                    <a:p>
                      <a:pPr indent="25400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!intra_mip_flag[ x0 ][ y0 ] ) {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315823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  if( ( numSigCoeff &gt; ( ( treeType == SINGLE_TREE ) ? 2 : 1 ) ) &amp;&amp; </a:t>
                      </a:r>
                      <a:endParaRPr lang="ko-KR" sz="1200">
                        <a:effectLst/>
                      </a:endParaRPr>
                    </a:p>
                    <a:p>
                      <a:pPr indent="50800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numZeroOutSigCoeff == 0 ) {</a:t>
                      </a:r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      lfnst_idx[ x0 ][ y0 ]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  }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 }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  <a:tr h="140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}</a:t>
                      </a:r>
                      <a:endParaRPr lang="ko-KR" sz="12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3165" marR="6316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746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Method 1</a:t>
            </a:r>
          </a:p>
          <a:p>
            <a:endParaRPr lang="en-CA" altLang="ko-KR" dirty="0" smtClean="0"/>
          </a:p>
          <a:p>
            <a:endParaRPr lang="en-CA" altLang="ko-KR" dirty="0"/>
          </a:p>
          <a:p>
            <a:endParaRPr lang="en-CA" altLang="ko-KR" dirty="0" smtClean="0"/>
          </a:p>
          <a:p>
            <a:pPr marL="0" indent="0">
              <a:buNone/>
            </a:pPr>
            <a:endParaRPr lang="en-CA" altLang="ko-KR" dirty="0" smtClean="0"/>
          </a:p>
          <a:p>
            <a:pPr marL="0" indent="0">
              <a:buNone/>
            </a:pPr>
            <a:endParaRPr lang="en-CA" altLang="ko-KR" dirty="0"/>
          </a:p>
          <a:p>
            <a:pPr marL="0" indent="0">
              <a:buNone/>
            </a:pPr>
            <a:endParaRPr lang="en-CA" altLang="ko-KR" dirty="0" smtClean="0"/>
          </a:p>
          <a:p>
            <a:r>
              <a:rPr lang="en-CA" altLang="ko-KR" dirty="0" smtClean="0"/>
              <a:t>Method 2</a:t>
            </a:r>
          </a:p>
          <a:p>
            <a:endParaRPr lang="en-CA" altLang="ko-KR" dirty="0"/>
          </a:p>
          <a:p>
            <a:endParaRPr lang="en-CA" altLang="ko-KR" dirty="0" smtClean="0"/>
          </a:p>
          <a:p>
            <a:endParaRPr lang="en-CA" altLang="ko-KR" dirty="0"/>
          </a:p>
          <a:p>
            <a:pPr marL="0" indent="0">
              <a:buNone/>
            </a:pPr>
            <a:endParaRPr lang="en-CA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03719"/>
              </p:ext>
            </p:extLst>
          </p:nvPr>
        </p:nvGraphicFramePr>
        <p:xfrm>
          <a:off x="1921164" y="1154545"/>
          <a:ext cx="555105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0288"/>
                <a:gridCol w="920829"/>
                <a:gridCol w="929522"/>
                <a:gridCol w="929523"/>
                <a:gridCol w="853644"/>
                <a:gridCol w="787249"/>
              </a:tblGrid>
              <a:tr h="24353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243533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AI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03578"/>
              </p:ext>
            </p:extLst>
          </p:nvPr>
        </p:nvGraphicFramePr>
        <p:xfrm>
          <a:off x="1930400" y="3897292"/>
          <a:ext cx="5532581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6072"/>
                <a:gridCol w="861292"/>
                <a:gridCol w="905163"/>
                <a:gridCol w="1032164"/>
                <a:gridCol w="840509"/>
                <a:gridCol w="757381"/>
              </a:tblGrid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AI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101%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70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2869</TotalTime>
  <Words>494</Words>
  <Application>Microsoft Office PowerPoint</Application>
  <PresentationFormat>A4 용지(210x297mm)</PresentationFormat>
  <Paragraphs>142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돋움</vt:lpstr>
      <vt:lpstr>맑은 고딕</vt:lpstr>
      <vt:lpstr>Arial</vt:lpstr>
      <vt:lpstr>Calibri</vt:lpstr>
      <vt:lpstr>Calibri Light</vt:lpstr>
      <vt:lpstr>Times</vt:lpstr>
      <vt:lpstr>Times New Roman</vt:lpstr>
      <vt:lpstr>Office 테마</vt:lpstr>
      <vt:lpstr>Non-CE6: Block size restriction of LFNST (JVET-O0213)</vt:lpstr>
      <vt:lpstr>Summary</vt:lpstr>
      <vt:lpstr>Conclusion</vt:lpstr>
      <vt:lpstr>Appendix – Spec text for Method 1</vt:lpstr>
      <vt:lpstr>Appendix – Spec text for Method 2</vt:lpstr>
      <vt:lpstr>Appendix – Experimental 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구문모/책임연구원/차세대표준(연)ABM팀(moonmo.koo@lge.com)</cp:lastModifiedBy>
  <cp:revision>216</cp:revision>
  <dcterms:created xsi:type="dcterms:W3CDTF">2016-10-06T06:23:02Z</dcterms:created>
  <dcterms:modified xsi:type="dcterms:W3CDTF">2019-07-05T17:40:57Z</dcterms:modified>
</cp:coreProperties>
</file>