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8" r:id="rId3"/>
    <p:sldId id="272" r:id="rId4"/>
    <p:sldId id="259" r:id="rId5"/>
    <p:sldId id="273" r:id="rId6"/>
    <p:sldId id="270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1" autoAdjust="0"/>
    <p:restoredTop sz="89286" autoAdjust="0"/>
  </p:normalViewPr>
  <p:slideViewPr>
    <p:cSldViewPr snapToGrid="0">
      <p:cViewPr varScale="1">
        <p:scale>
          <a:sx n="104" d="100"/>
          <a:sy n="104" d="100"/>
        </p:scale>
        <p:origin x="1494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58793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083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206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Non-</a:t>
            </a:r>
            <a:r>
              <a:rPr lang="en-CA" altLang="ko-KR" dirty="0" smtClean="0"/>
              <a:t>CE6: </a:t>
            </a:r>
            <a:r>
              <a:rPr lang="en-US" altLang="ko-KR" dirty="0"/>
              <a:t>LFNST simplification based on the methods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proposed </a:t>
            </a:r>
            <a:r>
              <a:rPr lang="en-US" altLang="ko-KR" dirty="0"/>
              <a:t>in CE6-2.1a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(JVET-O0209)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/>
          </a:bodyPr>
          <a:lstStyle/>
          <a:p>
            <a:r>
              <a:rPr lang="en-US" altLang="ko-KR" sz="1600" u="sng" dirty="0" err="1" smtClean="0"/>
              <a:t>Moonmo</a:t>
            </a:r>
            <a:r>
              <a:rPr lang="en-US" altLang="ko-KR" sz="1600" u="sng" dirty="0" smtClean="0"/>
              <a:t> Koo</a:t>
            </a:r>
            <a:r>
              <a:rPr lang="en-US" altLang="ko-KR" sz="1600" dirty="0" smtClean="0"/>
              <a:t>,  </a:t>
            </a:r>
            <a:r>
              <a:rPr lang="en-US" altLang="ko-KR" sz="1600" dirty="0" err="1" smtClean="0"/>
              <a:t>Junghak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Nam, </a:t>
            </a:r>
            <a:r>
              <a:rPr lang="en-US" altLang="ko-KR" sz="1600" dirty="0" smtClean="0"/>
              <a:t>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Kim, </a:t>
            </a:r>
            <a:r>
              <a:rPr lang="en-US" altLang="ko-KR" sz="1600" dirty="0" smtClean="0"/>
              <a:t> Mehdi </a:t>
            </a:r>
            <a:r>
              <a:rPr lang="en-US" altLang="ko-KR" sz="1600" dirty="0" err="1" smtClean="0"/>
              <a:t>Salehifar</a:t>
            </a:r>
            <a:r>
              <a:rPr lang="en-US" altLang="ko-KR" sz="1600" dirty="0" smtClean="0"/>
              <a:t>, and </a:t>
            </a:r>
            <a:r>
              <a:rPr lang="en-US" altLang="ko-KR" sz="1600" dirty="0" err="1" smtClean="0"/>
              <a:t>Seung</a:t>
            </a:r>
            <a:r>
              <a:rPr lang="en-US" altLang="ko-KR" sz="1600" dirty="0" smtClean="0"/>
              <a:t>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 [1/2]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The features proposed in CE6-2.1a</a:t>
            </a:r>
          </a:p>
          <a:p>
            <a:pPr lvl="1"/>
            <a:r>
              <a:rPr lang="en-US" altLang="ko-KR" dirty="0" smtClean="0"/>
              <a:t>Max</a:t>
            </a:r>
            <a:r>
              <a:rPr lang="en-US" altLang="ko-KR" dirty="0"/>
              <a:t>. 16 LFNST </a:t>
            </a:r>
            <a:r>
              <a:rPr lang="en-US" altLang="ko-KR" dirty="0" smtClean="0"/>
              <a:t>coefficients </a:t>
            </a:r>
            <a:r>
              <a:rPr lang="en-US" altLang="ko-KR" b="1" dirty="0" smtClean="0">
                <a:solidFill>
                  <a:srgbClr val="FF0000"/>
                </a:solidFill>
              </a:rPr>
              <a:t>(a)</a:t>
            </a:r>
            <a:endParaRPr lang="en-US" altLang="ko-KR" b="1" dirty="0">
              <a:solidFill>
                <a:srgbClr val="FF0000"/>
              </a:solidFill>
            </a:endParaRPr>
          </a:p>
          <a:p>
            <a:pPr lvl="2"/>
            <a:r>
              <a:rPr lang="en-US" altLang="ko-KR" dirty="0" smtClean="0"/>
              <a:t>For </a:t>
            </a:r>
            <a:r>
              <a:rPr lang="en-US" altLang="ko-KR" dirty="0"/>
              <a:t>4xN or Nx4 TU (N≥</a:t>
            </a:r>
            <a:r>
              <a:rPr lang="en-US" altLang="ko-KR" dirty="0" smtClean="0"/>
              <a:t>16), LFNST is allowed in </a:t>
            </a:r>
            <a:r>
              <a:rPr lang="en-US" altLang="ko-KR" dirty="0"/>
              <a:t>only </a:t>
            </a:r>
            <a:r>
              <a:rPr lang="en-US" altLang="ko-KR" dirty="0" smtClean="0"/>
              <a:t>top-left 4x4 block.</a:t>
            </a:r>
          </a:p>
          <a:p>
            <a:pPr lvl="1"/>
            <a:r>
              <a:rPr lang="en-US" altLang="ko-KR" dirty="0"/>
              <a:t>Additional zero-out of primary transform coefficients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When 4x4 LFNST is applied </a:t>
            </a:r>
            <a:r>
              <a:rPr lang="en-US" altLang="ko-KR" b="1" dirty="0" smtClean="0">
                <a:solidFill>
                  <a:srgbClr val="FF0000"/>
                </a:solidFill>
              </a:rPr>
              <a:t>(b)</a:t>
            </a:r>
          </a:p>
          <a:p>
            <a:pPr lvl="2"/>
            <a:r>
              <a:rPr lang="en-US" altLang="ko-KR" dirty="0" smtClean="0"/>
              <a:t>When 8x8 LFNST is applied </a:t>
            </a:r>
            <a:r>
              <a:rPr lang="en-US" altLang="ko-KR" b="1" dirty="0" smtClean="0">
                <a:solidFill>
                  <a:srgbClr val="FF0000"/>
                </a:solidFill>
              </a:rPr>
              <a:t>(c)</a:t>
            </a:r>
          </a:p>
          <a:p>
            <a:pPr lvl="1"/>
            <a:r>
              <a:rPr lang="en-US" altLang="ko-KR" dirty="0"/>
              <a:t>Change of the region where non-zero coefficients are </a:t>
            </a:r>
            <a:r>
              <a:rPr lang="en-US" altLang="ko-KR" dirty="0" smtClean="0"/>
              <a:t>counted </a:t>
            </a:r>
            <a:r>
              <a:rPr lang="en-US" altLang="ko-KR" b="1" dirty="0" smtClean="0">
                <a:solidFill>
                  <a:srgbClr val="FF0000"/>
                </a:solidFill>
              </a:rPr>
              <a:t>(d)</a:t>
            </a:r>
          </a:p>
          <a:p>
            <a:pPr lvl="2"/>
            <a:r>
              <a:rPr lang="en-US" altLang="ko-KR" dirty="0"/>
              <a:t>The additional zero-out is also taken account.</a:t>
            </a:r>
          </a:p>
          <a:p>
            <a:pPr lvl="2"/>
            <a:r>
              <a:rPr lang="en-US" altLang="ko-KR" dirty="0"/>
              <a:t>Enables the existence check of non-zero </a:t>
            </a:r>
            <a:r>
              <a:rPr lang="en-US" altLang="ko-KR" dirty="0" err="1"/>
              <a:t>coeff</a:t>
            </a:r>
            <a:r>
              <a:rPr lang="en-US" altLang="ko-KR" dirty="0"/>
              <a:t>. easier with last </a:t>
            </a:r>
            <a:r>
              <a:rPr lang="en-US" altLang="ko-KR" dirty="0" err="1"/>
              <a:t>coeff</a:t>
            </a:r>
            <a:r>
              <a:rPr lang="en-US" altLang="ko-KR" dirty="0"/>
              <a:t>. </a:t>
            </a:r>
            <a:r>
              <a:rPr lang="en-US" altLang="ko-KR" dirty="0" smtClean="0"/>
              <a:t>position.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331" y="3558159"/>
            <a:ext cx="4920521" cy="25655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15491" y="6086764"/>
            <a:ext cx="606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FF0000"/>
                </a:solidFill>
              </a:rPr>
              <a:t>(b)</a:t>
            </a:r>
            <a:endParaRPr lang="ko-KR" altLang="en-US" b="1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43106" y="6091380"/>
            <a:ext cx="606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FF0000"/>
                </a:solidFill>
              </a:rPr>
              <a:t>(c)</a:t>
            </a:r>
            <a:endParaRPr lang="ko-KR" altLang="en-US" b="1">
              <a:solidFill>
                <a:srgbClr val="FF0000"/>
              </a:solidFill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7449" y="3565601"/>
            <a:ext cx="2864528" cy="254821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 [2/2]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Test description and experimental results</a:t>
            </a:r>
          </a:p>
          <a:p>
            <a:pPr lvl="1"/>
            <a:r>
              <a:rPr lang="en-US" altLang="ko-KR" dirty="0" smtClean="0"/>
              <a:t>Basically, the feature (b) is disabled in all the five tests.</a:t>
            </a:r>
          </a:p>
          <a:p>
            <a:pPr lvl="1"/>
            <a:r>
              <a:rPr lang="en-US" altLang="ko-KR" dirty="0" smtClean="0"/>
              <a:t>Test 1 is the same as ones discovered in </a:t>
            </a:r>
            <a:r>
              <a:rPr lang="en-US" altLang="ko-KR" dirty="0" smtClean="0"/>
              <a:t>several other proposals.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Compensation of 0.04% coding loss with 3% encoding time (CE6-2.1a vs. Test 2)</a:t>
            </a:r>
          </a:p>
          <a:p>
            <a:pPr lvl="2"/>
            <a:r>
              <a:rPr lang="en-US" altLang="ko-KR" dirty="0" smtClean="0"/>
              <a:t>Additionally, 0.11% loss in low QP for CE6-2.1a almost disappears in Test 2/3/4/5.</a:t>
            </a:r>
          </a:p>
          <a:p>
            <a:pPr lvl="1"/>
            <a:r>
              <a:rPr lang="en-US" altLang="ko-KR" dirty="0" smtClean="0"/>
              <a:t>Minor perf. </a:t>
            </a:r>
            <a:r>
              <a:rPr lang="en-US" altLang="ko-KR" dirty="0" smtClean="0"/>
              <a:t>difference between normative change vs. non-normative one</a:t>
            </a:r>
          </a:p>
          <a:p>
            <a:pPr lvl="2"/>
            <a:r>
              <a:rPr lang="en-US" altLang="ko-KR" dirty="0" smtClean="0"/>
              <a:t>Test 2 vs. Test 3, and Test 4 and Test 5</a:t>
            </a:r>
            <a:endParaRPr lang="en-US" altLang="ko-KR" b="1" dirty="0" smtClean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endParaRPr lang="en-US" altLang="ko-KR" dirty="0" smtClean="0"/>
          </a:p>
          <a:p>
            <a:pPr marL="0" indent="0">
              <a:buNone/>
            </a:pPr>
            <a:endParaRPr lang="en-US" altLang="ko-KR" dirty="0" smtClean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 smtClean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r>
              <a:rPr lang="en-US" altLang="ko-KR" dirty="0" smtClean="0"/>
              <a:t>Thanks to KDDI and </a:t>
            </a:r>
            <a:r>
              <a:rPr lang="en-US" altLang="ko-KR" dirty="0" err="1" smtClean="0"/>
              <a:t>InterDigital</a:t>
            </a:r>
            <a:r>
              <a:rPr lang="en-US" altLang="ko-KR" dirty="0" smtClean="0"/>
              <a:t> for cross-checking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608281"/>
              </p:ext>
            </p:extLst>
          </p:nvPr>
        </p:nvGraphicFramePr>
        <p:xfrm>
          <a:off x="1305883" y="2933574"/>
          <a:ext cx="7357828" cy="1950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0922"/>
                <a:gridCol w="1394691"/>
                <a:gridCol w="868218"/>
                <a:gridCol w="794325"/>
                <a:gridCol w="849745"/>
                <a:gridCol w="849746"/>
                <a:gridCol w="785091"/>
                <a:gridCol w="785090"/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Test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Description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AI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RA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BD-rate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DecT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BD-rate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CE6-2.1a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(a)+(b)+(c)+(d)</a:t>
                      </a:r>
                      <a:endParaRPr lang="ko-KR" sz="16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0.06%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90%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99%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0.02%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97%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Test 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(a)</a:t>
                      </a:r>
                      <a:endParaRPr lang="ko-KR" sz="16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0.02%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Test 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effectLst/>
                        </a:rPr>
                        <a:t>(c)+(d)</a:t>
                      </a:r>
                      <a:endParaRPr lang="ko-KR" sz="16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0.02%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93%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98%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99%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Test 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(c)</a:t>
                      </a:r>
                      <a:endParaRPr lang="ko-KR" sz="16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0.03%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94%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0.02%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99%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Test 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(a)+(c)+(d)</a:t>
                      </a:r>
                      <a:endParaRPr lang="ko-KR" sz="16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0.04%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92%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98%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0.03%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99%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Test 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(a)+(c)</a:t>
                      </a:r>
                      <a:endParaRPr lang="ko-KR" sz="16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0.05%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93%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0.02%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99%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087415" y="5597233"/>
            <a:ext cx="5818909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hangingPunct="0"/>
            <a:r>
              <a:rPr lang="en-US" altLang="ko-KR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Max. 16 LFNST coefficients</a:t>
            </a:r>
            <a:endParaRPr lang="ko-KR" altLang="ko-KR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US" altLang="ko-KR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Additional zero-out of primary transform coefficients when 4x4 LFNST is applied</a:t>
            </a:r>
            <a:endParaRPr lang="ko-KR" altLang="ko-KR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US" altLang="ko-KR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Additional zero-out of primary transform coefficients when 8x8 LFNST is applied</a:t>
            </a:r>
            <a:endParaRPr lang="ko-KR" altLang="ko-KR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(d)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Change of the region where non-zero coefficients are counted</a:t>
            </a:r>
            <a:endParaRPr lang="ko-KR" altLang="en-US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18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Discussion</a:t>
            </a:r>
          </a:p>
          <a:p>
            <a:pPr lvl="1"/>
            <a:r>
              <a:rPr lang="en-US" altLang="ko-KR" dirty="0" smtClean="0"/>
              <a:t>How the proposed zero-out scheme is to be configured</a:t>
            </a:r>
          </a:p>
          <a:p>
            <a:pPr lvl="2"/>
            <a:r>
              <a:rPr lang="en-US" altLang="ko-KR" dirty="0" smtClean="0"/>
              <a:t>Coding loss vs. encoding time reduction</a:t>
            </a:r>
          </a:p>
          <a:p>
            <a:pPr lvl="2"/>
            <a:r>
              <a:rPr lang="en-US" altLang="ko-KR" dirty="0" smtClean="0"/>
              <a:t>Test 2/4 seem to be better trade-off than CE6-2.1a.</a:t>
            </a:r>
          </a:p>
          <a:p>
            <a:pPr lvl="2"/>
            <a:r>
              <a:rPr lang="en-US" altLang="ko-KR" dirty="0" smtClean="0"/>
              <a:t>Even disabling the feature (b) does not incur any </a:t>
            </a:r>
            <a:r>
              <a:rPr lang="en-US" altLang="ko-KR" dirty="0" smtClean="0"/>
              <a:t>complications </a:t>
            </a:r>
            <a:r>
              <a:rPr lang="en-US" altLang="ko-KR" dirty="0" smtClean="0"/>
              <a:t>in spec text.</a:t>
            </a:r>
          </a:p>
          <a:p>
            <a:pPr lvl="1"/>
            <a:r>
              <a:rPr lang="en-US" altLang="ko-KR" dirty="0" smtClean="0"/>
              <a:t>Whether normative changes due to the zero-out is necessary or not</a:t>
            </a:r>
          </a:p>
          <a:p>
            <a:pPr lvl="2"/>
            <a:r>
              <a:rPr lang="en-US" altLang="ko-KR" dirty="0" smtClean="0"/>
              <a:t>As far as our tests are concerned, normative changes would not be necessary.</a:t>
            </a:r>
          </a:p>
          <a:p>
            <a:pPr lvl="2"/>
            <a:r>
              <a:rPr lang="en-US" altLang="ko-KR" dirty="0" smtClean="0"/>
              <a:t>But, in the case of CE6-2.1a, normative change seems to be vital (0.12% coding gain in AI).</a:t>
            </a:r>
          </a:p>
          <a:p>
            <a:pPr lvl="1"/>
            <a:r>
              <a:rPr lang="en-US" altLang="ko-KR" dirty="0" smtClean="0"/>
              <a:t>Complexity reduction due to the proposed features</a:t>
            </a:r>
          </a:p>
          <a:p>
            <a:pPr lvl="2"/>
            <a:r>
              <a:rPr lang="en-US" altLang="ko-KR" dirty="0" smtClean="0"/>
              <a:t>Generally, zero-out may help complexity reduction.</a:t>
            </a:r>
          </a:p>
          <a:p>
            <a:pPr lvl="2"/>
            <a:r>
              <a:rPr lang="en-US" altLang="ko-KR" dirty="0" smtClean="0"/>
              <a:t>The encoder side reduction can be realized either normatively or non-normatively.</a:t>
            </a:r>
          </a:p>
          <a:p>
            <a:pPr lvl="2"/>
            <a:r>
              <a:rPr lang="en-US" altLang="ko-KR" dirty="0" smtClean="0"/>
              <a:t>It should be further discussed </a:t>
            </a:r>
            <a:r>
              <a:rPr lang="en-US" altLang="ko-KR" dirty="0" smtClean="0"/>
              <a:t>whether</a:t>
            </a:r>
            <a:r>
              <a:rPr lang="en-US" altLang="ko-KR" dirty="0" smtClean="0"/>
              <a:t> </a:t>
            </a:r>
            <a:r>
              <a:rPr lang="en-US" altLang="ko-KR" dirty="0" smtClean="0"/>
              <a:t>the zero-out would be essential in decoder implementation.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Conclusion</a:t>
            </a:r>
          </a:p>
          <a:p>
            <a:pPr lvl="1"/>
            <a:r>
              <a:rPr lang="en-US" altLang="ko-KR" dirty="0"/>
              <a:t>It is recommended that the most beneficial decision should be made based on test results in this proposal together with those of CE6-2.1a from </a:t>
            </a:r>
            <a:r>
              <a:rPr lang="en-US" altLang="ko-KR" dirty="0" smtClean="0"/>
              <a:t>multiple perspectives.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– All </a:t>
            </a:r>
            <a:r>
              <a:rPr lang="en-US" altLang="ko-KR" dirty="0"/>
              <a:t>e</a:t>
            </a:r>
            <a:r>
              <a:rPr lang="en-US" altLang="ko-KR" dirty="0" smtClean="0"/>
              <a:t>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endParaRPr lang="en-CA" altLang="ko-KR" dirty="0" smtClean="0"/>
          </a:p>
          <a:p>
            <a:endParaRPr lang="en-CA" altLang="ko-KR" dirty="0"/>
          </a:p>
          <a:p>
            <a:endParaRPr lang="en-CA" altLang="ko-KR" dirty="0" smtClean="0"/>
          </a:p>
          <a:p>
            <a:pPr marL="0" indent="0">
              <a:buNone/>
            </a:pPr>
            <a:endParaRPr lang="en-CA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18229"/>
              </p:ext>
            </p:extLst>
          </p:nvPr>
        </p:nvGraphicFramePr>
        <p:xfrm>
          <a:off x="126241" y="2181543"/>
          <a:ext cx="9618122" cy="265833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06631"/>
                <a:gridCol w="923637"/>
                <a:gridCol w="775854"/>
                <a:gridCol w="674255"/>
                <a:gridCol w="563418"/>
                <a:gridCol w="757382"/>
                <a:gridCol w="646545"/>
                <a:gridCol w="600364"/>
                <a:gridCol w="748145"/>
                <a:gridCol w="581891"/>
                <a:gridCol w="581891"/>
                <a:gridCol w="711200"/>
                <a:gridCol w="637309"/>
                <a:gridCol w="609600"/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CC3300"/>
                          </a:solidFill>
                          <a:effectLst/>
                        </a:rPr>
                        <a:t>Test</a:t>
                      </a:r>
                      <a:endParaRPr lang="ko-KR" sz="1400" b="1">
                        <a:solidFill>
                          <a:srgbClr val="CC33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err="1" smtClean="0">
                          <a:solidFill>
                            <a:srgbClr val="CC3300"/>
                          </a:solidFill>
                          <a:effectLst/>
                        </a:rPr>
                        <a:t>Desc</a:t>
                      </a:r>
                      <a:r>
                        <a:rPr lang="en-US" sz="1400" b="1" dirty="0" smtClean="0">
                          <a:solidFill>
                            <a:srgbClr val="CC3300"/>
                          </a:solidFill>
                          <a:effectLst/>
                        </a:rPr>
                        <a:t>.</a:t>
                      </a:r>
                      <a:endParaRPr lang="ko-KR" sz="1400" b="1">
                        <a:solidFill>
                          <a:srgbClr val="CC33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AI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RA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RA /w inter-MTS on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AI 100frs, low-QP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BD-rate</a:t>
                      </a:r>
                      <a:endParaRPr lang="ko-KR" sz="14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dirty="0" err="1">
                          <a:effectLst/>
                        </a:rPr>
                        <a:t>EncT</a:t>
                      </a:r>
                      <a:endParaRPr lang="ko-KR" sz="14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dirty="0" err="1">
                          <a:effectLst/>
                        </a:rPr>
                        <a:t>DecT</a:t>
                      </a:r>
                      <a:endParaRPr lang="ko-KR" sz="14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>
                          <a:effectLst/>
                        </a:rPr>
                        <a:t>BD-rate</a:t>
                      </a:r>
                      <a:endParaRPr lang="ko-KR" sz="14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dirty="0" err="1">
                          <a:effectLst/>
                        </a:rPr>
                        <a:t>EncT</a:t>
                      </a:r>
                      <a:endParaRPr lang="ko-KR" sz="14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dirty="0" err="1">
                          <a:effectLst/>
                        </a:rPr>
                        <a:t>DecT</a:t>
                      </a:r>
                      <a:endParaRPr lang="ko-KR" sz="14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BD-rate</a:t>
                      </a:r>
                      <a:endParaRPr lang="ko-KR" sz="14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dirty="0" err="1">
                          <a:effectLst/>
                        </a:rPr>
                        <a:t>EncT</a:t>
                      </a:r>
                      <a:endParaRPr lang="ko-KR" sz="14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dirty="0" err="1">
                          <a:effectLst/>
                        </a:rPr>
                        <a:t>DecT</a:t>
                      </a:r>
                      <a:endParaRPr lang="ko-KR" sz="14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BD-rate</a:t>
                      </a:r>
                      <a:endParaRPr lang="ko-KR" sz="14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dirty="0" err="1">
                          <a:effectLst/>
                        </a:rPr>
                        <a:t>EncT</a:t>
                      </a:r>
                      <a:endParaRPr lang="ko-KR" sz="14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dirty="0" err="1">
                          <a:effectLst/>
                        </a:rPr>
                        <a:t>DecT</a:t>
                      </a:r>
                      <a:endParaRPr lang="ko-KR" sz="14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CE6-2.1a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(a)+(b)+(c)+(d)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0.06%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0.02%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97%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97%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0.11%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83%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36401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Test 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(a)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35098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Test 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(c)+(d)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93%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0.03%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92%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35098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Test 3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(c)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0.03%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94%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92%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36945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Test 4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(a)+(c)+(d)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0.04%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92%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0.03%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0.03%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36945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Test 5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(a)+(c)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0.05%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93%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0.04%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711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103088" y="4516587"/>
            <a:ext cx="4599935" cy="1631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hangingPunct="0"/>
            <a:r>
              <a:rPr lang="en-US" altLang="ko-KR" sz="1000" b="1" dirty="0"/>
              <a:t>8.7.4   </a:t>
            </a:r>
            <a:r>
              <a:rPr lang="en-CA" altLang="ko-KR" sz="1000" b="1" dirty="0"/>
              <a:t>Transformation process for scaled transform </a:t>
            </a:r>
            <a:r>
              <a:rPr lang="en-CA" altLang="ko-KR" sz="1000" b="1" dirty="0" smtClean="0"/>
              <a:t>coefficients</a:t>
            </a:r>
            <a:endParaRPr lang="en-US" altLang="ko-KR" sz="1000" dirty="0"/>
          </a:p>
          <a:p>
            <a:pPr hangingPunct="0"/>
            <a:r>
              <a:rPr lang="en-CA" altLang="ko-KR" sz="1000" dirty="0" smtClean="0"/>
              <a:t>……</a:t>
            </a:r>
            <a:endParaRPr lang="ko-KR" altLang="ko-KR" sz="1000"/>
          </a:p>
          <a:p>
            <a:pPr hangingPunct="0"/>
            <a:r>
              <a:rPr lang="en-CA" altLang="ko-KR" sz="1000" dirty="0"/>
              <a:t>The variables </a:t>
            </a:r>
            <a:r>
              <a:rPr lang="en-CA" altLang="ko-KR" sz="1000" dirty="0" err="1"/>
              <a:t>nonZeroW</a:t>
            </a:r>
            <a:r>
              <a:rPr lang="en-CA" altLang="ko-KR" sz="1000" dirty="0"/>
              <a:t> and </a:t>
            </a:r>
            <a:r>
              <a:rPr lang="en-CA" altLang="ko-KR" sz="1000" dirty="0" err="1"/>
              <a:t>nonZeroH</a:t>
            </a:r>
            <a:r>
              <a:rPr lang="en-CA" altLang="ko-KR" sz="1000" dirty="0"/>
              <a:t> are derived as follows:</a:t>
            </a:r>
            <a:endParaRPr lang="ko-KR" altLang="ko-KR" sz="1000"/>
          </a:p>
          <a:p>
            <a:pPr lvl="0" hangingPunct="0"/>
            <a:r>
              <a:rPr lang="en-CA" altLang="ko-KR" sz="1000" dirty="0"/>
              <a:t>If </a:t>
            </a:r>
            <a:r>
              <a:rPr lang="en-CA" altLang="ko-KR" sz="1000" dirty="0" err="1"/>
              <a:t>lfnst_idx</a:t>
            </a:r>
            <a:r>
              <a:rPr lang="en-CA" altLang="ko-KR" sz="1000" dirty="0"/>
              <a:t>[ </a:t>
            </a:r>
            <a:r>
              <a:rPr lang="en-CA" altLang="ko-KR" sz="1000" dirty="0" err="1"/>
              <a:t>xTbY</a:t>
            </a:r>
            <a:r>
              <a:rPr lang="en-CA" altLang="ko-KR" sz="1000" dirty="0"/>
              <a:t> ][ </a:t>
            </a:r>
            <a:r>
              <a:rPr lang="en-CA" altLang="ko-KR" sz="1000" dirty="0" err="1"/>
              <a:t>yTbY</a:t>
            </a:r>
            <a:r>
              <a:rPr lang="en-CA" altLang="ko-KR" sz="1000" dirty="0"/>
              <a:t> ] is not equal to 0, the following </a:t>
            </a:r>
            <a:r>
              <a:rPr lang="en-CA" altLang="ko-KR" sz="1000" dirty="0" smtClean="0"/>
              <a:t>applies:</a:t>
            </a:r>
            <a:endParaRPr lang="ko-KR" altLang="ko-KR" sz="1000" smtClean="0"/>
          </a:p>
          <a:p>
            <a:pPr hangingPunct="0"/>
            <a:r>
              <a:rPr lang="en-CA" altLang="ko-KR" sz="1000" dirty="0"/>
              <a:t> </a:t>
            </a:r>
            <a:r>
              <a:rPr lang="en-CA" altLang="ko-KR" sz="1000" dirty="0" smtClean="0"/>
              <a:t>    </a:t>
            </a:r>
            <a:r>
              <a:rPr lang="en-CA" altLang="ko-KR" sz="1000" dirty="0" err="1" smtClean="0"/>
              <a:t>nonZeroW</a:t>
            </a:r>
            <a:r>
              <a:rPr lang="en-CA" altLang="ko-KR" sz="1000" dirty="0" smtClean="0"/>
              <a:t> = ( </a:t>
            </a:r>
            <a:r>
              <a:rPr lang="en-CA" altLang="ko-KR" sz="1000" dirty="0" err="1" smtClean="0"/>
              <a:t>nTbW</a:t>
            </a:r>
            <a:r>
              <a:rPr lang="en-CA" altLang="ko-KR" sz="1000" dirty="0" smtClean="0"/>
              <a:t> == 4 | | </a:t>
            </a:r>
            <a:r>
              <a:rPr lang="en-CA" altLang="ko-KR" sz="1000" dirty="0" err="1" smtClean="0"/>
              <a:t>nTbH</a:t>
            </a:r>
            <a:r>
              <a:rPr lang="en-CA" altLang="ko-KR" sz="1000" dirty="0" smtClean="0"/>
              <a:t> == 4 ) ? 4 : 8</a:t>
            </a:r>
            <a:endParaRPr lang="ko-KR" altLang="ko-KR" sz="1000" smtClean="0"/>
          </a:p>
          <a:p>
            <a:pPr hangingPunct="0"/>
            <a:r>
              <a:rPr lang="en-CA" altLang="ko-KR" sz="1000" dirty="0" smtClean="0"/>
              <a:t>     </a:t>
            </a:r>
            <a:r>
              <a:rPr lang="en-CA" altLang="ko-KR" sz="1000" dirty="0" err="1" smtClean="0"/>
              <a:t>nonZeroH</a:t>
            </a:r>
            <a:r>
              <a:rPr lang="en-CA" altLang="ko-KR" sz="1000" dirty="0" smtClean="0"/>
              <a:t> </a:t>
            </a:r>
            <a:r>
              <a:rPr lang="en-CA" altLang="ko-KR" sz="1000" dirty="0"/>
              <a:t>= ( </a:t>
            </a:r>
            <a:r>
              <a:rPr lang="en-CA" altLang="ko-KR" sz="1000" dirty="0" err="1"/>
              <a:t>nTbW</a:t>
            </a:r>
            <a:r>
              <a:rPr lang="en-CA" altLang="ko-KR" sz="1000" dirty="0"/>
              <a:t> == 4 | | </a:t>
            </a:r>
            <a:r>
              <a:rPr lang="en-CA" altLang="ko-KR" sz="1000" dirty="0" err="1"/>
              <a:t>nTbH</a:t>
            </a:r>
            <a:r>
              <a:rPr lang="en-CA" altLang="ko-KR" sz="1000" dirty="0"/>
              <a:t> == 4 ) ? 4 : 8</a:t>
            </a:r>
            <a:endParaRPr lang="ko-KR" altLang="ko-KR" sz="1000"/>
          </a:p>
          <a:p>
            <a:pPr lvl="0" hangingPunct="0"/>
            <a:r>
              <a:rPr lang="en-CA" altLang="ko-KR" sz="1000" dirty="0"/>
              <a:t>Otherwise, the following applies:</a:t>
            </a:r>
            <a:endParaRPr lang="ko-KR" altLang="ko-KR" sz="1000"/>
          </a:p>
          <a:p>
            <a:pPr hangingPunct="0"/>
            <a:r>
              <a:rPr lang="en-CA" altLang="ko-KR" sz="1000" dirty="0" smtClean="0"/>
              <a:t>     </a:t>
            </a:r>
            <a:r>
              <a:rPr lang="en-CA" altLang="ko-KR" sz="1000" dirty="0" err="1" smtClean="0"/>
              <a:t>nonZeroW</a:t>
            </a:r>
            <a:r>
              <a:rPr lang="en-CA" altLang="ko-KR" sz="1000" dirty="0" smtClean="0"/>
              <a:t> </a:t>
            </a:r>
            <a:r>
              <a:rPr lang="en-CA" altLang="ko-KR" sz="1000" dirty="0"/>
              <a:t>= Min( </a:t>
            </a:r>
            <a:r>
              <a:rPr lang="en-CA" altLang="ko-KR" sz="1000" dirty="0" err="1"/>
              <a:t>nTbW</a:t>
            </a:r>
            <a:r>
              <a:rPr lang="en-CA" altLang="ko-KR" sz="1000" dirty="0"/>
              <a:t>, ( </a:t>
            </a:r>
            <a:r>
              <a:rPr lang="en-CA" altLang="ko-KR" sz="1000" dirty="0" err="1"/>
              <a:t>trTypeHor</a:t>
            </a:r>
            <a:r>
              <a:rPr lang="en-CA" altLang="ko-KR" sz="1000" dirty="0"/>
              <a:t> &gt; 0 )  ?  16  :  32 </a:t>
            </a:r>
            <a:r>
              <a:rPr lang="en-CA" altLang="ko-KR" sz="1000" dirty="0" smtClean="0"/>
              <a:t>)                         (</a:t>
            </a:r>
            <a:r>
              <a:rPr lang="en-CA" altLang="ko-KR" sz="1000" dirty="0"/>
              <a:t>8‑967)</a:t>
            </a:r>
            <a:endParaRPr lang="ko-KR" altLang="ko-KR" sz="1000"/>
          </a:p>
          <a:p>
            <a:pPr hangingPunct="0"/>
            <a:r>
              <a:rPr lang="en-CA" altLang="ko-KR" sz="1000" dirty="0"/>
              <a:t> </a:t>
            </a:r>
            <a:r>
              <a:rPr lang="en-CA" altLang="ko-KR" sz="1000" dirty="0" smtClean="0"/>
              <a:t>    </a:t>
            </a:r>
            <a:r>
              <a:rPr lang="en-CA" altLang="ko-KR" sz="1000" dirty="0" err="1" smtClean="0"/>
              <a:t>nonZeroH</a:t>
            </a:r>
            <a:r>
              <a:rPr lang="en-CA" altLang="ko-KR" sz="1000" dirty="0" smtClean="0"/>
              <a:t> </a:t>
            </a:r>
            <a:r>
              <a:rPr lang="en-CA" altLang="ko-KR" sz="1000" dirty="0"/>
              <a:t>= Min( </a:t>
            </a:r>
            <a:r>
              <a:rPr lang="en-CA" altLang="ko-KR" sz="1000" dirty="0" err="1"/>
              <a:t>nTbH</a:t>
            </a:r>
            <a:r>
              <a:rPr lang="en-CA" altLang="ko-KR" sz="1000" dirty="0"/>
              <a:t>, ( </a:t>
            </a:r>
            <a:r>
              <a:rPr lang="en-CA" altLang="ko-KR" sz="1000" dirty="0" err="1"/>
              <a:t>trTypeVer</a:t>
            </a:r>
            <a:r>
              <a:rPr lang="en-CA" altLang="ko-KR" sz="1000" dirty="0"/>
              <a:t> &gt; 0 )  ?  16  :  32 )	(8‑968)</a:t>
            </a:r>
            <a:endParaRPr lang="ko-KR" altLang="ko-KR" sz="1000"/>
          </a:p>
          <a:p>
            <a:pPr hangingPunct="0"/>
            <a:r>
              <a:rPr lang="en-US" altLang="ko-KR" sz="1000" dirty="0" smtClean="0"/>
              <a:t>……</a:t>
            </a:r>
            <a:endParaRPr lang="ko-KR" altLang="ko-KR" sz="100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– </a:t>
            </a:r>
            <a:r>
              <a:rPr lang="en-US" altLang="ko-KR" dirty="0" smtClean="0"/>
              <a:t>Some of spec </a:t>
            </a:r>
            <a:r>
              <a:rPr lang="en-US" altLang="ko-KR" dirty="0" smtClean="0"/>
              <a:t>text </a:t>
            </a:r>
            <a:r>
              <a:rPr lang="en-US" altLang="ko-KR" dirty="0" smtClean="0"/>
              <a:t>differences </a:t>
            </a:r>
            <a:r>
              <a:rPr lang="en-US" altLang="ko-KR" dirty="0" smtClean="0"/>
              <a:t>between Test 2 and CE6-2.1a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marL="457200" lvl="1" indent="0">
              <a:buNone/>
            </a:pP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590578"/>
              </p:ext>
            </p:extLst>
          </p:nvPr>
        </p:nvGraphicFramePr>
        <p:xfrm>
          <a:off x="202979" y="628537"/>
          <a:ext cx="4599935" cy="38481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599935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residual_coding</a:t>
                      </a:r>
                      <a:r>
                        <a:rPr lang="en-CA" sz="1000" dirty="0">
                          <a:effectLst/>
                        </a:rPr>
                        <a:t>( x0, y0, log2TbWidth, log2TbHeight, </a:t>
                      </a:r>
                      <a:r>
                        <a:rPr lang="en-CA" sz="1000" dirty="0" err="1">
                          <a:effectLst/>
                        </a:rPr>
                        <a:t>cIdx</a:t>
                      </a:r>
                      <a:r>
                        <a:rPr lang="en-CA" sz="1000" dirty="0">
                          <a:effectLst/>
                        </a:rPr>
                        <a:t> 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numSbCoeff = 1 &lt;&lt; ( log2SbW + log2SbH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lastScanPos = numSbCoeff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</a:t>
                      </a:r>
                      <a:r>
                        <a:rPr lang="en-CA" sz="1000" dirty="0" err="1">
                          <a:effectLst/>
                        </a:rPr>
                        <a:t>lastSubBlock</a:t>
                      </a:r>
                      <a:r>
                        <a:rPr lang="en-CA" sz="1000" dirty="0">
                          <a:effectLst/>
                        </a:rPr>
                        <a:t> = ( 1  &lt;&lt;  ( log2TbWidth + log2TbHeight − ( log2SbW + log2SbH ) ) ) − 1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do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if( lastScanPos  = =  0 )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lastScanPos = numSbCoeff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lastSubBlock− −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lastScanPos− −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</a:t>
                      </a:r>
                      <a:r>
                        <a:rPr lang="en-CA" sz="1000" dirty="0" err="1">
                          <a:effectLst/>
                        </a:rPr>
                        <a:t>xS</a:t>
                      </a:r>
                      <a:r>
                        <a:rPr lang="en-CA" sz="1000" dirty="0">
                          <a:effectLst/>
                        </a:rPr>
                        <a:t> = </a:t>
                      </a:r>
                      <a:r>
                        <a:rPr lang="en-CA" sz="1000" dirty="0" err="1">
                          <a:effectLst/>
                        </a:rPr>
                        <a:t>DiagScanOrder</a:t>
                      </a:r>
                      <a:r>
                        <a:rPr lang="en-CA" sz="1000" dirty="0">
                          <a:effectLst/>
                        </a:rPr>
                        <a:t>[ log2TbWidth − log2SbW ][ log2TbHeight − log2SbH ]</a:t>
                      </a:r>
                      <a:br>
                        <a:rPr lang="en-CA" sz="1000" dirty="0">
                          <a:effectLst/>
                        </a:rPr>
                      </a:br>
                      <a:r>
                        <a:rPr lang="en-CA" sz="1000" dirty="0">
                          <a:effectLst/>
                        </a:rPr>
                        <a:t>								[ </a:t>
                      </a:r>
                      <a:r>
                        <a:rPr lang="en-CA" sz="1000" dirty="0" err="1">
                          <a:effectLst/>
                        </a:rPr>
                        <a:t>lastSubBlock</a:t>
                      </a:r>
                      <a:r>
                        <a:rPr lang="en-CA" sz="1000" dirty="0">
                          <a:effectLst/>
                        </a:rPr>
                        <a:t> ][ 0 ]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yS = DiagScanOrder[ log2TbWidth − log2SbW ][ log2TbHeight − log2SbH ]</a:t>
                      </a:r>
                      <a:br>
                        <a:rPr lang="en-CA" sz="1000">
                          <a:effectLst/>
                        </a:rPr>
                      </a:br>
                      <a:r>
                        <a:rPr lang="en-CA" sz="1000">
                          <a:effectLst/>
                        </a:rPr>
                        <a:t>								[ lastSubBlock ][ 1 ]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xC = ( xS &lt;&lt; log2SbW ) + DiagScanOrder[ log2SbW ][ log2SbH ][ lastScanPos ][ 0 ]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yC = ( yS &lt;&lt; log2SbH ) + DiagScanOrder[ log2SbW ][ log2SbH ][ lastScanPos ][ 1 ]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} while( ( xC  !=  LastSignificantCoeffX )  | |  ( yC  !=  LastSignificantCoeffY )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   if( (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</a:rPr>
                        <a:t>lastSubBlock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 &gt; 0 &amp;&amp; </a:t>
                      </a:r>
                      <a:r>
                        <a:rPr lang="en-CA" sz="10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log2TbWidth &gt;= 3 &amp;&amp; log2TbHeight &gt;= 3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 ) | |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     ( lastScanPos &gt; 7 &amp;&amp; ( log2TbWidth == 2 | | log2TbHeight == 3 ) &amp;&amp;</a:t>
                      </a:r>
                      <a:endParaRPr lang="ko-KR" sz="1000">
                        <a:effectLst/>
                      </a:endParaRPr>
                    </a:p>
                    <a:p>
                      <a:pPr indent="3175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log2TbWidth == log2TbHeight )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     lfnstZeroOutSigCoeffFlag = 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   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357708"/>
              </p:ext>
            </p:extLst>
          </p:nvPr>
        </p:nvGraphicFramePr>
        <p:xfrm>
          <a:off x="5103088" y="628537"/>
          <a:ext cx="4599935" cy="38481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599935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residual_coding</a:t>
                      </a:r>
                      <a:r>
                        <a:rPr lang="en-CA" sz="1000" dirty="0">
                          <a:effectLst/>
                        </a:rPr>
                        <a:t>( x0, y0, log2TbWidth, log2TbHeight, </a:t>
                      </a:r>
                      <a:r>
                        <a:rPr lang="en-CA" sz="1000" dirty="0" err="1">
                          <a:effectLst/>
                        </a:rPr>
                        <a:t>cIdx</a:t>
                      </a:r>
                      <a:r>
                        <a:rPr lang="en-CA" sz="1000" dirty="0">
                          <a:effectLst/>
                        </a:rPr>
                        <a:t> 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numSbCoeff = 1 &lt;&lt; ( log2SbW + log2SbH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lastScanPos = numSbCoeff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</a:t>
                      </a:r>
                      <a:r>
                        <a:rPr lang="en-CA" sz="1000" dirty="0" err="1">
                          <a:effectLst/>
                        </a:rPr>
                        <a:t>lastSubBlock</a:t>
                      </a:r>
                      <a:r>
                        <a:rPr lang="en-CA" sz="1000" dirty="0">
                          <a:effectLst/>
                        </a:rPr>
                        <a:t> = ( 1  &lt;&lt;  ( log2TbWidth + log2TbHeight − ( log2SbW + log2SbH ) ) ) − 1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do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if( lastScanPos  = =  0 )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lastScanPos = numSbCoeff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lastSubBlock− −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lastScanPos− −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xS = DiagScanOrder[ log2TbWidth − log2SbW ][ log2TbHeight − log2SbH ]</a:t>
                      </a:r>
                      <a:br>
                        <a:rPr lang="en-CA" sz="1000">
                          <a:effectLst/>
                        </a:rPr>
                      </a:br>
                      <a:r>
                        <a:rPr lang="en-CA" sz="1000">
                          <a:effectLst/>
                        </a:rPr>
                        <a:t>								[ lastSubBlock ][ 0 ]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yS = DiagScanOrder[ log2TbWidth − log2SbW ][ log2TbHeight − log2SbH ]</a:t>
                      </a:r>
                      <a:br>
                        <a:rPr lang="en-CA" sz="1000">
                          <a:effectLst/>
                        </a:rPr>
                      </a:br>
                      <a:r>
                        <a:rPr lang="en-CA" sz="1000">
                          <a:effectLst/>
                        </a:rPr>
                        <a:t>								[ lastSubBlock ][ 1 ]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xC = ( xS &lt;&lt; log2SbW ) + DiagScanOrder[ log2SbW ][ log2SbH ][ lastScanPos ][ 0 ]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yC = ( yS &lt;&lt; log2SbH ) + DiagScanOrder[ log2SbW ][ log2SbH ][ lastScanPos ][ 1 ]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} while( ( xC  !=  LastSignificantCoeffX )  | |  ( yC  !=  LastSignificantCoeffY )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   if( (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</a:rPr>
                        <a:t>lastSubBlock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 &gt; 0 &amp;&amp; </a:t>
                      </a:r>
                      <a:r>
                        <a:rPr lang="en-CA" sz="10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log2TbWidth &gt;= </a:t>
                      </a:r>
                      <a:r>
                        <a:rPr lang="en-CA" sz="1000" b="1" dirty="0" smtClean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 </a:t>
                      </a:r>
                      <a:r>
                        <a:rPr lang="en-CA" sz="10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&amp;&amp; log2TbHeight &gt;= </a:t>
                      </a:r>
                      <a:r>
                        <a:rPr lang="en-CA" sz="1000" b="1" dirty="0" smtClean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) | |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     ( lastScanPos &gt; 7 &amp;&amp; ( log2TbWidth == 2 | | log2TbHeight == 3 ) &amp;&amp;</a:t>
                      </a:r>
                      <a:endParaRPr lang="ko-KR" sz="1000">
                        <a:effectLst/>
                      </a:endParaRPr>
                    </a:p>
                    <a:p>
                      <a:pPr indent="3175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log2TbWidth == log2TbHeight )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     lfnstZeroOutSigCoeffFlag = 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   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560945" y="6105239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 Test 2 ]</a:t>
            </a:r>
            <a:endParaRPr lang="ko-KR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3904" y="6128331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 CE6-2.1a ]</a:t>
            </a:r>
            <a:endParaRPr lang="ko-KR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2979" y="4516587"/>
            <a:ext cx="4599935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hangingPunct="0"/>
            <a:r>
              <a:rPr lang="en-US" altLang="ko-KR" sz="1000" b="1" dirty="0"/>
              <a:t>8.7.4   </a:t>
            </a:r>
            <a:r>
              <a:rPr lang="en-CA" altLang="ko-KR" sz="1000" b="1" dirty="0"/>
              <a:t>Transformation process for scaled transform </a:t>
            </a:r>
            <a:r>
              <a:rPr lang="en-CA" altLang="ko-KR" sz="1000" b="1" dirty="0" smtClean="0"/>
              <a:t>coefficients</a:t>
            </a:r>
            <a:endParaRPr lang="en-US" altLang="ko-KR" sz="1000" dirty="0"/>
          </a:p>
          <a:p>
            <a:pPr hangingPunct="0"/>
            <a:r>
              <a:rPr lang="en-CA" altLang="ko-KR" sz="1000" dirty="0" smtClean="0"/>
              <a:t>……</a:t>
            </a:r>
            <a:endParaRPr lang="ko-KR" altLang="ko-KR" sz="1000"/>
          </a:p>
          <a:p>
            <a:pPr hangingPunct="0"/>
            <a:r>
              <a:rPr lang="en-CA" altLang="ko-KR" sz="1000" dirty="0"/>
              <a:t>The variables </a:t>
            </a:r>
            <a:r>
              <a:rPr lang="en-CA" altLang="ko-KR" sz="1000" dirty="0" err="1"/>
              <a:t>nonZeroW</a:t>
            </a:r>
            <a:r>
              <a:rPr lang="en-CA" altLang="ko-KR" sz="1000" dirty="0"/>
              <a:t> and </a:t>
            </a:r>
            <a:r>
              <a:rPr lang="en-CA" altLang="ko-KR" sz="1000" dirty="0" err="1"/>
              <a:t>nonZeroH</a:t>
            </a:r>
            <a:r>
              <a:rPr lang="en-CA" altLang="ko-KR" sz="1000" dirty="0"/>
              <a:t> are derived as follows:</a:t>
            </a:r>
            <a:endParaRPr lang="ko-KR" altLang="ko-KR" sz="1000"/>
          </a:p>
          <a:p>
            <a:pPr hangingPunct="0"/>
            <a:r>
              <a:rPr lang="en-CA" altLang="ko-KR" sz="1000" dirty="0" err="1"/>
              <a:t>nonZeroW</a:t>
            </a:r>
            <a:r>
              <a:rPr lang="en-CA" altLang="ko-KR" sz="1000" dirty="0"/>
              <a:t> = Min( ( </a:t>
            </a:r>
            <a:r>
              <a:rPr lang="en-CA" altLang="ko-KR" sz="1000" dirty="0" err="1"/>
              <a:t>lfnst_idx</a:t>
            </a:r>
            <a:r>
              <a:rPr lang="en-CA" altLang="ko-KR" sz="1000" dirty="0"/>
              <a:t>[ </a:t>
            </a:r>
            <a:r>
              <a:rPr lang="en-CA" altLang="ko-KR" sz="1000" dirty="0" err="1"/>
              <a:t>xTbY</a:t>
            </a:r>
            <a:r>
              <a:rPr lang="en-CA" altLang="ko-KR" sz="1000" dirty="0"/>
              <a:t> ][ </a:t>
            </a:r>
            <a:r>
              <a:rPr lang="en-CA" altLang="ko-KR" sz="1000" dirty="0" err="1"/>
              <a:t>yTbY</a:t>
            </a:r>
            <a:r>
              <a:rPr lang="en-CA" altLang="ko-KR" sz="1000" dirty="0"/>
              <a:t> ] &gt; 0 &amp;&amp; </a:t>
            </a:r>
            <a:r>
              <a:rPr lang="en-CA" altLang="ko-KR" sz="1000" dirty="0" err="1"/>
              <a:t>nTbW</a:t>
            </a:r>
            <a:r>
              <a:rPr lang="en-CA" altLang="ko-KR" sz="1000" dirty="0"/>
              <a:t> &gt;= 8 &amp;&amp; </a:t>
            </a:r>
            <a:r>
              <a:rPr lang="en-CA" altLang="ko-KR" sz="1000" dirty="0" err="1"/>
              <a:t>nTbH</a:t>
            </a:r>
            <a:r>
              <a:rPr lang="en-CA" altLang="ko-KR" sz="1000" dirty="0"/>
              <a:t> &gt;= 8 ) ? 8 : </a:t>
            </a:r>
            <a:r>
              <a:rPr lang="en-CA" altLang="ko-KR" sz="1000" dirty="0" smtClean="0"/>
              <a:t>    </a:t>
            </a:r>
            <a:r>
              <a:rPr lang="en-CA" altLang="ko-KR" sz="1000" dirty="0" err="1" smtClean="0"/>
              <a:t>nTbW</a:t>
            </a:r>
            <a:r>
              <a:rPr lang="en-CA" altLang="ko-KR" sz="1000" dirty="0"/>
              <a:t>, ( </a:t>
            </a:r>
            <a:r>
              <a:rPr lang="en-CA" altLang="ko-KR" sz="1000" dirty="0" err="1"/>
              <a:t>trTypeHor</a:t>
            </a:r>
            <a:r>
              <a:rPr lang="en-CA" altLang="ko-KR" sz="1000" dirty="0"/>
              <a:t> &gt; 0 )  ?  16  :  32 )	(8‑967)</a:t>
            </a:r>
            <a:endParaRPr lang="ko-KR" altLang="ko-KR" sz="1000"/>
          </a:p>
          <a:p>
            <a:pPr hangingPunct="0"/>
            <a:r>
              <a:rPr lang="en-CA" altLang="ko-KR" sz="1000" dirty="0" err="1"/>
              <a:t>nonZeroH</a:t>
            </a:r>
            <a:r>
              <a:rPr lang="en-CA" altLang="ko-KR" sz="1000" dirty="0"/>
              <a:t> = Min( ( </a:t>
            </a:r>
            <a:r>
              <a:rPr lang="en-CA" altLang="ko-KR" sz="1000" dirty="0" err="1"/>
              <a:t>lfnst_idx</a:t>
            </a:r>
            <a:r>
              <a:rPr lang="en-CA" altLang="ko-KR" sz="1000" dirty="0"/>
              <a:t>[ </a:t>
            </a:r>
            <a:r>
              <a:rPr lang="en-CA" altLang="ko-KR" sz="1000" dirty="0" err="1"/>
              <a:t>xTbY</a:t>
            </a:r>
            <a:r>
              <a:rPr lang="en-CA" altLang="ko-KR" sz="1000" dirty="0"/>
              <a:t> ][ </a:t>
            </a:r>
            <a:r>
              <a:rPr lang="en-CA" altLang="ko-KR" sz="1000" dirty="0" err="1"/>
              <a:t>yTbY</a:t>
            </a:r>
            <a:r>
              <a:rPr lang="en-CA" altLang="ko-KR" sz="1000" dirty="0"/>
              <a:t> ] &gt; 0 &amp;&amp; </a:t>
            </a:r>
            <a:r>
              <a:rPr lang="en-CA" altLang="ko-KR" sz="1000" dirty="0" err="1"/>
              <a:t>nTbW</a:t>
            </a:r>
            <a:r>
              <a:rPr lang="en-CA" altLang="ko-KR" sz="1000" dirty="0"/>
              <a:t> &gt;= 8 &amp;&amp; </a:t>
            </a:r>
            <a:r>
              <a:rPr lang="en-CA" altLang="ko-KR" sz="1000" dirty="0" err="1"/>
              <a:t>nTbH</a:t>
            </a:r>
            <a:r>
              <a:rPr lang="en-CA" altLang="ko-KR" sz="1000" dirty="0"/>
              <a:t> &gt;= 8 ) ? 8 : </a:t>
            </a:r>
            <a:r>
              <a:rPr lang="en-CA" altLang="ko-KR" sz="1000" dirty="0" err="1"/>
              <a:t>nTbH</a:t>
            </a:r>
            <a:r>
              <a:rPr lang="en-GB" altLang="ko-KR" sz="1000" dirty="0"/>
              <a:t> ,</a:t>
            </a:r>
            <a:r>
              <a:rPr lang="en-CA" altLang="ko-KR" sz="1000" dirty="0"/>
              <a:t> ( </a:t>
            </a:r>
            <a:r>
              <a:rPr lang="en-CA" altLang="ko-KR" sz="1000" dirty="0" err="1"/>
              <a:t>trTypeVer</a:t>
            </a:r>
            <a:r>
              <a:rPr lang="en-CA" altLang="ko-KR" sz="1000" dirty="0"/>
              <a:t> &gt; 0 )  ?  16  :  32 )	(8‑968)</a:t>
            </a:r>
            <a:r>
              <a:rPr lang="en-GB" altLang="ko-KR" sz="1000" dirty="0"/>
              <a:t> </a:t>
            </a:r>
            <a:endParaRPr lang="ko-KR" altLang="ko-KR" sz="1000"/>
          </a:p>
          <a:p>
            <a:pPr hangingPunct="0"/>
            <a:r>
              <a:rPr lang="en-US" altLang="ko-KR" sz="1000" dirty="0" smtClean="0"/>
              <a:t>……</a:t>
            </a:r>
            <a:endParaRPr lang="ko-KR" altLang="ko-KR" sz="1000"/>
          </a:p>
        </p:txBody>
      </p:sp>
    </p:spTree>
    <p:extLst>
      <p:ext uri="{BB962C8B-B14F-4D97-AF65-F5344CB8AC3E}">
        <p14:creationId xmlns:p14="http://schemas.microsoft.com/office/powerpoint/2010/main" val="149999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3585</TotalTime>
  <Words>955</Words>
  <Application>Microsoft Office PowerPoint</Application>
  <PresentationFormat>A4 용지(210x297mm)</PresentationFormat>
  <Paragraphs>293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Non-CE6: LFNST simplification based on the methods  proposed in CE6-2.1a (JVET-O0209)</vt:lpstr>
      <vt:lpstr>Summary [1/2]</vt:lpstr>
      <vt:lpstr>Summary [2/2]</vt:lpstr>
      <vt:lpstr>Conclusion</vt:lpstr>
      <vt:lpstr>Appendix – All experimental results</vt:lpstr>
      <vt:lpstr>Appendix – Some of spec text differences between Test 2 and CE6-2.1a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구문모/책임연구원/차세대표준(연)ABM팀(moonmo.koo@lge.com)</cp:lastModifiedBy>
  <cp:revision>245</cp:revision>
  <dcterms:created xsi:type="dcterms:W3CDTF">2016-10-06T06:23:02Z</dcterms:created>
  <dcterms:modified xsi:type="dcterms:W3CDTF">2019-07-05T07:06:36Z</dcterms:modified>
</cp:coreProperties>
</file>