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9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41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6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5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128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703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42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189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273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038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121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AE85F-DEF9-4385-8ED1-C75660FDDCC3}" type="datetimeFigureOut">
              <a:rPr lang="zh-CN" altLang="en-US" smtClean="0"/>
              <a:t>2019/6/29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E8FFBE-9042-42D8-BDBE-B5FDCBE51E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90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b="1" dirty="0" smtClean="0"/>
              <a:t>JVET-O0194: </a:t>
            </a:r>
            <a:r>
              <a:rPr lang="en-US" altLang="zh-CN" sz="4400" b="1" dirty="0"/>
              <a:t>On </a:t>
            </a:r>
            <a:r>
              <a:rPr lang="en-US" altLang="zh-CN" sz="4400" b="1" dirty="0" err="1"/>
              <a:t>chroma</a:t>
            </a:r>
            <a:r>
              <a:rPr lang="en-US" altLang="zh-CN" sz="4400" b="1" dirty="0"/>
              <a:t>-CU-related flags and coding information</a:t>
            </a:r>
            <a:endParaRPr lang="zh-CN" altLang="en-US" sz="44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CN" dirty="0" smtClean="0"/>
          </a:p>
          <a:p>
            <a:r>
              <a:rPr lang="en-US" altLang="zh-CN" dirty="0" smtClean="0"/>
              <a:t>Yin Zhao and Haitao Yang (Huawei)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513335" y="65315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JVET-O0194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" y="5621164"/>
            <a:ext cx="959983" cy="81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27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Aspect 1: spec improvement (add </a:t>
            </a:r>
            <a:r>
              <a:rPr lang="en-US" altLang="zh-CN" dirty="0" err="1" smtClean="0"/>
              <a:t>chType</a:t>
            </a:r>
            <a:r>
              <a:rPr lang="en-US" altLang="zh-CN" dirty="0" smtClean="0"/>
              <a:t> to variables that may be different for </a:t>
            </a:r>
            <a:r>
              <a:rPr lang="en-US" altLang="zh-CN" dirty="0" err="1" smtClean="0"/>
              <a:t>luma</a:t>
            </a:r>
            <a:r>
              <a:rPr lang="en-US" altLang="zh-CN" dirty="0" smtClean="0"/>
              <a:t> CB and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CB at the same location)</a:t>
            </a:r>
          </a:p>
          <a:p>
            <a:pPr lvl="1"/>
            <a:r>
              <a:rPr lang="en-US" altLang="zh-CN" dirty="0" err="1" smtClean="0"/>
              <a:t>CuPredMode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CqtDepth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CbWidth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CbHeight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CbPosX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CbPosY</a:t>
            </a:r>
            <a:endParaRPr lang="en-US" altLang="zh-CN" dirty="0" smtClean="0"/>
          </a:p>
          <a:p>
            <a:r>
              <a:rPr lang="en-US" altLang="zh-CN" dirty="0" smtClean="0"/>
              <a:t>Aspect 2: simplify context models related to four flags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078389"/>
              </p:ext>
            </p:extLst>
          </p:nvPr>
        </p:nvGraphicFramePr>
        <p:xfrm>
          <a:off x="1297214" y="4516059"/>
          <a:ext cx="10056586" cy="1903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5321"/>
                <a:gridCol w="665126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Flags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Context</a:t>
                      </a:r>
                      <a:r>
                        <a:rPr lang="en-US" altLang="zh-CN" baseline="0" dirty="0" smtClean="0"/>
                        <a:t> modeling dependency</a:t>
                      </a:r>
                      <a:endParaRPr lang="zh-CN" altLang="en-US" dirty="0"/>
                    </a:p>
                  </a:txBody>
                  <a:tcPr/>
                </a:tc>
              </a:tr>
              <a:tr h="419887">
                <a:tc>
                  <a:txBody>
                    <a:bodyPr/>
                    <a:lstStyle/>
                    <a:p>
                      <a:r>
                        <a:rPr lang="en-CA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pred_mode_ibc_flag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CuPredMode</a:t>
                      </a:r>
                      <a:r>
                        <a:rPr lang="en-US" altLang="zh-CN" dirty="0" smtClean="0"/>
                        <a:t>[</a:t>
                      </a:r>
                      <a:r>
                        <a:rPr lang="en-US" altLang="zh-CN" dirty="0" err="1" smtClean="0"/>
                        <a:t>xNbL</a:t>
                      </a:r>
                      <a:r>
                        <a:rPr lang="en-US" altLang="zh-CN" dirty="0" smtClean="0"/>
                        <a:t>][</a:t>
                      </a:r>
                      <a:r>
                        <a:rPr lang="en-US" altLang="zh-CN" dirty="0" err="1" smtClean="0"/>
                        <a:t>yNbL</a:t>
                      </a:r>
                      <a:r>
                        <a:rPr lang="en-US" altLang="zh-CN" dirty="0" smtClean="0"/>
                        <a:t>], 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CuPredMode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xNbA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yNbA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 (in line buffer)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split_qt_flag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CqtDepth</a:t>
                      </a:r>
                      <a:r>
                        <a:rPr lang="en-US" altLang="zh-CN" dirty="0" smtClean="0"/>
                        <a:t>[</a:t>
                      </a:r>
                      <a:r>
                        <a:rPr lang="en-US" altLang="zh-CN" dirty="0" err="1" smtClean="0"/>
                        <a:t>xNbL</a:t>
                      </a:r>
                      <a:r>
                        <a:rPr lang="en-US" altLang="zh-CN" dirty="0" smtClean="0"/>
                        <a:t>][</a:t>
                      </a:r>
                      <a:r>
                        <a:rPr lang="en-US" altLang="zh-CN" dirty="0" err="1" smtClean="0"/>
                        <a:t>yNbL</a:t>
                      </a:r>
                      <a:r>
                        <a:rPr lang="en-US" altLang="zh-CN" dirty="0" smtClean="0"/>
                        <a:t>], 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CqtDepth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xNbA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yNbA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split_cu_flag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CbHeight</a:t>
                      </a:r>
                      <a:r>
                        <a:rPr lang="en-US" altLang="zh-CN" dirty="0" smtClean="0"/>
                        <a:t>[</a:t>
                      </a:r>
                      <a:r>
                        <a:rPr lang="en-US" altLang="zh-CN" dirty="0" err="1" smtClean="0"/>
                        <a:t>xNbL</a:t>
                      </a:r>
                      <a:r>
                        <a:rPr lang="en-US" altLang="zh-CN" dirty="0" smtClean="0"/>
                        <a:t>][</a:t>
                      </a:r>
                      <a:r>
                        <a:rPr lang="en-US" altLang="zh-CN" dirty="0" err="1" smtClean="0"/>
                        <a:t>yNbL</a:t>
                      </a:r>
                      <a:r>
                        <a:rPr lang="en-US" altLang="zh-CN" dirty="0" smtClean="0"/>
                        <a:t>], 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CbWidth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xNbA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yNbA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mtt_split_cu_vertical_flag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CbHeight</a:t>
                      </a:r>
                      <a:r>
                        <a:rPr lang="en-US" altLang="zh-CN" dirty="0" smtClean="0"/>
                        <a:t>[</a:t>
                      </a:r>
                      <a:r>
                        <a:rPr lang="en-US" altLang="zh-CN" dirty="0" err="1" smtClean="0"/>
                        <a:t>xNbL</a:t>
                      </a:r>
                      <a:r>
                        <a:rPr lang="en-US" altLang="zh-CN" dirty="0" smtClean="0"/>
                        <a:t>][</a:t>
                      </a:r>
                      <a:r>
                        <a:rPr lang="en-US" altLang="zh-CN" dirty="0" err="1" smtClean="0"/>
                        <a:t>yNbL</a:t>
                      </a:r>
                      <a:r>
                        <a:rPr lang="en-US" altLang="zh-CN" dirty="0" smtClean="0"/>
                        <a:t>], 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CbWidth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xNbA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yNbA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513335" y="65315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JVET-O0194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35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Aspect 1: resolve ambiguity in VVC draft 5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0665279" cy="4591504"/>
          </a:xfrm>
        </p:spPr>
        <p:txBody>
          <a:bodyPr>
            <a:normAutofit lnSpcReduction="10000"/>
          </a:bodyPr>
          <a:lstStyle/>
          <a:p>
            <a:r>
              <a:rPr lang="en-CA" altLang="zh-CN" sz="2400" dirty="0"/>
              <a:t>When separate tree is </a:t>
            </a:r>
            <a:r>
              <a:rPr lang="en-CA" altLang="zh-CN" sz="2400" dirty="0" smtClean="0"/>
              <a:t>used, the following coding information may be different for </a:t>
            </a:r>
            <a:r>
              <a:rPr lang="en-CA" altLang="zh-CN" sz="2400" dirty="0" err="1" smtClean="0"/>
              <a:t>luma</a:t>
            </a:r>
            <a:r>
              <a:rPr lang="en-CA" altLang="zh-CN" sz="2400" dirty="0" smtClean="0"/>
              <a:t> CB and </a:t>
            </a:r>
            <a:r>
              <a:rPr lang="en-CA" altLang="zh-CN" sz="2400" dirty="0" err="1" smtClean="0"/>
              <a:t>chroma</a:t>
            </a:r>
            <a:r>
              <a:rPr lang="en-CA" altLang="zh-CN" sz="2400" dirty="0" smtClean="0"/>
              <a:t> CB at the same location (</a:t>
            </a:r>
            <a:r>
              <a:rPr lang="en-CA" altLang="zh-CN" sz="2400" dirty="0" err="1" smtClean="0"/>
              <a:t>x,y</a:t>
            </a:r>
            <a:r>
              <a:rPr lang="en-CA" altLang="zh-CN" sz="2400" dirty="0" smtClean="0"/>
              <a:t>)</a:t>
            </a:r>
          </a:p>
          <a:p>
            <a:pPr lvl="1"/>
            <a:r>
              <a:rPr lang="en-CA" altLang="zh-CN" sz="2000" dirty="0" err="1" smtClean="0"/>
              <a:t>CuPredMode</a:t>
            </a:r>
            <a:r>
              <a:rPr lang="en-CA" altLang="zh-CN" sz="2000" dirty="0" smtClean="0"/>
              <a:t>[x][y] 	(used 35 times in the spec)</a:t>
            </a:r>
          </a:p>
          <a:p>
            <a:pPr lvl="1"/>
            <a:r>
              <a:rPr lang="en-CA" altLang="zh-CN" sz="2000" dirty="0" err="1" smtClean="0"/>
              <a:t>CqtDepth</a:t>
            </a:r>
            <a:r>
              <a:rPr lang="en-CA" altLang="zh-CN" sz="2000" dirty="0" smtClean="0"/>
              <a:t>[x][y]       	(2)</a:t>
            </a:r>
            <a:endParaRPr lang="zh-CN" altLang="en-US" sz="2000" dirty="0" smtClean="0"/>
          </a:p>
          <a:p>
            <a:pPr lvl="1"/>
            <a:r>
              <a:rPr lang="en-CA" altLang="zh-CN" sz="2000" dirty="0" err="1" smtClean="0"/>
              <a:t>CbWidth</a:t>
            </a:r>
            <a:r>
              <a:rPr lang="en-CA" altLang="zh-CN" sz="2000" dirty="0" smtClean="0"/>
              <a:t>[x][y]         	(9)</a:t>
            </a:r>
          </a:p>
          <a:p>
            <a:pPr lvl="1"/>
            <a:r>
              <a:rPr lang="en-CA" altLang="zh-CN" sz="2000" dirty="0" err="1" smtClean="0"/>
              <a:t>CbHeight</a:t>
            </a:r>
            <a:r>
              <a:rPr lang="en-CA" altLang="zh-CN" sz="2000" dirty="0" smtClean="0"/>
              <a:t>[x][y]	(9)</a:t>
            </a:r>
          </a:p>
          <a:p>
            <a:pPr lvl="1"/>
            <a:r>
              <a:rPr lang="en-CA" altLang="zh-CN" sz="2000" dirty="0" err="1" smtClean="0"/>
              <a:t>CbPosX</a:t>
            </a:r>
            <a:r>
              <a:rPr lang="en-CA" altLang="zh-CN" sz="2000" dirty="0" smtClean="0"/>
              <a:t>[x][y]	(6)</a:t>
            </a:r>
          </a:p>
          <a:p>
            <a:pPr lvl="1"/>
            <a:r>
              <a:rPr lang="en-CA" altLang="zh-CN" sz="2000" dirty="0" err="1" smtClean="0"/>
              <a:t>CbPosY</a:t>
            </a:r>
            <a:r>
              <a:rPr lang="en-CA" altLang="zh-CN" sz="2000" dirty="0" smtClean="0"/>
              <a:t>[x][y]	(6)</a:t>
            </a:r>
          </a:p>
          <a:p>
            <a:r>
              <a:rPr lang="en-US" altLang="zh-CN" sz="2600" dirty="0" smtClean="0"/>
              <a:t>To resolve ambiguity, the six variables should be extended with channel type</a:t>
            </a:r>
          </a:p>
          <a:p>
            <a:pPr lvl="1"/>
            <a:r>
              <a:rPr lang="en-CA" altLang="zh-CN" sz="2000" dirty="0" err="1" smtClean="0"/>
              <a:t>CuPredMode</a:t>
            </a:r>
            <a:r>
              <a:rPr lang="en-CA" altLang="zh-CN" sz="2000" dirty="0" smtClean="0"/>
              <a:t>[x][y] -&gt;  </a:t>
            </a:r>
            <a:r>
              <a:rPr lang="en-CA" altLang="zh-CN" sz="2000" dirty="0" err="1" smtClean="0"/>
              <a:t>CuPredMode</a:t>
            </a:r>
            <a:r>
              <a:rPr lang="en-CA" altLang="zh-CN" sz="2000" dirty="0" smtClean="0"/>
              <a:t>[</a:t>
            </a:r>
            <a:r>
              <a:rPr lang="en-CA" altLang="zh-CN" sz="2000" dirty="0" err="1" smtClean="0"/>
              <a:t>chType</a:t>
            </a:r>
            <a:r>
              <a:rPr lang="en-CA" altLang="zh-CN" sz="2000" dirty="0" smtClean="0"/>
              <a:t>][x][y]</a:t>
            </a:r>
          </a:p>
          <a:p>
            <a:pPr lvl="1"/>
            <a:r>
              <a:rPr lang="en-CA" altLang="zh-CN" sz="2000" dirty="0" err="1" smtClean="0"/>
              <a:t>CqtDepth</a:t>
            </a:r>
            <a:r>
              <a:rPr lang="en-CA" altLang="zh-CN" sz="2000" dirty="0" smtClean="0"/>
              <a:t>[x][y]       -&gt;  </a:t>
            </a:r>
            <a:r>
              <a:rPr lang="en-CA" altLang="zh-CN" sz="2000" dirty="0" err="1" smtClean="0"/>
              <a:t>CqtDepth</a:t>
            </a:r>
            <a:r>
              <a:rPr lang="en-CA" altLang="zh-CN" sz="2000" dirty="0" smtClean="0"/>
              <a:t>[</a:t>
            </a:r>
            <a:r>
              <a:rPr lang="en-CA" altLang="zh-CN" sz="2000" dirty="0" err="1" smtClean="0"/>
              <a:t>chType</a:t>
            </a:r>
            <a:r>
              <a:rPr lang="en-CA" altLang="zh-CN" sz="2000" dirty="0" smtClean="0"/>
              <a:t>][x][y]</a:t>
            </a:r>
            <a:endParaRPr lang="zh-CN" altLang="en-US" sz="2000" dirty="0" smtClean="0"/>
          </a:p>
          <a:p>
            <a:pPr lvl="1"/>
            <a:r>
              <a:rPr lang="en-CA" altLang="zh-CN" sz="2000" dirty="0" smtClean="0"/>
              <a:t>…</a:t>
            </a:r>
          </a:p>
          <a:p>
            <a:pPr lvl="1"/>
            <a:r>
              <a:rPr lang="en-CA" altLang="zh-CN" sz="2000" dirty="0" err="1" smtClean="0"/>
              <a:t>Luma</a:t>
            </a:r>
            <a:r>
              <a:rPr lang="en-CA" altLang="zh-CN" sz="2000" dirty="0" smtClean="0"/>
              <a:t>: </a:t>
            </a:r>
            <a:r>
              <a:rPr lang="en-CA" altLang="zh-CN" sz="2000" dirty="0" err="1" smtClean="0"/>
              <a:t>chType</a:t>
            </a:r>
            <a:r>
              <a:rPr lang="en-CA" altLang="zh-CN" sz="2000" dirty="0" smtClean="0"/>
              <a:t> = 0; Chroma: </a:t>
            </a:r>
            <a:r>
              <a:rPr lang="en-CA" altLang="zh-CN" sz="2000" dirty="0" err="1" smtClean="0"/>
              <a:t>chType</a:t>
            </a:r>
            <a:r>
              <a:rPr lang="en-CA" altLang="zh-CN" sz="2000" dirty="0" smtClean="0"/>
              <a:t> = 1</a:t>
            </a:r>
          </a:p>
          <a:p>
            <a:pPr lvl="1"/>
            <a:r>
              <a:rPr lang="en-CA" altLang="zh-CN" sz="2000" dirty="0" smtClean="0"/>
              <a:t>Related modifications are made on top of VVC draft 5 version 9 (c.f. </a:t>
            </a:r>
            <a:r>
              <a:rPr lang="en-CA" altLang="zh-CN" sz="2000" dirty="0">
                <a:solidFill>
                  <a:srgbClr val="0000FF"/>
                </a:solidFill>
              </a:rPr>
              <a:t>JVET-N1001-v9_r1.docx</a:t>
            </a:r>
            <a:r>
              <a:rPr lang="en-CA" altLang="zh-CN" sz="2000" dirty="0" smtClean="0"/>
              <a:t>)</a:t>
            </a:r>
          </a:p>
          <a:p>
            <a:pPr lvl="1"/>
            <a:endParaRPr lang="en-CA" altLang="zh-CN" dirty="0" smtClean="0"/>
          </a:p>
          <a:p>
            <a:pPr lvl="1"/>
            <a:endParaRPr lang="en-CA" altLang="zh-CN" dirty="0" smtClean="0"/>
          </a:p>
          <a:p>
            <a:pPr lvl="1"/>
            <a:endParaRPr lang="zh-CN" altLang="en-US" dirty="0" smtClean="0"/>
          </a:p>
          <a:p>
            <a:pPr lvl="1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0513335" y="65315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JVET-O0194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91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Some examples of the modification (1)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324350"/>
            <a:ext cx="6057900" cy="25576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960401"/>
            <a:ext cx="6180364" cy="15001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5460550"/>
            <a:ext cx="6572250" cy="8024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6452507"/>
            <a:ext cx="6572250" cy="30880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513335" y="65315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JVET-O0194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90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Some examples of the modification (2)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50533"/>
            <a:ext cx="9667875" cy="509587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513335" y="65315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JVET-O0194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53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Aspect 2: simplification on context modeling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825625"/>
            <a:ext cx="10951029" cy="4351338"/>
          </a:xfrm>
        </p:spPr>
        <p:txBody>
          <a:bodyPr/>
          <a:lstStyle/>
          <a:p>
            <a:r>
              <a:rPr lang="en-US" altLang="zh-CN" dirty="0" smtClean="0"/>
              <a:t>Neighbor-based </a:t>
            </a:r>
            <a:r>
              <a:rPr lang="en-US" altLang="zh-CN" dirty="0" err="1" smtClean="0"/>
              <a:t>ctx</a:t>
            </a:r>
            <a:r>
              <a:rPr lang="en-US" altLang="zh-CN" dirty="0" smtClean="0"/>
              <a:t> modeling for four flags</a:t>
            </a:r>
          </a:p>
          <a:p>
            <a:pPr lvl="1"/>
            <a:r>
              <a:rPr lang="en-CA" altLang="zh-CN" dirty="0" err="1" smtClean="0">
                <a:solidFill>
                  <a:schemeClr val="dk1"/>
                </a:solidFill>
              </a:rPr>
              <a:t>pred_mode_ibc_flag</a:t>
            </a:r>
            <a:r>
              <a:rPr lang="en-CA" altLang="zh-CN" dirty="0" smtClean="0">
                <a:solidFill>
                  <a:schemeClr val="dk1"/>
                </a:solidFill>
              </a:rPr>
              <a:t>, </a:t>
            </a:r>
            <a:r>
              <a:rPr lang="en-CA" altLang="zh-CN" dirty="0" err="1" smtClean="0">
                <a:solidFill>
                  <a:schemeClr val="dk1"/>
                </a:solidFill>
              </a:rPr>
              <a:t>split_qt_flag</a:t>
            </a:r>
            <a:r>
              <a:rPr lang="en-CA" altLang="zh-CN" dirty="0" smtClean="0">
                <a:solidFill>
                  <a:schemeClr val="dk1"/>
                </a:solidFill>
              </a:rPr>
              <a:t>, </a:t>
            </a:r>
            <a:r>
              <a:rPr lang="en-CA" altLang="zh-CN" dirty="0" err="1" smtClean="0">
                <a:solidFill>
                  <a:schemeClr val="dk1"/>
                </a:solidFill>
              </a:rPr>
              <a:t>split_cu_flag</a:t>
            </a:r>
            <a:r>
              <a:rPr lang="en-CA" altLang="zh-CN" dirty="0" smtClean="0">
                <a:solidFill>
                  <a:schemeClr val="dk1"/>
                </a:solidFill>
              </a:rPr>
              <a:t>, </a:t>
            </a:r>
            <a:r>
              <a:rPr lang="en-CA" altLang="zh-CN" dirty="0" err="1">
                <a:solidFill>
                  <a:schemeClr val="dk1"/>
                </a:solidFill>
              </a:rPr>
              <a:t>mtt_split_cu_vertical_flag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6 </a:t>
            </a:r>
            <a:r>
              <a:rPr lang="en-US" altLang="zh-CN" dirty="0" smtClean="0"/>
              <a:t>bits per 4x4 in line buffer are needed for storing the variables for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CBs</a:t>
            </a:r>
          </a:p>
          <a:p>
            <a:r>
              <a:rPr lang="en-US" altLang="zh-CN" dirty="0" smtClean="0"/>
              <a:t>Therefore, three tests were made to reduce line buffer</a:t>
            </a: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369353"/>
              </p:ext>
            </p:extLst>
          </p:nvPr>
        </p:nvGraphicFramePr>
        <p:xfrm>
          <a:off x="838198" y="3714804"/>
          <a:ext cx="10056586" cy="1903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5321"/>
                <a:gridCol w="665126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Flags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Context</a:t>
                      </a:r>
                      <a:r>
                        <a:rPr lang="en-US" altLang="zh-CN" baseline="0" dirty="0" smtClean="0"/>
                        <a:t> modeling dependency</a:t>
                      </a:r>
                      <a:endParaRPr lang="zh-CN" altLang="en-US" dirty="0"/>
                    </a:p>
                  </a:txBody>
                  <a:tcPr/>
                </a:tc>
              </a:tr>
              <a:tr h="419887">
                <a:tc>
                  <a:txBody>
                    <a:bodyPr/>
                    <a:lstStyle/>
                    <a:p>
                      <a:r>
                        <a:rPr lang="en-CA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pred_mode_ibc_flag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CuPredMode</a:t>
                      </a:r>
                      <a:r>
                        <a:rPr lang="en-US" altLang="zh-CN" dirty="0" smtClean="0"/>
                        <a:t>[</a:t>
                      </a:r>
                      <a:r>
                        <a:rPr lang="en-US" altLang="zh-CN" dirty="0" err="1" smtClean="0"/>
                        <a:t>xNbL</a:t>
                      </a:r>
                      <a:r>
                        <a:rPr lang="en-US" altLang="zh-CN" dirty="0" smtClean="0"/>
                        <a:t>][</a:t>
                      </a:r>
                      <a:r>
                        <a:rPr lang="en-US" altLang="zh-CN" dirty="0" err="1" smtClean="0"/>
                        <a:t>yNbL</a:t>
                      </a:r>
                      <a:r>
                        <a:rPr lang="en-US" altLang="zh-CN" dirty="0" smtClean="0"/>
                        <a:t>], 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CuPredMode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xNbA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yNbA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 (in line buffer)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split_qt_flag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CqtDepth</a:t>
                      </a:r>
                      <a:r>
                        <a:rPr lang="en-US" altLang="zh-CN" dirty="0" smtClean="0"/>
                        <a:t>[</a:t>
                      </a:r>
                      <a:r>
                        <a:rPr lang="en-US" altLang="zh-CN" dirty="0" err="1" smtClean="0"/>
                        <a:t>xNbL</a:t>
                      </a:r>
                      <a:r>
                        <a:rPr lang="en-US" altLang="zh-CN" dirty="0" smtClean="0"/>
                        <a:t>][</a:t>
                      </a:r>
                      <a:r>
                        <a:rPr lang="en-US" altLang="zh-CN" dirty="0" err="1" smtClean="0"/>
                        <a:t>yNbL</a:t>
                      </a:r>
                      <a:r>
                        <a:rPr lang="en-US" altLang="zh-CN" dirty="0" smtClean="0"/>
                        <a:t>], 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CqtDepth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xNbA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yNbA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split_cu_flag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CbHeight</a:t>
                      </a:r>
                      <a:r>
                        <a:rPr lang="en-US" altLang="zh-CN" dirty="0" smtClean="0"/>
                        <a:t>[</a:t>
                      </a:r>
                      <a:r>
                        <a:rPr lang="en-US" altLang="zh-CN" dirty="0" err="1" smtClean="0"/>
                        <a:t>xNbL</a:t>
                      </a:r>
                      <a:r>
                        <a:rPr lang="en-US" altLang="zh-CN" dirty="0" smtClean="0"/>
                        <a:t>][</a:t>
                      </a:r>
                      <a:r>
                        <a:rPr lang="en-US" altLang="zh-CN" dirty="0" err="1" smtClean="0"/>
                        <a:t>yNbL</a:t>
                      </a:r>
                      <a:r>
                        <a:rPr lang="en-US" altLang="zh-CN" dirty="0" smtClean="0"/>
                        <a:t>], 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CbWidth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xNbA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yNbA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CA" altLang="zh-CN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mtt_split_cu_vertical_flag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err="1" smtClean="0"/>
                        <a:t>CbHeight</a:t>
                      </a:r>
                      <a:r>
                        <a:rPr lang="en-US" altLang="zh-CN" dirty="0" smtClean="0"/>
                        <a:t>[</a:t>
                      </a:r>
                      <a:r>
                        <a:rPr lang="en-US" altLang="zh-CN" dirty="0" err="1" smtClean="0"/>
                        <a:t>xNbL</a:t>
                      </a:r>
                      <a:r>
                        <a:rPr lang="en-US" altLang="zh-CN" dirty="0" smtClean="0"/>
                        <a:t>][</a:t>
                      </a:r>
                      <a:r>
                        <a:rPr lang="en-US" altLang="zh-CN" dirty="0" err="1" smtClean="0"/>
                        <a:t>yNbL</a:t>
                      </a:r>
                      <a:r>
                        <a:rPr lang="en-US" altLang="zh-CN" dirty="0" smtClean="0"/>
                        <a:t>], 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CbWidth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xNbA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][</a:t>
                      </a:r>
                      <a:r>
                        <a:rPr lang="en-US" altLang="zh-CN" dirty="0" err="1" smtClean="0">
                          <a:solidFill>
                            <a:srgbClr val="FF0000"/>
                          </a:solidFill>
                        </a:rPr>
                        <a:t>yNbA</a:t>
                      </a: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]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598999"/>
              </p:ext>
            </p:extLst>
          </p:nvPr>
        </p:nvGraphicFramePr>
        <p:xfrm>
          <a:off x="838198" y="5758427"/>
          <a:ext cx="10056588" cy="97536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3399066"/>
                <a:gridCol w="4874893"/>
                <a:gridCol w="1782629"/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Number of possible values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required bits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0" dirty="0" err="1">
                          <a:effectLst/>
                        </a:rPr>
                        <a:t>CuPredMode</a:t>
                      </a:r>
                      <a:r>
                        <a:rPr lang="en-CA" sz="1600" b="0" dirty="0">
                          <a:effectLst/>
                        </a:rPr>
                        <a:t> </a:t>
                      </a:r>
                      <a:r>
                        <a:rPr lang="en-CA" sz="1600" b="0" dirty="0" smtClean="0">
                          <a:effectLst/>
                        </a:rPr>
                        <a:t>(</a:t>
                      </a:r>
                      <a:r>
                        <a:rPr lang="en-CA" sz="1600" b="0" dirty="0">
                          <a:effectLst/>
                        </a:rPr>
                        <a:t>for </a:t>
                      </a:r>
                      <a:r>
                        <a:rPr lang="en-CA" sz="1600" b="0" dirty="0" err="1">
                          <a:effectLst/>
                        </a:rPr>
                        <a:t>chroma</a:t>
                      </a:r>
                      <a:r>
                        <a:rPr lang="en-CA" sz="1600" b="0" dirty="0">
                          <a:effectLst/>
                        </a:rPr>
                        <a:t> </a:t>
                      </a:r>
                      <a:r>
                        <a:rPr lang="en-CA" sz="1600" b="0" dirty="0" smtClean="0">
                          <a:effectLst/>
                        </a:rPr>
                        <a:t>CB in </a:t>
                      </a:r>
                      <a:r>
                        <a:rPr lang="en-CA" sz="1600" b="0" dirty="0">
                          <a:effectLst/>
                        </a:rPr>
                        <a:t>I slice)</a:t>
                      </a:r>
                      <a:endParaRPr lang="zh-CN" sz="1600" b="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2: INTRA, IBC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600" b="0" dirty="0" err="1" smtClean="0">
                          <a:effectLst/>
                        </a:rPr>
                        <a:t>CqtDepth</a:t>
                      </a:r>
                      <a:r>
                        <a:rPr lang="en-CA" sz="1600" b="0" dirty="0" smtClean="0">
                          <a:effectLst/>
                        </a:rPr>
                        <a:t>       </a:t>
                      </a:r>
                      <a:r>
                        <a:rPr lang="en-CA" altLang="zh-CN" sz="1600" b="0" dirty="0" smtClean="0">
                          <a:effectLst/>
                        </a:rPr>
                        <a:t>(for </a:t>
                      </a:r>
                      <a:r>
                        <a:rPr lang="en-CA" altLang="zh-CN" sz="1600" b="0" dirty="0" err="1" smtClean="0">
                          <a:effectLst/>
                        </a:rPr>
                        <a:t>chroma</a:t>
                      </a:r>
                      <a:r>
                        <a:rPr lang="en-CA" altLang="zh-CN" sz="1600" b="0" dirty="0" smtClean="0">
                          <a:effectLst/>
                        </a:rPr>
                        <a:t> CB</a:t>
                      </a:r>
                      <a:r>
                        <a:rPr lang="en-CA" altLang="zh-CN" sz="1600" b="0" baseline="0" dirty="0" smtClean="0">
                          <a:effectLst/>
                        </a:rPr>
                        <a:t> </a:t>
                      </a:r>
                      <a:r>
                        <a:rPr lang="en-CA" altLang="zh-CN" sz="1600" b="0" dirty="0" smtClean="0">
                          <a:effectLst/>
                        </a:rPr>
                        <a:t>in I slice)</a:t>
                      </a:r>
                      <a:endParaRPr lang="zh-CN" altLang="zh-CN" sz="1600" b="0" dirty="0" smtClean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4</a:t>
                      </a:r>
                      <a:r>
                        <a:rPr lang="en-CA" sz="1600" dirty="0" smtClean="0">
                          <a:effectLst/>
                        </a:rPr>
                        <a:t>: </a:t>
                      </a:r>
                      <a:r>
                        <a:rPr lang="en-CA" sz="1600" dirty="0">
                          <a:effectLst/>
                        </a:rPr>
                        <a:t>1</a:t>
                      </a:r>
                      <a:r>
                        <a:rPr lang="en-CA" sz="1600" dirty="0" smtClean="0">
                          <a:effectLst/>
                        </a:rPr>
                        <a:t> (64x64) </a:t>
                      </a:r>
                      <a:r>
                        <a:rPr lang="en-CA" sz="1600" dirty="0">
                          <a:effectLst/>
                        </a:rPr>
                        <a:t>~ </a:t>
                      </a:r>
                      <a:r>
                        <a:rPr lang="en-CA" sz="1600" dirty="0" smtClean="0">
                          <a:effectLst/>
                        </a:rPr>
                        <a:t>4 (8x8)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dirty="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CA" sz="1600" b="0" dirty="0" err="1" smtClean="0">
                          <a:effectLst/>
                        </a:rPr>
                        <a:t>CbWidth</a:t>
                      </a:r>
                      <a:r>
                        <a:rPr lang="en-CA" sz="1600" b="0" dirty="0" smtClean="0">
                          <a:effectLst/>
                        </a:rPr>
                        <a:t>        </a:t>
                      </a:r>
                      <a:r>
                        <a:rPr lang="en-CA" altLang="zh-CN" sz="1600" b="0" dirty="0" smtClean="0">
                          <a:effectLst/>
                        </a:rPr>
                        <a:t>(for </a:t>
                      </a:r>
                      <a:r>
                        <a:rPr lang="en-CA" altLang="zh-CN" sz="1600" b="0" dirty="0" err="1" smtClean="0">
                          <a:effectLst/>
                        </a:rPr>
                        <a:t>chroma</a:t>
                      </a:r>
                      <a:r>
                        <a:rPr lang="en-CA" altLang="zh-CN" sz="1600" b="0" dirty="0" smtClean="0">
                          <a:effectLst/>
                        </a:rPr>
                        <a:t> CB in I slice)</a:t>
                      </a:r>
                      <a:endParaRPr lang="zh-CN" altLang="zh-CN" sz="1600" b="0" dirty="0" smtClean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5</a:t>
                      </a:r>
                      <a:r>
                        <a:rPr lang="en-CA" sz="1600" dirty="0" smtClean="0">
                          <a:effectLst/>
                        </a:rPr>
                        <a:t>: </a:t>
                      </a:r>
                      <a:r>
                        <a:rPr lang="en-CA" sz="1600" dirty="0">
                          <a:effectLst/>
                        </a:rPr>
                        <a:t>4 ~ </a:t>
                      </a:r>
                      <a:r>
                        <a:rPr lang="en-CA" sz="1600" dirty="0" smtClean="0">
                          <a:effectLst/>
                        </a:rPr>
                        <a:t>64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3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513335" y="65315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JVET-O0194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17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description and the coding results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560413"/>
              </p:ext>
            </p:extLst>
          </p:nvPr>
        </p:nvGraphicFramePr>
        <p:xfrm>
          <a:off x="767447" y="1592720"/>
          <a:ext cx="10882994" cy="42129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4593"/>
                <a:gridCol w="2188028"/>
                <a:gridCol w="1861457"/>
                <a:gridCol w="1085850"/>
                <a:gridCol w="1084164"/>
                <a:gridCol w="639817"/>
                <a:gridCol w="639817"/>
                <a:gridCol w="639817"/>
                <a:gridCol w="639817"/>
                <a:gridCol w="639817"/>
                <a:gridCol w="639817"/>
              </a:tblGrid>
              <a:tr h="794854"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800" u="none" strike="noStrike" dirty="0">
                          <a:effectLst/>
                        </a:rPr>
                        <a:t>　</a:t>
                      </a:r>
                      <a:endParaRPr lang="zh-CN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Flags for </a:t>
                      </a:r>
                      <a:r>
                        <a:rPr lang="en-US" sz="1600" u="none" strike="noStrike" dirty="0" err="1">
                          <a:effectLst/>
                        </a:rPr>
                        <a:t>chroma</a:t>
                      </a:r>
                      <a:r>
                        <a:rPr lang="en-US" sz="1600" u="none" strike="noStrike" dirty="0">
                          <a:effectLst/>
                        </a:rPr>
                        <a:t> CBs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Dependency</a:t>
                      </a:r>
                    </a:p>
                    <a:p>
                      <a:pPr algn="ctr" rtl="0" fontAlgn="ctr"/>
                      <a:r>
                        <a:rPr lang="en-US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removal</a:t>
                      </a:r>
                      <a:endParaRPr lang="en-U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Left neighbor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Above neighbor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BD-rate Y (AI)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BD-rate U (AI)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BD-rate V (AI)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BD-rate Y (RA)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BD-rate U (RA)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>
                          <a:effectLst/>
                        </a:rPr>
                        <a:t>BD-rate V (RA)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4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sz="1800" u="none" strike="noStrike">
                          <a:effectLst/>
                        </a:rPr>
                        <a:t>Test 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 dirty="0" err="1">
                          <a:effectLst/>
                        </a:rPr>
                        <a:t>pred_mode_ibc_flag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CuPredMode</a:t>
                      </a:r>
                      <a:endParaRPr lang="en-US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 dirty="0">
                          <a:effectLst/>
                        </a:rPr>
                        <a:t>0.00%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 dirty="0">
                          <a:effectLst/>
                        </a:rPr>
                        <a:t>-0.01%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0.02%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0.02%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-0.03%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0.01%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CA" sz="1600" u="none" strike="noStrike" dirty="0" err="1">
                          <a:effectLst/>
                        </a:rPr>
                        <a:t>split_qt_flag</a:t>
                      </a:r>
                      <a:endParaRPr lang="en-CA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CA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CqtDepth</a:t>
                      </a:r>
                      <a:endParaRPr lang="en-CA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4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600" u="none" strike="noStrike" dirty="0" err="1">
                          <a:effectLst/>
                        </a:rPr>
                        <a:t>mtt_split_cu_vertical_flag</a:t>
                      </a:r>
                      <a:endParaRPr lang="en-CA" sz="16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400" b="0" i="0" u="none" strike="noStrike" dirty="0" err="1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CbHeight</a:t>
                      </a:r>
                      <a:r>
                        <a:rPr lang="en-CA" sz="14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CA" altLang="zh-CN" sz="14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CbWidth</a:t>
                      </a:r>
                      <a:endParaRPr lang="en-CA" sz="14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use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use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4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600" u="none" strike="noStrike">
                          <a:effectLst/>
                        </a:rPr>
                        <a:t>split_cu_flag</a:t>
                      </a:r>
                      <a:endParaRPr lang="en-CA" sz="1600" b="0" i="0" u="none" strike="noStrik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altLang="zh-CN" sz="1400" b="0" i="0" u="none" strike="noStrike" dirty="0" err="1" smtClean="0">
                          <a:effectLst/>
                          <a:latin typeface="+mn-lt"/>
                          <a:ea typeface="+mn-ea"/>
                        </a:rPr>
                        <a:t>CbHeight</a:t>
                      </a:r>
                      <a:r>
                        <a:rPr lang="en-CA" altLang="zh-CN" sz="1400" b="0" i="0" u="none" strike="noStrike" dirty="0" smtClean="0"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en-CA" altLang="zh-CN" sz="1400" b="0" i="0" u="none" strike="no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CbWidth</a:t>
                      </a:r>
                      <a:endParaRPr lang="en-CA" altLang="zh-CN" sz="14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use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use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484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sz="1800" u="none" strike="noStrike">
                          <a:effectLst/>
                        </a:rPr>
                        <a:t>Test 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pred_mode_ibc_flag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CuPredMode</a:t>
                      </a:r>
                      <a:endParaRPr lang="en-US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0.06%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 dirty="0">
                          <a:effectLst/>
                        </a:rPr>
                        <a:t>0.23%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 dirty="0">
                          <a:effectLst/>
                        </a:rPr>
                        <a:t>0.25%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 dirty="0">
                          <a:effectLst/>
                        </a:rPr>
                        <a:t>0.02%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-0.02%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0.11%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CA" sz="1600" u="none" strike="noStrike">
                          <a:effectLst/>
                        </a:rPr>
                        <a:t>split_qt_flag</a:t>
                      </a:r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CA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CqtDepth</a:t>
                      </a:r>
                      <a:endParaRPr lang="en-CA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4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600" u="none" strike="noStrike">
                          <a:effectLst/>
                        </a:rPr>
                        <a:t>mtt_split_cu_vertical_flag</a:t>
                      </a:r>
                      <a:endParaRPr lang="en-CA" sz="1600" b="0" i="0" u="none" strike="noStrik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400" b="0" i="0" u="none" strike="sngStrike" dirty="0" err="1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CbHeight</a:t>
                      </a:r>
                      <a:r>
                        <a:rPr lang="en-CA" sz="14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CA" altLang="zh-CN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CbWidth</a:t>
                      </a:r>
                      <a:endParaRPr lang="en-CA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4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600" u="none" strike="noStrike">
                          <a:effectLst/>
                        </a:rPr>
                        <a:t>split_cu_flag</a:t>
                      </a:r>
                      <a:endParaRPr lang="en-CA" sz="1600" b="0" i="0" u="none" strike="noStrik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altLang="zh-CN" sz="1400" b="0" i="0" u="none" strike="sngStrike" dirty="0" err="1" smtClean="0">
                          <a:effectLst/>
                          <a:latin typeface="+mn-lt"/>
                          <a:ea typeface="+mn-ea"/>
                        </a:rPr>
                        <a:t>CbHeight</a:t>
                      </a:r>
                      <a:r>
                        <a:rPr lang="en-CA" altLang="zh-CN" sz="1400" b="0" i="0" u="none" strike="noStrike" dirty="0" smtClean="0"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en-CA" altLang="zh-CN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CbWidth</a:t>
                      </a:r>
                      <a:endParaRPr lang="en-CA" altLang="zh-CN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4845"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sz="1800" u="none" strike="noStrike">
                          <a:effectLst/>
                        </a:rPr>
                        <a:t>Test 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600" u="none" strike="noStrike">
                          <a:effectLst/>
                        </a:rPr>
                        <a:t>pred_mode_ibc_flag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CuPredMode</a:t>
                      </a:r>
                      <a:endParaRPr lang="en-US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0.02%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0.13%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>
                          <a:effectLst/>
                        </a:rPr>
                        <a:t>0.22%</a:t>
                      </a:r>
                      <a:endParaRPr lang="en-US" altLang="zh-CN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 dirty="0">
                          <a:effectLst/>
                        </a:rPr>
                        <a:t>0.00%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 dirty="0">
                          <a:effectLst/>
                        </a:rPr>
                        <a:t>0.00%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400" b="1" u="none" strike="noStrike" dirty="0">
                          <a:effectLst/>
                        </a:rPr>
                        <a:t>-0.03%</a:t>
                      </a:r>
                      <a:endParaRPr lang="en-US" altLang="zh-CN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CA" sz="1600" u="none" strike="noStrike">
                          <a:effectLst/>
                        </a:rPr>
                        <a:t>split_qt_flag</a:t>
                      </a:r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CA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CqtDepth</a:t>
                      </a:r>
                      <a:endParaRPr lang="en-CA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4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600" u="none" strike="noStrike">
                          <a:effectLst/>
                        </a:rPr>
                        <a:t>mtt_split_cu_vertical_flag</a:t>
                      </a:r>
                      <a:endParaRPr lang="en-CA" sz="1600" b="0" i="0" u="none" strike="noStrik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400" b="0" i="0" u="none" strike="sngStrike" dirty="0" err="1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CbHeight</a:t>
                      </a:r>
                      <a:r>
                        <a:rPr lang="en-CA" sz="1400" b="0" i="0" u="none" strike="noStrike" dirty="0" smtClean="0">
                          <a:effectLst/>
                          <a:latin typeface="+mn-lt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CA" altLang="zh-CN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CbWidth</a:t>
                      </a:r>
                      <a:endParaRPr lang="en-CA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x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484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sz="1600" u="none" strike="noStrike" dirty="0" err="1">
                          <a:effectLst/>
                        </a:rPr>
                        <a:t>split_cu_flag</a:t>
                      </a:r>
                      <a:endParaRPr lang="en-CA" sz="16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CA" altLang="zh-CN" sz="1400" b="0" i="0" u="none" strike="noStrike" dirty="0" err="1" smtClean="0">
                          <a:effectLst/>
                          <a:latin typeface="+mn-lt"/>
                          <a:ea typeface="+mn-ea"/>
                        </a:rPr>
                        <a:t>CbHeight</a:t>
                      </a:r>
                      <a:r>
                        <a:rPr lang="en-CA" altLang="zh-CN" sz="1400" b="0" i="0" u="none" strike="noStrike" dirty="0" smtClean="0">
                          <a:effectLst/>
                          <a:latin typeface="+mn-lt"/>
                          <a:ea typeface="+mn-ea"/>
                        </a:rPr>
                        <a:t>, </a:t>
                      </a:r>
                      <a:r>
                        <a:rPr lang="en-CA" altLang="zh-CN" sz="1400" b="0" i="0" u="none" strike="sngStrike" dirty="0" err="1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CbWidth</a:t>
                      </a:r>
                      <a:endParaRPr lang="en-CA" altLang="zh-CN" sz="1400" b="0" i="0" u="none" strike="sngStrike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use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x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66750" y="5805714"/>
            <a:ext cx="79853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Test 1 reduces </a:t>
            </a:r>
            <a:r>
              <a:rPr lang="en-US" altLang="zh-CN" dirty="0" smtClean="0">
                <a:solidFill>
                  <a:srgbClr val="0000FF"/>
                </a:solidFill>
              </a:rPr>
              <a:t>3 </a:t>
            </a:r>
            <a:r>
              <a:rPr lang="en-US" altLang="zh-CN" dirty="0" smtClean="0">
                <a:solidFill>
                  <a:srgbClr val="0000FF"/>
                </a:solidFill>
              </a:rPr>
              <a:t>bits/4x4</a:t>
            </a:r>
          </a:p>
          <a:p>
            <a:r>
              <a:rPr lang="en-US" altLang="zh-CN" dirty="0" smtClean="0">
                <a:solidFill>
                  <a:srgbClr val="0000FF"/>
                </a:solidFill>
              </a:rPr>
              <a:t>Test 2 reduces </a:t>
            </a:r>
            <a:r>
              <a:rPr lang="en-US" altLang="zh-CN" dirty="0" smtClean="0">
                <a:solidFill>
                  <a:srgbClr val="0000FF"/>
                </a:solidFill>
              </a:rPr>
              <a:t>6 </a:t>
            </a:r>
            <a:r>
              <a:rPr lang="en-US" altLang="zh-CN" dirty="0" smtClean="0">
                <a:solidFill>
                  <a:srgbClr val="0000FF"/>
                </a:solidFill>
              </a:rPr>
              <a:t>bits/4x4</a:t>
            </a:r>
          </a:p>
          <a:p>
            <a:r>
              <a:rPr lang="en-US" altLang="zh-CN" dirty="0" smtClean="0">
                <a:solidFill>
                  <a:srgbClr val="0000FF"/>
                </a:solidFill>
              </a:rPr>
              <a:t>Test 3 reduces </a:t>
            </a:r>
            <a:r>
              <a:rPr lang="en-US" altLang="zh-CN" dirty="0" smtClean="0">
                <a:solidFill>
                  <a:srgbClr val="0000FF"/>
                </a:solidFill>
              </a:rPr>
              <a:t>6 </a:t>
            </a:r>
            <a:r>
              <a:rPr lang="en-US" altLang="zh-CN" dirty="0" smtClean="0">
                <a:solidFill>
                  <a:srgbClr val="0000FF"/>
                </a:solidFill>
              </a:rPr>
              <a:t>bits/4x4        -&gt;    suggestion for adopting this simplification method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13335" y="65315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JVET-O0194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8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Draft Text for test 3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885" y="1372279"/>
            <a:ext cx="7146472" cy="38496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885" y="5383252"/>
            <a:ext cx="6050416" cy="14747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81379" y="6451209"/>
            <a:ext cx="23599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600" dirty="0" err="1" smtClean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PMingLiU" panose="02020500000000000000" pitchFamily="18" charset="-120"/>
              </a:rPr>
              <a:t>mtt_split_cu_vertical_flag</a:t>
            </a:r>
            <a:endParaRPr lang="zh-CN" altLang="en-US" sz="1600" dirty="0">
              <a:solidFill>
                <a:srgbClr val="0000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513335" y="65315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JVET-O0194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96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Extend the six variables with </a:t>
            </a:r>
            <a:r>
              <a:rPr lang="en-US" altLang="zh-CN" dirty="0" err="1" smtClean="0"/>
              <a:t>chType</a:t>
            </a:r>
            <a:r>
              <a:rPr lang="en-US" altLang="zh-CN" dirty="0" smtClean="0"/>
              <a:t> to resolve the ambiguity in spec</a:t>
            </a:r>
          </a:p>
          <a:p>
            <a:r>
              <a:rPr lang="en-US" altLang="zh-CN" dirty="0" smtClean="0"/>
              <a:t>Simplify the context modeling of flags related to </a:t>
            </a:r>
            <a:r>
              <a:rPr lang="en-US" altLang="zh-CN" dirty="0" err="1" smtClean="0"/>
              <a:t>chroma</a:t>
            </a:r>
            <a:r>
              <a:rPr lang="en-US" altLang="zh-CN" dirty="0" smtClean="0"/>
              <a:t> CBs</a:t>
            </a:r>
          </a:p>
          <a:p>
            <a:pPr lvl="1"/>
            <a:r>
              <a:rPr lang="en-US" altLang="zh-CN" dirty="0" smtClean="0"/>
              <a:t>reduce the line buffer by </a:t>
            </a:r>
            <a:r>
              <a:rPr lang="en-US" altLang="zh-CN" dirty="0" smtClean="0"/>
              <a:t>6 </a:t>
            </a:r>
            <a:r>
              <a:rPr lang="en-US" altLang="zh-CN" dirty="0" smtClean="0"/>
              <a:t>bits per 4x4</a:t>
            </a:r>
          </a:p>
          <a:p>
            <a:pPr lvl="1"/>
            <a:r>
              <a:rPr lang="en-US" altLang="zh-CN" dirty="0" smtClean="0"/>
              <a:t>0.02% / 0.13% /  0.22% in AI</a:t>
            </a:r>
          </a:p>
          <a:p>
            <a:pPr lvl="1"/>
            <a:r>
              <a:rPr lang="en-US" altLang="zh-CN" dirty="0" smtClean="0"/>
              <a:t>0.00% / 0.00% / -0.03% in RA</a:t>
            </a:r>
          </a:p>
          <a:p>
            <a:r>
              <a:rPr lang="en-US" altLang="zh-CN" dirty="0" smtClean="0"/>
              <a:t>Suggestion for adopting the </a:t>
            </a:r>
            <a:r>
              <a:rPr lang="en-US" altLang="zh-CN" smtClean="0"/>
              <a:t>spec </a:t>
            </a:r>
            <a:r>
              <a:rPr lang="en-US" altLang="zh-CN" smtClean="0"/>
              <a:t>fix</a:t>
            </a:r>
            <a:r>
              <a:rPr lang="en-US" altLang="zh-CN" smtClean="0"/>
              <a:t> </a:t>
            </a:r>
            <a:r>
              <a:rPr lang="en-US" altLang="zh-CN" dirty="0" smtClean="0"/>
              <a:t>and Test 3.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Thanks to </a:t>
            </a:r>
            <a:r>
              <a:rPr lang="en-US" altLang="zh-CN" dirty="0" err="1" smtClean="0"/>
              <a:t>Hikvision</a:t>
            </a:r>
            <a:r>
              <a:rPr lang="en-US" altLang="zh-CN" dirty="0" smtClean="0"/>
              <a:t> for the cross-check.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513335" y="65315"/>
            <a:ext cx="16786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</a:rPr>
              <a:t>JVET-O0194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97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568</Words>
  <Application>Microsoft Office PowerPoint</Application>
  <PresentationFormat>宽屏</PresentationFormat>
  <Paragraphs>170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PMingLiU</vt:lpstr>
      <vt:lpstr>宋体</vt:lpstr>
      <vt:lpstr>Arial</vt:lpstr>
      <vt:lpstr>Calibri</vt:lpstr>
      <vt:lpstr>Calibri Light</vt:lpstr>
      <vt:lpstr>Times New Roman</vt:lpstr>
      <vt:lpstr>Office 主题</vt:lpstr>
      <vt:lpstr>JVET-O0194: On chroma-CU-related flags and coding information</vt:lpstr>
      <vt:lpstr>Introduction</vt:lpstr>
      <vt:lpstr>Aspect 1: resolve ambiguity in VVC draft 5</vt:lpstr>
      <vt:lpstr>Some examples of the modification (1)</vt:lpstr>
      <vt:lpstr>Some examples of the modification (2)</vt:lpstr>
      <vt:lpstr>Aspect 2: simplification on context modeling</vt:lpstr>
      <vt:lpstr>Test description and the coding results</vt:lpstr>
      <vt:lpstr>Draft Text for test 3</vt:lpstr>
      <vt:lpstr>Conclusion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JVET-O0194: On chroma-CU-related flags and coding information</dc:title>
  <dc:creator>zhaoyin (Yin)</dc:creator>
  <cp:lastModifiedBy>zhaoyin (Yin)</cp:lastModifiedBy>
  <cp:revision>63</cp:revision>
  <dcterms:created xsi:type="dcterms:W3CDTF">2019-06-29T05:51:23Z</dcterms:created>
  <dcterms:modified xsi:type="dcterms:W3CDTF">2019-06-29T08:03:29Z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(3)RdNoA4Ypubyauz4myFKbN78xGvBCnnopQKzWHtempHGy/iVMOWqTufrFMlwB1Bj7xYUNiP5M
/O1PlNhHZHa4xo6bVbh3LqaFchiV79/rB3elgo992EhhuedeshD1PTryLyXnhh4oczc/WyXu
Iq8xQnfpiJNuWlOEa1fqJKctWH63vaGTUtWtbx8s525EEvIRu+yyri0OT9h/JBP6jHm86CNk
+XuLKU8l/rezZ6m1wy</vt:lpwstr>
  </property>
  <property fmtid="{D5CDD505-2E9C-101B-9397-08002B2CF9AE}" pid="3" name="_2015_ms_pID_7253431">
    <vt:lpwstr>XI5vcCZ1jpCPOCT65PDY/fIn7/HVEaxONwYeJENlvEl6s0sIpIkR3j
Mrw776qn8YsEEKW5aUnBaPE6iaKDJUKfrqdf+nvmHhRmBd8hVz4Clvnp2I4WIZXqxyLQsuMk
9JGKG/rkhwj72COtAQ+q30U1zOncCj6rXOYCPVl9vr7SZK4/lOAolzJgQ+R2W5G4dMlj/4zS
7K1qfTnZQKcNgvxg2wnD1QTYVjnawOn5Bq3S</vt:lpwstr>
  </property>
  <property fmtid="{D5CDD505-2E9C-101B-9397-08002B2CF9AE}" pid="4" name="_2015_ms_pID_7253432">
    <vt:lpwstr>YA==</vt:lpwstr>
  </property>
</Properties>
</file>