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9"/>
  </p:notesMasterIdLst>
  <p:handoutMasterIdLst>
    <p:handoutMasterId r:id="rId10"/>
  </p:handoutMasterIdLst>
  <p:sldIdLst>
    <p:sldId id="535" r:id="rId2"/>
    <p:sldId id="569" r:id="rId3"/>
    <p:sldId id="570" r:id="rId4"/>
    <p:sldId id="571" r:id="rId5"/>
    <p:sldId id="572" r:id="rId6"/>
    <p:sldId id="573" r:id="rId7"/>
    <p:sldId id="537" r:id="rId8"/>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95" autoAdjust="0"/>
    <p:restoredTop sz="93880" autoAdjust="0"/>
  </p:normalViewPr>
  <p:slideViewPr>
    <p:cSldViewPr>
      <p:cViewPr varScale="1">
        <p:scale>
          <a:sx n="63" d="100"/>
          <a:sy n="63" d="100"/>
        </p:scale>
        <p:origin x="1112" y="44"/>
      </p:cViewPr>
      <p:guideLst>
        <p:guide orient="horz" pos="2160"/>
        <p:guide pos="2880"/>
      </p:guideLst>
    </p:cSldViewPr>
  </p:slideViewPr>
  <p:notesTextViewPr>
    <p:cViewPr>
      <p:scale>
        <a:sx n="100" d="100"/>
        <a:sy n="100" d="100"/>
      </p:scale>
      <p:origin x="0" y="0"/>
    </p:cViewPr>
  </p:notesTextViewPr>
  <p:notesViewPr>
    <p:cSldViewPr>
      <p:cViewPr varScale="1">
        <p:scale>
          <a:sx n="47" d="100"/>
          <a:sy n="47" d="100"/>
        </p:scale>
        <p:origin x="2282"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1959415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2</a:t>
            </a:fld>
            <a:endParaRPr lang="en-US" altLang="ja-JP"/>
          </a:p>
        </p:txBody>
      </p:sp>
    </p:spTree>
    <p:extLst>
      <p:ext uri="{BB962C8B-B14F-4D97-AF65-F5344CB8AC3E}">
        <p14:creationId xmlns:p14="http://schemas.microsoft.com/office/powerpoint/2010/main" val="60691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1" lang="en-US" altLang="zh-CN" sz="1200" kern="1200" dirty="0" smtClean="0">
                <a:solidFill>
                  <a:schemeClr val="tx1"/>
                </a:solidFill>
                <a:effectLst/>
                <a:latin typeface="Arial" charset="0"/>
                <a:ea typeface="ＭＳ Ｐゴシック" charset="-128"/>
                <a:cs typeface="+mn-cs"/>
              </a:rPr>
              <a:t>The proposed draft syntax is not only shorter but also logically simpler than that of the current VVC</a:t>
            </a:r>
            <a:endParaRPr lang="zh-CN" altLang="en-US" dirty="0" smtClean="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3</a:t>
            </a:fld>
            <a:endParaRPr lang="en-US" altLang="ja-JP"/>
          </a:p>
        </p:txBody>
      </p:sp>
    </p:spTree>
    <p:extLst>
      <p:ext uri="{BB962C8B-B14F-4D97-AF65-F5344CB8AC3E}">
        <p14:creationId xmlns:p14="http://schemas.microsoft.com/office/powerpoint/2010/main" val="3283251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Both performance and complexity</a:t>
            </a:r>
            <a:r>
              <a:rPr lang="en-US" altLang="zh-CN" baseline="0" dirty="0" smtClean="0"/>
              <a:t> are asserted similar to VTM-5.0</a:t>
            </a:r>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4</a:t>
            </a:fld>
            <a:endParaRPr lang="en-US" altLang="ja-JP"/>
          </a:p>
        </p:txBody>
      </p:sp>
    </p:spTree>
    <p:extLst>
      <p:ext uri="{BB962C8B-B14F-4D97-AF65-F5344CB8AC3E}">
        <p14:creationId xmlns:p14="http://schemas.microsoft.com/office/powerpoint/2010/main" val="2202288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2019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JVET-O0192</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smtClean="0"/>
              <a:t>15</a:t>
            </a:r>
            <a:r>
              <a:rPr lang="en-US" altLang="ja-JP" baseline="30000" dirty="0" smtClean="0"/>
              <a:t>th</a:t>
            </a:r>
            <a:r>
              <a:rPr lang="en-US" altLang="ja-JP" dirty="0" smtClean="0"/>
              <a:t> JVET Meeting: </a:t>
            </a:r>
            <a:r>
              <a:rPr lang="en-CA" altLang="zh-CN" dirty="0" smtClean="0"/>
              <a:t>Gothenburg</a:t>
            </a:r>
            <a:r>
              <a:rPr lang="en-CA" altLang="zh-CN" dirty="0"/>
              <a:t>, SE, 3–12 July 2019</a:t>
            </a:r>
            <a:endParaRPr lang="en-US" altLang="ja-JP" dirty="0"/>
          </a:p>
        </p:txBody>
      </p:sp>
      <p:sp>
        <p:nvSpPr>
          <p:cNvPr id="551938" name="Rectangle 2"/>
          <p:cNvSpPr>
            <a:spLocks noGrp="1" noChangeArrowheads="1"/>
          </p:cNvSpPr>
          <p:nvPr>
            <p:ph type="ctrTitle"/>
          </p:nvPr>
        </p:nvSpPr>
        <p:spPr/>
        <p:txBody>
          <a:bodyPr/>
          <a:lstStyle/>
          <a:p>
            <a:r>
              <a:rPr lang="en-US" altLang="ja-JP" dirty="0" smtClean="0"/>
              <a:t>JVET-O0192</a:t>
            </a:r>
            <a:br>
              <a:rPr lang="en-US" altLang="ja-JP" dirty="0" smtClean="0"/>
            </a:br>
            <a:r>
              <a:rPr lang="en-US" altLang="zh-CN" sz="2800" dirty="0" smtClean="0"/>
              <a:t>Non-CE3</a:t>
            </a:r>
            <a:r>
              <a:rPr lang="en-US" altLang="zh-CN" sz="2800" dirty="0"/>
              <a:t>: MPM flag first signaling for intra </a:t>
            </a:r>
            <a:r>
              <a:rPr lang="en-US" altLang="zh-CN" sz="2800" dirty="0" err="1"/>
              <a:t>luma</a:t>
            </a:r>
            <a:r>
              <a:rPr lang="en-US" altLang="zh-CN" sz="2800" dirty="0"/>
              <a:t> mode coding</a:t>
            </a: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2019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CA" altLang="zh-CN" dirty="0" smtClean="0"/>
              <a:t>VTM-5.0 </a:t>
            </a:r>
            <a:r>
              <a:rPr lang="en-US" altLang="zh-CN" dirty="0"/>
              <a:t>signaling of intra </a:t>
            </a:r>
            <a:r>
              <a:rPr lang="en-US" altLang="zh-CN" dirty="0" err="1"/>
              <a:t>luma</a:t>
            </a:r>
            <a:r>
              <a:rPr lang="en-US" altLang="zh-CN" dirty="0"/>
              <a:t> mode</a:t>
            </a:r>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marL="0" indent="0">
              <a:buNone/>
            </a:pPr>
            <a:endParaRPr lang="en-CA" altLang="zh-CN" dirty="0"/>
          </a:p>
          <a:p>
            <a:pPr lvl="1"/>
            <a:r>
              <a:rPr lang="en-CA" altLang="zh-CN" dirty="0"/>
              <a:t>MRL and ISP only be enabled on MPM mode</a:t>
            </a:r>
            <a:endParaRPr lang="en-US" altLang="zh-CN" dirty="0"/>
          </a:p>
          <a:p>
            <a:pPr lvl="1"/>
            <a:r>
              <a:rPr lang="en-CA" altLang="zh-CN" dirty="0"/>
              <a:t>MRL index and ISP flag still signaled for non MPM (remainder) mode</a:t>
            </a:r>
          </a:p>
          <a:p>
            <a:endParaRPr lang="zh-CN" altLang="en-US" dirty="0"/>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pSp>
        <p:nvGrpSpPr>
          <p:cNvPr id="6" name="组合 5"/>
          <p:cNvGrpSpPr/>
          <p:nvPr/>
        </p:nvGrpSpPr>
        <p:grpSpPr>
          <a:xfrm>
            <a:off x="1025345" y="1700808"/>
            <a:ext cx="7072672" cy="3307347"/>
            <a:chOff x="323528" y="1595156"/>
            <a:chExt cx="7072672" cy="3307347"/>
          </a:xfrm>
        </p:grpSpPr>
        <p:sp>
          <p:nvSpPr>
            <p:cNvPr id="7" name="流程图: 联系 6"/>
            <p:cNvSpPr/>
            <p:nvPr/>
          </p:nvSpPr>
          <p:spPr bwMode="auto">
            <a:xfrm>
              <a:off x="32352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100" b="1" i="0" u="none" strike="noStrike" cap="none" normalizeH="0" baseline="0" dirty="0" smtClean="0">
                  <a:ln>
                    <a:noFill/>
                  </a:ln>
                  <a:solidFill>
                    <a:srgbClr val="000000"/>
                  </a:solidFill>
                  <a:effectLst/>
                  <a:latin typeface="ＭＳ Ｐゴシック" charset="-128"/>
                  <a:ea typeface="ＭＳ Ｐゴシック" charset="-128"/>
                </a:rPr>
                <a:t>MRL</a:t>
              </a:r>
              <a:r>
                <a:rPr lang="en-US" altLang="zh-CN" sz="1100" b="1" dirty="0">
                  <a:solidFill>
                    <a:srgbClr val="000000"/>
                  </a:solidFill>
                  <a:latin typeface="ＭＳ Ｐゴシック" charset="-128"/>
                  <a:ea typeface="ＭＳ Ｐゴシック" charset="-128"/>
                </a:rPr>
                <a:t> </a:t>
              </a:r>
              <a:r>
                <a:rPr kumimoji="1" lang="en-US" altLang="zh-CN" sz="1100" b="1" i="0" u="none" strike="noStrike" cap="none" normalizeH="0" baseline="0" dirty="0" smtClean="0">
                  <a:ln>
                    <a:noFill/>
                  </a:ln>
                  <a:solidFill>
                    <a:srgbClr val="000000"/>
                  </a:solidFill>
                  <a:effectLst/>
                  <a:latin typeface="ＭＳ Ｐゴシック" charset="-128"/>
                  <a:ea typeface="ＭＳ Ｐゴシック" charset="-128"/>
                </a:rPr>
                <a:t>index</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流程图: 联系 7"/>
            <p:cNvSpPr/>
            <p:nvPr/>
          </p:nvSpPr>
          <p:spPr bwMode="auto">
            <a:xfrm>
              <a:off x="192967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ISP 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9" name="流程图: 联系 8"/>
            <p:cNvSpPr/>
            <p:nvPr/>
          </p:nvSpPr>
          <p:spPr bwMode="auto">
            <a:xfrm>
              <a:off x="514197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a:solidFill>
                    <a:srgbClr val="000000"/>
                  </a:solidFill>
                  <a:latin typeface="ＭＳ Ｐゴシック" charset="-128"/>
                  <a:ea typeface="ＭＳ Ｐゴシック" charset="-128"/>
                </a:rPr>
                <a:t>n</a:t>
              </a:r>
              <a:r>
                <a:rPr lang="en-US" altLang="zh-CN" sz="1100" b="1" dirty="0" smtClean="0">
                  <a:solidFill>
                    <a:srgbClr val="000000"/>
                  </a:solidFill>
                  <a:latin typeface="ＭＳ Ｐゴシック" charset="-128"/>
                  <a:ea typeface="ＭＳ Ｐゴシック" charset="-128"/>
                </a:rPr>
                <a:t>ot planar</a:t>
              </a:r>
            </a:p>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0" name="流程图: 联系 9"/>
            <p:cNvSpPr/>
            <p:nvPr/>
          </p:nvSpPr>
          <p:spPr bwMode="auto">
            <a:xfrm>
              <a:off x="3535828" y="3018259"/>
              <a:ext cx="648072" cy="648072"/>
            </a:xfrm>
            <a:prstGeom prst="flowChartConnector">
              <a:avLst/>
            </a:prstGeom>
            <a:ln w="127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MPM 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1" name="流程图: 联系 10"/>
            <p:cNvSpPr/>
            <p:nvPr/>
          </p:nvSpPr>
          <p:spPr bwMode="auto">
            <a:xfrm>
              <a:off x="5141978" y="4254431"/>
              <a:ext cx="648072" cy="648072"/>
            </a:xfrm>
            <a:prstGeom prst="flowChartConnector">
              <a:avLst/>
            </a:prstGeom>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FF0000"/>
                  </a:solidFill>
                  <a:latin typeface="ＭＳ Ｐゴシック" charset="-128"/>
                  <a:ea typeface="ＭＳ Ｐゴシック" charset="-128"/>
                </a:rPr>
                <a:t>MPM</a:t>
              </a:r>
            </a:p>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FF0000"/>
                  </a:solidFill>
                  <a:latin typeface="ＭＳ Ｐゴシック" charset="-128"/>
                  <a:ea typeface="ＭＳ Ｐゴシック" charset="-128"/>
                </a:rPr>
                <a:t>remainder</a:t>
              </a:r>
              <a:endParaRPr kumimoji="1" lang="zh-CN" altLang="en-US" sz="1100" b="1" i="0" u="none" strike="noStrike" cap="none" normalizeH="0" baseline="0" dirty="0" smtClean="0">
                <a:ln>
                  <a:noFill/>
                </a:ln>
                <a:solidFill>
                  <a:srgbClr val="FF0000"/>
                </a:solidFill>
                <a:effectLst/>
                <a:latin typeface="ＭＳ Ｐゴシック" charset="-128"/>
                <a:ea typeface="ＭＳ Ｐゴシック" charset="-128"/>
              </a:endParaRPr>
            </a:p>
          </p:txBody>
        </p:sp>
        <p:sp>
          <p:nvSpPr>
            <p:cNvPr id="12" name="流程图: 联系 11"/>
            <p:cNvSpPr/>
            <p:nvPr/>
          </p:nvSpPr>
          <p:spPr bwMode="auto">
            <a:xfrm>
              <a:off x="674812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MPM </a:t>
              </a:r>
              <a:r>
                <a:rPr kumimoji="1" lang="en-US" altLang="zh-CN" sz="1100" b="1" i="0" u="none" strike="noStrike" cap="none" normalizeH="0" baseline="0" dirty="0" smtClean="0">
                  <a:ln>
                    <a:noFill/>
                  </a:ln>
                  <a:solidFill>
                    <a:srgbClr val="000000"/>
                  </a:solidFill>
                  <a:effectLst/>
                  <a:latin typeface="ＭＳ Ｐゴシック" charset="-128"/>
                  <a:ea typeface="ＭＳ Ｐゴシック" charset="-128"/>
                </a:rPr>
                <a:t>index</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cxnSp>
          <p:nvCxnSpPr>
            <p:cNvPr id="13" name="直接箭头连接符 12"/>
            <p:cNvCxnSpPr>
              <a:stCxn id="7" idx="6"/>
            </p:cNvCxnSpPr>
            <p:nvPr/>
          </p:nvCxnSpPr>
          <p:spPr bwMode="auto">
            <a:xfrm>
              <a:off x="97160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4" name="直接箭头连接符 13"/>
            <p:cNvCxnSpPr>
              <a:stCxn id="8" idx="6"/>
            </p:cNvCxnSpPr>
            <p:nvPr/>
          </p:nvCxnSpPr>
          <p:spPr bwMode="auto">
            <a:xfrm>
              <a:off x="257775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5" name="直接箭头连接符 14"/>
            <p:cNvCxnSpPr>
              <a:stCxn id="10" idx="6"/>
              <a:endCxn id="9" idx="2"/>
            </p:cNvCxnSpPr>
            <p:nvPr/>
          </p:nvCxnSpPr>
          <p:spPr bwMode="auto">
            <a:xfrm>
              <a:off x="418390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6" name="直接箭头连接符 15"/>
            <p:cNvCxnSpPr>
              <a:stCxn id="9" idx="6"/>
            </p:cNvCxnSpPr>
            <p:nvPr/>
          </p:nvCxnSpPr>
          <p:spPr bwMode="auto">
            <a:xfrm>
              <a:off x="579005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7" name="曲线连接符 16"/>
            <p:cNvCxnSpPr>
              <a:stCxn id="7" idx="0"/>
              <a:endCxn id="12" idx="0"/>
            </p:cNvCxnSpPr>
            <p:nvPr/>
          </p:nvCxnSpPr>
          <p:spPr bwMode="auto">
            <a:xfrm rot="5400000" flipH="1" flipV="1">
              <a:off x="3859864" y="-194041"/>
              <a:ext cx="12700" cy="6424600"/>
            </a:xfrm>
            <a:prstGeom prst="curvedConnector3">
              <a:avLst>
                <a:gd name="adj1" fmla="val 9000000"/>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8" name="曲线连接符 17"/>
            <p:cNvCxnSpPr>
              <a:stCxn id="8" idx="0"/>
              <a:endCxn id="9" idx="0"/>
            </p:cNvCxnSpPr>
            <p:nvPr/>
          </p:nvCxnSpPr>
          <p:spPr bwMode="auto">
            <a:xfrm rot="5400000" flipH="1" flipV="1">
              <a:off x="3859864" y="1412109"/>
              <a:ext cx="12700" cy="3212300"/>
            </a:xfrm>
            <a:prstGeom prst="curvedConnector3">
              <a:avLst>
                <a:gd name="adj1" fmla="val 3445717"/>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9" name="曲线连接符 18"/>
            <p:cNvCxnSpPr>
              <a:stCxn id="10" idx="4"/>
              <a:endCxn id="11" idx="2"/>
            </p:cNvCxnSpPr>
            <p:nvPr/>
          </p:nvCxnSpPr>
          <p:spPr bwMode="auto">
            <a:xfrm rot="16200000" flipH="1">
              <a:off x="4044853" y="3481342"/>
              <a:ext cx="912136" cy="1282114"/>
            </a:xfrm>
            <a:prstGeom prst="curvedConnector2">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sp>
          <p:nvSpPr>
            <p:cNvPr id="20" name="文本框 19"/>
            <p:cNvSpPr txBox="1"/>
            <p:nvPr/>
          </p:nvSpPr>
          <p:spPr>
            <a:xfrm>
              <a:off x="6053065" y="3303349"/>
              <a:ext cx="432048" cy="338554"/>
            </a:xfrm>
            <a:prstGeom prst="rect">
              <a:avLst/>
            </a:prstGeom>
            <a:noFill/>
          </p:spPr>
          <p:txBody>
            <a:bodyPr wrap="square" rtlCol="0">
              <a:spAutoFit/>
            </a:bodyPr>
            <a:lstStyle/>
            <a:p>
              <a:r>
                <a:rPr lang="en-US" altLang="zh-CN" sz="1600" dirty="0"/>
                <a:t>1</a:t>
              </a:r>
              <a:endParaRPr lang="zh-CN" altLang="en-US" sz="1600" dirty="0"/>
            </a:p>
          </p:txBody>
        </p:sp>
        <p:sp>
          <p:nvSpPr>
            <p:cNvPr id="21" name="文本框 20"/>
            <p:cNvSpPr txBox="1"/>
            <p:nvPr/>
          </p:nvSpPr>
          <p:spPr>
            <a:xfrm>
              <a:off x="3967876" y="4254431"/>
              <a:ext cx="432048" cy="338554"/>
            </a:xfrm>
            <a:prstGeom prst="rect">
              <a:avLst/>
            </a:prstGeom>
            <a:noFill/>
          </p:spPr>
          <p:txBody>
            <a:bodyPr wrap="square" rtlCol="0">
              <a:spAutoFit/>
            </a:bodyPr>
            <a:lstStyle/>
            <a:p>
              <a:r>
                <a:rPr lang="en-US" altLang="zh-CN" sz="1600" dirty="0" smtClean="0"/>
                <a:t>0</a:t>
              </a:r>
              <a:endParaRPr lang="zh-CN" altLang="en-US" sz="1600" dirty="0"/>
            </a:p>
          </p:txBody>
        </p:sp>
        <p:sp>
          <p:nvSpPr>
            <p:cNvPr id="22" name="文本框 21"/>
            <p:cNvSpPr txBox="1"/>
            <p:nvPr/>
          </p:nvSpPr>
          <p:spPr>
            <a:xfrm>
              <a:off x="2840765" y="3303349"/>
              <a:ext cx="432048" cy="338554"/>
            </a:xfrm>
            <a:prstGeom prst="rect">
              <a:avLst/>
            </a:prstGeom>
            <a:noFill/>
          </p:spPr>
          <p:txBody>
            <a:bodyPr wrap="square" rtlCol="0">
              <a:spAutoFit/>
            </a:bodyPr>
            <a:lstStyle/>
            <a:p>
              <a:r>
                <a:rPr lang="en-US" altLang="zh-CN" sz="1600" dirty="0" smtClean="0"/>
                <a:t>0</a:t>
              </a:r>
              <a:endParaRPr lang="zh-CN" altLang="en-US" sz="1600" dirty="0"/>
            </a:p>
          </p:txBody>
        </p:sp>
        <p:sp>
          <p:nvSpPr>
            <p:cNvPr id="23" name="文本框 22"/>
            <p:cNvSpPr txBox="1"/>
            <p:nvPr/>
          </p:nvSpPr>
          <p:spPr>
            <a:xfrm>
              <a:off x="1234615" y="3296998"/>
              <a:ext cx="432048" cy="338554"/>
            </a:xfrm>
            <a:prstGeom prst="rect">
              <a:avLst/>
            </a:prstGeom>
            <a:noFill/>
          </p:spPr>
          <p:txBody>
            <a:bodyPr wrap="square" rtlCol="0">
              <a:spAutoFit/>
            </a:bodyPr>
            <a:lstStyle/>
            <a:p>
              <a:r>
                <a:rPr lang="en-US" altLang="zh-CN" sz="1600" dirty="0" smtClean="0"/>
                <a:t>0</a:t>
              </a:r>
              <a:endParaRPr lang="zh-CN" altLang="en-US" sz="1600" dirty="0"/>
            </a:p>
          </p:txBody>
        </p:sp>
        <p:sp>
          <p:nvSpPr>
            <p:cNvPr id="24" name="文本框 23"/>
            <p:cNvSpPr txBox="1"/>
            <p:nvPr/>
          </p:nvSpPr>
          <p:spPr>
            <a:xfrm>
              <a:off x="4446915" y="3296998"/>
              <a:ext cx="432048" cy="338554"/>
            </a:xfrm>
            <a:prstGeom prst="rect">
              <a:avLst/>
            </a:prstGeom>
            <a:noFill/>
          </p:spPr>
          <p:txBody>
            <a:bodyPr wrap="square" rtlCol="0">
              <a:spAutoFit/>
            </a:bodyPr>
            <a:lstStyle/>
            <a:p>
              <a:r>
                <a:rPr lang="en-US" altLang="zh-CN" sz="1600" dirty="0"/>
                <a:t>1</a:t>
              </a:r>
              <a:endParaRPr lang="zh-CN" altLang="en-US" sz="1600" dirty="0"/>
            </a:p>
          </p:txBody>
        </p:sp>
        <p:sp>
          <p:nvSpPr>
            <p:cNvPr id="25" name="文本框 24"/>
            <p:cNvSpPr txBox="1"/>
            <p:nvPr/>
          </p:nvSpPr>
          <p:spPr>
            <a:xfrm>
              <a:off x="3650190" y="2311512"/>
              <a:ext cx="432048" cy="338554"/>
            </a:xfrm>
            <a:prstGeom prst="rect">
              <a:avLst/>
            </a:prstGeom>
            <a:noFill/>
          </p:spPr>
          <p:txBody>
            <a:bodyPr wrap="square" rtlCol="0">
              <a:spAutoFit/>
            </a:bodyPr>
            <a:lstStyle/>
            <a:p>
              <a:r>
                <a:rPr lang="en-US" altLang="zh-CN" sz="1600" dirty="0"/>
                <a:t>1</a:t>
              </a:r>
              <a:endParaRPr lang="zh-CN" altLang="en-US" sz="1600" dirty="0"/>
            </a:p>
          </p:txBody>
        </p:sp>
        <p:sp>
          <p:nvSpPr>
            <p:cNvPr id="26" name="文本框 25"/>
            <p:cNvSpPr txBox="1"/>
            <p:nvPr/>
          </p:nvSpPr>
          <p:spPr>
            <a:xfrm>
              <a:off x="3643840" y="1595156"/>
              <a:ext cx="432048" cy="338554"/>
            </a:xfrm>
            <a:prstGeom prst="rect">
              <a:avLst/>
            </a:prstGeom>
            <a:noFill/>
          </p:spPr>
          <p:txBody>
            <a:bodyPr wrap="square" rtlCol="0">
              <a:spAutoFit/>
            </a:bodyPr>
            <a:lstStyle/>
            <a:p>
              <a:r>
                <a:rPr lang="en-US" altLang="zh-CN" sz="1600" dirty="0" smtClean="0"/>
                <a:t>&gt;0</a:t>
              </a:r>
              <a:endParaRPr lang="zh-CN" altLang="en-US" sz="1600" dirty="0"/>
            </a:p>
          </p:txBody>
        </p:sp>
      </p:grpSp>
      <p:sp>
        <p:nvSpPr>
          <p:cNvPr id="64" name="灯片编号占位符 63"/>
          <p:cNvSpPr>
            <a:spLocks noGrp="1"/>
          </p:cNvSpPr>
          <p:nvPr>
            <p:ph type="sldNum" sz="quarter" idx="10"/>
          </p:nvPr>
        </p:nvSpPr>
        <p:spPr/>
        <p:txBody>
          <a:bodyPr/>
          <a:lstStyle/>
          <a:p>
            <a:fld id="{8935279A-1409-49A6-804A-D33611C65A7F}" type="slidenum">
              <a:rPr lang="de-DE" altLang="ja-JP" smtClean="0"/>
              <a:pPr/>
              <a:t>1</a:t>
            </a:fld>
            <a:endParaRPr lang="de-DE" altLang="ja-JP"/>
          </a:p>
        </p:txBody>
      </p:sp>
    </p:spTree>
    <p:extLst>
      <p:ext uri="{BB962C8B-B14F-4D97-AF65-F5344CB8AC3E}">
        <p14:creationId xmlns:p14="http://schemas.microsoft.com/office/powerpoint/2010/main" val="21091316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Proposed syntax clean-up</a:t>
            </a:r>
            <a:endParaRPr lang="zh-CN" altLang="en-US" dirty="0"/>
          </a:p>
        </p:txBody>
      </p:sp>
      <p:sp>
        <p:nvSpPr>
          <p:cNvPr id="3" name="内容占位符 2"/>
          <p:cNvSpPr>
            <a:spLocks noGrp="1"/>
          </p:cNvSpPr>
          <p:nvPr>
            <p:ph idx="1"/>
          </p:nvPr>
        </p:nvSpPr>
        <p:spPr/>
        <p:txBody>
          <a:bodyPr/>
          <a:lstStyle/>
          <a:p>
            <a:r>
              <a:rPr lang="en-CA" altLang="zh-CN" dirty="0"/>
              <a:t>MPM flag </a:t>
            </a:r>
            <a:r>
              <a:rPr lang="en-US" altLang="zh-CN" dirty="0"/>
              <a:t>signaling at first</a:t>
            </a:r>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endParaRPr lang="en-US" altLang="zh-CN" dirty="0"/>
          </a:p>
          <a:p>
            <a:pPr lvl="1"/>
            <a:r>
              <a:rPr lang="en-US" altLang="zh-CN" dirty="0"/>
              <a:t>MRL index and ISP flag signaling only for MPM mode</a:t>
            </a:r>
            <a:endParaRPr lang="zh-CN" altLang="en-US" dirty="0"/>
          </a:p>
          <a:p>
            <a:endParaRPr lang="zh-CN" altLang="en-US" dirty="0"/>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pSp>
        <p:nvGrpSpPr>
          <p:cNvPr id="6" name="组合 5"/>
          <p:cNvGrpSpPr/>
          <p:nvPr/>
        </p:nvGrpSpPr>
        <p:grpSpPr>
          <a:xfrm>
            <a:off x="1025345" y="2204864"/>
            <a:ext cx="7072672" cy="2705619"/>
            <a:chOff x="323528" y="2129897"/>
            <a:chExt cx="7072672" cy="2705619"/>
          </a:xfrm>
        </p:grpSpPr>
        <p:sp>
          <p:nvSpPr>
            <p:cNvPr id="7" name="流程图: 联系 6"/>
            <p:cNvSpPr/>
            <p:nvPr/>
          </p:nvSpPr>
          <p:spPr bwMode="auto">
            <a:xfrm>
              <a:off x="323528" y="3018259"/>
              <a:ext cx="648072" cy="648072"/>
            </a:xfrm>
            <a:prstGeom prst="flowChartConnector">
              <a:avLst/>
            </a:prstGeom>
            <a:ln w="12700">
              <a:solidFill>
                <a:srgbClr val="FF0000"/>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100" b="1" i="0" u="none" strike="noStrike" cap="none" normalizeH="0" baseline="0" dirty="0" smtClean="0">
                  <a:ln>
                    <a:noFill/>
                  </a:ln>
                  <a:solidFill>
                    <a:srgbClr val="000000"/>
                  </a:solidFill>
                  <a:effectLst/>
                  <a:latin typeface="ＭＳ Ｐゴシック" charset="-128"/>
                  <a:ea typeface="ＭＳ Ｐゴシック" charset="-128"/>
                </a:rPr>
                <a:t>MPM</a:t>
              </a:r>
              <a:r>
                <a:rPr kumimoji="1" lang="en-US" altLang="zh-CN" sz="1100" b="1" i="0" u="none" strike="noStrike" cap="none" normalizeH="0" dirty="0" smtClean="0">
                  <a:ln>
                    <a:noFill/>
                  </a:ln>
                  <a:solidFill>
                    <a:srgbClr val="000000"/>
                  </a:solidFill>
                  <a:effectLst/>
                  <a:latin typeface="ＭＳ Ｐゴシック" charset="-128"/>
                  <a:ea typeface="ＭＳ Ｐゴシック" charset="-128"/>
                </a:rPr>
                <a:t> 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流程图: 联系 7"/>
            <p:cNvSpPr/>
            <p:nvPr/>
          </p:nvSpPr>
          <p:spPr bwMode="auto">
            <a:xfrm>
              <a:off x="192967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MRL index</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9" name="流程图: 联系 8"/>
            <p:cNvSpPr/>
            <p:nvPr/>
          </p:nvSpPr>
          <p:spPr bwMode="auto">
            <a:xfrm>
              <a:off x="514197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a:solidFill>
                    <a:srgbClr val="000000"/>
                  </a:solidFill>
                  <a:latin typeface="ＭＳ Ｐゴシック" charset="-128"/>
                  <a:ea typeface="ＭＳ Ｐゴシック" charset="-128"/>
                </a:rPr>
                <a:t>n</a:t>
              </a:r>
              <a:r>
                <a:rPr lang="en-US" altLang="zh-CN" sz="1100" b="1" dirty="0" smtClean="0">
                  <a:solidFill>
                    <a:srgbClr val="000000"/>
                  </a:solidFill>
                  <a:latin typeface="ＭＳ Ｐゴシック" charset="-128"/>
                  <a:ea typeface="ＭＳ Ｐゴシック" charset="-128"/>
                </a:rPr>
                <a:t>ot planar</a:t>
              </a:r>
            </a:p>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0" name="流程图: 联系 9"/>
            <p:cNvSpPr/>
            <p:nvPr/>
          </p:nvSpPr>
          <p:spPr bwMode="auto">
            <a:xfrm>
              <a:off x="353582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ISP flag</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1" name="流程图: 联系 10"/>
            <p:cNvSpPr/>
            <p:nvPr/>
          </p:nvSpPr>
          <p:spPr bwMode="auto">
            <a:xfrm>
              <a:off x="1929678" y="4187444"/>
              <a:ext cx="648072" cy="648072"/>
            </a:xfrm>
            <a:prstGeom prst="flowChartConnector">
              <a:avLst/>
            </a:prstGeom>
            <a:ln w="12700">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FF0000"/>
                  </a:solidFill>
                  <a:latin typeface="ＭＳ Ｐゴシック" charset="-128"/>
                  <a:ea typeface="ＭＳ Ｐゴシック" charset="-128"/>
                </a:rPr>
                <a:t>MPM</a:t>
              </a:r>
            </a:p>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FF0000"/>
                  </a:solidFill>
                  <a:latin typeface="ＭＳ Ｐゴシック" charset="-128"/>
                  <a:ea typeface="ＭＳ Ｐゴシック" charset="-128"/>
                </a:rPr>
                <a:t>remainder</a:t>
              </a:r>
              <a:endParaRPr kumimoji="1" lang="zh-CN" altLang="en-US" sz="1100" b="1" i="0" u="none" strike="noStrike" cap="none" normalizeH="0" baseline="0" dirty="0" smtClean="0">
                <a:ln>
                  <a:noFill/>
                </a:ln>
                <a:solidFill>
                  <a:srgbClr val="FF0000"/>
                </a:solidFill>
                <a:effectLst/>
                <a:latin typeface="ＭＳ Ｐゴシック" charset="-128"/>
                <a:ea typeface="ＭＳ Ｐゴシック" charset="-128"/>
              </a:endParaRPr>
            </a:p>
          </p:txBody>
        </p:sp>
        <p:sp>
          <p:nvSpPr>
            <p:cNvPr id="12" name="流程图: 联系 11"/>
            <p:cNvSpPr/>
            <p:nvPr/>
          </p:nvSpPr>
          <p:spPr bwMode="auto">
            <a:xfrm>
              <a:off x="6748128" y="3018259"/>
              <a:ext cx="648072" cy="648072"/>
            </a:xfrm>
            <a:prstGeom prst="flowChartConnector">
              <a:avLst/>
            </a:prstGeom>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sz="1100" b="1" dirty="0" smtClean="0">
                  <a:solidFill>
                    <a:srgbClr val="000000"/>
                  </a:solidFill>
                  <a:latin typeface="ＭＳ Ｐゴシック" charset="-128"/>
                  <a:ea typeface="ＭＳ Ｐゴシック" charset="-128"/>
                </a:rPr>
                <a:t>MPM </a:t>
              </a:r>
              <a:r>
                <a:rPr kumimoji="1" lang="en-US" altLang="zh-CN" sz="1100" b="1" i="0" u="none" strike="noStrike" cap="none" normalizeH="0" baseline="0" dirty="0" smtClean="0">
                  <a:ln>
                    <a:noFill/>
                  </a:ln>
                  <a:solidFill>
                    <a:srgbClr val="000000"/>
                  </a:solidFill>
                  <a:effectLst/>
                  <a:latin typeface="ＭＳ Ｐゴシック" charset="-128"/>
                  <a:ea typeface="ＭＳ Ｐゴシック" charset="-128"/>
                </a:rPr>
                <a:t>index</a:t>
              </a:r>
              <a:endParaRPr kumimoji="1" lang="zh-CN" altLang="en-US" sz="1100" b="1" i="0" u="none" strike="noStrike" cap="none" normalizeH="0" baseline="0" dirty="0" smtClean="0">
                <a:ln>
                  <a:noFill/>
                </a:ln>
                <a:solidFill>
                  <a:srgbClr val="000000"/>
                </a:solidFill>
                <a:effectLst/>
                <a:latin typeface="ＭＳ Ｐゴシック" charset="-128"/>
                <a:ea typeface="ＭＳ Ｐゴシック" charset="-128"/>
              </a:endParaRPr>
            </a:p>
          </p:txBody>
        </p:sp>
        <p:cxnSp>
          <p:nvCxnSpPr>
            <p:cNvPr id="13" name="直接箭头连接符 12"/>
            <p:cNvCxnSpPr>
              <a:stCxn id="7" idx="6"/>
            </p:cNvCxnSpPr>
            <p:nvPr/>
          </p:nvCxnSpPr>
          <p:spPr bwMode="auto">
            <a:xfrm>
              <a:off x="97160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4" name="直接箭头连接符 13"/>
            <p:cNvCxnSpPr>
              <a:stCxn id="8" idx="6"/>
            </p:cNvCxnSpPr>
            <p:nvPr/>
          </p:nvCxnSpPr>
          <p:spPr bwMode="auto">
            <a:xfrm>
              <a:off x="257775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5" name="直接箭头连接符 14"/>
            <p:cNvCxnSpPr>
              <a:stCxn id="10" idx="6"/>
              <a:endCxn id="9" idx="2"/>
            </p:cNvCxnSpPr>
            <p:nvPr/>
          </p:nvCxnSpPr>
          <p:spPr bwMode="auto">
            <a:xfrm>
              <a:off x="418390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6" name="直接箭头连接符 15"/>
            <p:cNvCxnSpPr>
              <a:stCxn id="9" idx="6"/>
            </p:cNvCxnSpPr>
            <p:nvPr/>
          </p:nvCxnSpPr>
          <p:spPr bwMode="auto">
            <a:xfrm>
              <a:off x="5790050" y="3342295"/>
              <a:ext cx="958078" cy="0"/>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7" name="曲线连接符 16"/>
            <p:cNvCxnSpPr>
              <a:stCxn id="8" idx="0"/>
              <a:endCxn id="12" idx="0"/>
            </p:cNvCxnSpPr>
            <p:nvPr/>
          </p:nvCxnSpPr>
          <p:spPr bwMode="auto">
            <a:xfrm rot="5400000" flipH="1" flipV="1">
              <a:off x="4662939" y="609034"/>
              <a:ext cx="12700" cy="4818450"/>
            </a:xfrm>
            <a:prstGeom prst="curvedConnector3">
              <a:avLst>
                <a:gd name="adj1" fmla="val 4885717"/>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cxnSp>
          <p:nvCxnSpPr>
            <p:cNvPr id="18" name="曲线连接符 17"/>
            <p:cNvCxnSpPr>
              <a:stCxn id="7" idx="4"/>
              <a:endCxn id="11" idx="2"/>
            </p:cNvCxnSpPr>
            <p:nvPr/>
          </p:nvCxnSpPr>
          <p:spPr bwMode="auto">
            <a:xfrm rot="16200000" flipH="1">
              <a:off x="866047" y="3447848"/>
              <a:ext cx="845149" cy="1282114"/>
            </a:xfrm>
            <a:prstGeom prst="curvedConnector2">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p:spPr>
        </p:cxnSp>
        <p:sp>
          <p:nvSpPr>
            <p:cNvPr id="19" name="文本框 18"/>
            <p:cNvSpPr txBox="1"/>
            <p:nvPr/>
          </p:nvSpPr>
          <p:spPr>
            <a:xfrm>
              <a:off x="6053065" y="3303349"/>
              <a:ext cx="432048" cy="338554"/>
            </a:xfrm>
            <a:prstGeom prst="rect">
              <a:avLst/>
            </a:prstGeom>
            <a:noFill/>
          </p:spPr>
          <p:txBody>
            <a:bodyPr wrap="square" rtlCol="0">
              <a:spAutoFit/>
            </a:bodyPr>
            <a:lstStyle/>
            <a:p>
              <a:r>
                <a:rPr lang="en-US" altLang="zh-CN" sz="1600" dirty="0"/>
                <a:t>1</a:t>
              </a:r>
              <a:endParaRPr lang="zh-CN" altLang="en-US" sz="1600" dirty="0"/>
            </a:p>
          </p:txBody>
        </p:sp>
        <p:sp>
          <p:nvSpPr>
            <p:cNvPr id="20" name="文本框 19"/>
            <p:cNvSpPr txBox="1"/>
            <p:nvPr/>
          </p:nvSpPr>
          <p:spPr>
            <a:xfrm>
              <a:off x="849558" y="4254431"/>
              <a:ext cx="432048" cy="338554"/>
            </a:xfrm>
            <a:prstGeom prst="rect">
              <a:avLst/>
            </a:prstGeom>
            <a:noFill/>
          </p:spPr>
          <p:txBody>
            <a:bodyPr wrap="square" rtlCol="0">
              <a:spAutoFit/>
            </a:bodyPr>
            <a:lstStyle/>
            <a:p>
              <a:r>
                <a:rPr lang="en-US" altLang="zh-CN" sz="1600" dirty="0" smtClean="0"/>
                <a:t>0</a:t>
              </a:r>
              <a:endParaRPr lang="zh-CN" altLang="en-US" sz="1600" dirty="0"/>
            </a:p>
          </p:txBody>
        </p:sp>
        <p:sp>
          <p:nvSpPr>
            <p:cNvPr id="21" name="文本框 20"/>
            <p:cNvSpPr txBox="1"/>
            <p:nvPr/>
          </p:nvSpPr>
          <p:spPr>
            <a:xfrm>
              <a:off x="2840765" y="3303349"/>
              <a:ext cx="432048" cy="338554"/>
            </a:xfrm>
            <a:prstGeom prst="rect">
              <a:avLst/>
            </a:prstGeom>
            <a:noFill/>
          </p:spPr>
          <p:txBody>
            <a:bodyPr wrap="square" rtlCol="0">
              <a:spAutoFit/>
            </a:bodyPr>
            <a:lstStyle/>
            <a:p>
              <a:r>
                <a:rPr lang="en-US" altLang="zh-CN" sz="1600" dirty="0" smtClean="0"/>
                <a:t>0</a:t>
              </a:r>
              <a:endParaRPr lang="zh-CN" altLang="en-US" sz="1600" dirty="0"/>
            </a:p>
          </p:txBody>
        </p:sp>
        <p:sp>
          <p:nvSpPr>
            <p:cNvPr id="22" name="文本框 21"/>
            <p:cNvSpPr txBox="1"/>
            <p:nvPr/>
          </p:nvSpPr>
          <p:spPr>
            <a:xfrm>
              <a:off x="1234615" y="3296998"/>
              <a:ext cx="432048" cy="338554"/>
            </a:xfrm>
            <a:prstGeom prst="rect">
              <a:avLst/>
            </a:prstGeom>
            <a:noFill/>
          </p:spPr>
          <p:txBody>
            <a:bodyPr wrap="square" rtlCol="0">
              <a:spAutoFit/>
            </a:bodyPr>
            <a:lstStyle/>
            <a:p>
              <a:r>
                <a:rPr lang="en-US" altLang="zh-CN" sz="1600" dirty="0" smtClean="0"/>
                <a:t>1</a:t>
              </a:r>
              <a:endParaRPr lang="zh-CN" altLang="en-US" sz="1600" dirty="0"/>
            </a:p>
          </p:txBody>
        </p:sp>
        <p:sp>
          <p:nvSpPr>
            <p:cNvPr id="23" name="文本框 22"/>
            <p:cNvSpPr txBox="1"/>
            <p:nvPr/>
          </p:nvSpPr>
          <p:spPr>
            <a:xfrm>
              <a:off x="4412502" y="3303526"/>
              <a:ext cx="494656" cy="338554"/>
            </a:xfrm>
            <a:prstGeom prst="rect">
              <a:avLst/>
            </a:prstGeom>
            <a:noFill/>
          </p:spPr>
          <p:txBody>
            <a:bodyPr wrap="square" rtlCol="0">
              <a:spAutoFit/>
            </a:bodyPr>
            <a:lstStyle/>
            <a:p>
              <a:r>
                <a:rPr lang="en-US" altLang="zh-CN" sz="1600" dirty="0" smtClean="0"/>
                <a:t>0, 1</a:t>
              </a:r>
              <a:endParaRPr lang="zh-CN" altLang="en-US" sz="1600" dirty="0"/>
            </a:p>
          </p:txBody>
        </p:sp>
        <p:sp>
          <p:nvSpPr>
            <p:cNvPr id="24" name="文本框 23"/>
            <p:cNvSpPr txBox="1"/>
            <p:nvPr/>
          </p:nvSpPr>
          <p:spPr>
            <a:xfrm>
              <a:off x="4446915" y="2129897"/>
              <a:ext cx="432048" cy="338554"/>
            </a:xfrm>
            <a:prstGeom prst="rect">
              <a:avLst/>
            </a:prstGeom>
            <a:noFill/>
          </p:spPr>
          <p:txBody>
            <a:bodyPr wrap="square" rtlCol="0">
              <a:spAutoFit/>
            </a:bodyPr>
            <a:lstStyle/>
            <a:p>
              <a:r>
                <a:rPr lang="en-US" altLang="zh-CN" sz="1600" dirty="0" smtClean="0"/>
                <a:t>&gt;0</a:t>
              </a:r>
              <a:endParaRPr lang="zh-CN" altLang="en-US" sz="1600" dirty="0"/>
            </a:p>
          </p:txBody>
        </p:sp>
      </p:grpSp>
      <p:sp>
        <p:nvSpPr>
          <p:cNvPr id="62" name="灯片编号占位符 61"/>
          <p:cNvSpPr>
            <a:spLocks noGrp="1"/>
          </p:cNvSpPr>
          <p:nvPr>
            <p:ph type="sldNum" sz="quarter" idx="10"/>
          </p:nvPr>
        </p:nvSpPr>
        <p:spPr/>
        <p:txBody>
          <a:bodyPr/>
          <a:lstStyle/>
          <a:p>
            <a:fld id="{8935279A-1409-49A6-804A-D33611C65A7F}" type="slidenum">
              <a:rPr lang="de-DE" altLang="ja-JP" smtClean="0"/>
              <a:pPr/>
              <a:t>2</a:t>
            </a:fld>
            <a:endParaRPr lang="de-DE" altLang="ja-JP"/>
          </a:p>
        </p:txBody>
      </p:sp>
    </p:spTree>
    <p:extLst>
      <p:ext uri="{BB962C8B-B14F-4D97-AF65-F5344CB8AC3E}">
        <p14:creationId xmlns:p14="http://schemas.microsoft.com/office/powerpoint/2010/main" val="3264547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Draft syntax changes</a:t>
            </a:r>
            <a:endParaRPr lang="zh-CN" altLang="en-US" dirty="0"/>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3410782465"/>
              </p:ext>
            </p:extLst>
          </p:nvPr>
        </p:nvGraphicFramePr>
        <p:xfrm>
          <a:off x="1450816" y="719659"/>
          <a:ext cx="6239193" cy="5867400"/>
        </p:xfrm>
        <a:graphic>
          <a:graphicData uri="http://schemas.openxmlformats.org/drawingml/2006/table">
            <a:tbl>
              <a:tblPr>
                <a:tableStyleId>{5940675A-B579-460E-94D1-54222C63F5DA}</a:tableStyleId>
              </a:tblPr>
              <a:tblGrid>
                <a:gridCol w="5430520"/>
                <a:gridCol w="808673"/>
              </a:tblGrid>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dirty="0" err="1">
                          <a:effectLst/>
                        </a:rPr>
                        <a:t>coding_unit</a:t>
                      </a:r>
                      <a:r>
                        <a:rPr lang="en-CA" sz="1100" dirty="0">
                          <a:effectLst/>
                        </a:rPr>
                        <a:t>( x0, y0, </a:t>
                      </a:r>
                      <a:r>
                        <a:rPr lang="en-CA" sz="1100" dirty="0" err="1">
                          <a:effectLst/>
                        </a:rPr>
                        <a:t>cbWidth</a:t>
                      </a:r>
                      <a:r>
                        <a:rPr lang="en-CA" sz="1100" dirty="0">
                          <a:effectLst/>
                        </a:rPr>
                        <a:t>, </a:t>
                      </a:r>
                      <a:r>
                        <a:rPr lang="en-CA" sz="1100" dirty="0" err="1">
                          <a:effectLst/>
                        </a:rPr>
                        <a:t>cbHeight</a:t>
                      </a:r>
                      <a:r>
                        <a:rPr lang="en-CA" sz="1100" dirty="0">
                          <a:effectLst/>
                        </a:rPr>
                        <a:t>, </a:t>
                      </a:r>
                      <a:r>
                        <a:rPr lang="en-CA" sz="1100" dirty="0" err="1">
                          <a:effectLst/>
                        </a:rPr>
                        <a:t>treeType</a:t>
                      </a:r>
                      <a:r>
                        <a:rPr lang="en-CA" sz="1100" dirty="0">
                          <a:effectLst/>
                        </a:rPr>
                        <a:t> ) {</a:t>
                      </a:r>
                      <a:endParaRPr lang="zh-CN" sz="1100" dirty="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just" hangingPunct="0">
                        <a:spcBef>
                          <a:spcPts val="100"/>
                        </a:spcBef>
                        <a:spcAft>
                          <a:spcPts val="200"/>
                        </a:spcAft>
                      </a:pPr>
                      <a:r>
                        <a:rPr lang="en-CA" sz="1100">
                          <a:effectLst/>
                        </a:rPr>
                        <a:t>Descriptor</a:t>
                      </a:r>
                      <a:endParaRPr lang="zh-CN" sz="1100" b="1">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if( CuPredMode[ x0 ][ y0 ]  = =  MODE_INTRA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if( treeType = = SINGLE_TREE  | |  treeType = = DUAL_TREE_LUMA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25475" algn="l"/>
                          <a:tab pos="822960" algn="l"/>
                          <a:tab pos="960120" algn="l"/>
                          <a:tab pos="1097280" algn="l"/>
                          <a:tab pos="1234440" algn="l"/>
                          <a:tab pos="1371600" algn="l"/>
                        </a:tabLst>
                      </a:pPr>
                      <a:r>
                        <a:rPr lang="en-CA" sz="1100">
                          <a:effectLst/>
                        </a:rPr>
                        <a:t>				</a:t>
                      </a:r>
                      <a:r>
                        <a:rPr lang="en-CA" sz="1100">
                          <a:effectLst/>
                          <a:highlight>
                            <a:srgbClr val="FFFF00"/>
                          </a:highlight>
                        </a:rPr>
                        <a:t>intra_luma_mpm_flag[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highlight>
                            <a:srgbClr val="FFFF00"/>
                          </a:highligh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13410" algn="l"/>
                          <a:tab pos="685800" algn="l"/>
                          <a:tab pos="822960" algn="l"/>
                          <a:tab pos="960120" algn="l"/>
                          <a:tab pos="1097280" algn="l"/>
                          <a:tab pos="1234440" algn="l"/>
                          <a:tab pos="1371600" algn="l"/>
                        </a:tabLst>
                      </a:pPr>
                      <a:r>
                        <a:rPr lang="en-CA" sz="1100">
                          <a:effectLst/>
                        </a:rPr>
                        <a:t>				</a:t>
                      </a:r>
                      <a:r>
                        <a:rPr lang="en-CA" sz="1100">
                          <a:effectLst/>
                          <a:highlight>
                            <a:srgbClr val="FFFF00"/>
                          </a:highlight>
                        </a:rPr>
                        <a:t>if( intra_luma_mpm_flag[ x0 ][ y0 ]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if( sps_mrl_enabled_flag  &amp;&amp;  ( ( y0 % CtbSizeY )  &gt;  0 )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intra_luma_ref_idx[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if ( sps_isp_enabled_flag  &amp;&amp;  intra_luma_ref_idx[ x0 ][ y0 ] = = 0  &amp;&amp;  </a:t>
                      </a:r>
                      <a:br>
                        <a:rPr lang="en-CA" sz="1100">
                          <a:effectLst/>
                        </a:rPr>
                      </a:br>
                      <a:r>
                        <a:rPr lang="en-GB" sz="1100">
                          <a:effectLst/>
                        </a:rPr>
                        <a:t>	</a:t>
                      </a:r>
                      <a:r>
                        <a:rPr lang="en-CA" sz="1100">
                          <a:effectLst/>
                        </a:rPr>
                        <a:t>					( cbWidth &lt;= MaxTbSizeY  &amp;&amp;  cbHeight &lt;= MaxTbSizeY )  &amp;&amp;  </a:t>
                      </a:r>
                      <a:br>
                        <a:rPr lang="en-CA" sz="1100">
                          <a:effectLst/>
                        </a:rPr>
                      </a:br>
                      <a:r>
                        <a:rPr lang="en-GB" sz="1100">
                          <a:effectLst/>
                        </a:rPr>
                        <a:t>	</a:t>
                      </a:r>
                      <a:r>
                        <a:rPr lang="en-CA" sz="1100">
                          <a:effectLst/>
                        </a:rPr>
                        <a:t>					( cbWidth * cbHeight &gt; MinTbSizeY * MinTbSizeY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intra_subpartitions_mode_flag[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if( intra_subpartitions_mode_flag[ x0 ][ y0 ] = = 1  &amp;&amp;  </a:t>
                      </a:r>
                      <a:br>
                        <a:rPr lang="en-CA" sz="1100">
                          <a:effectLst/>
                        </a:rPr>
                      </a:br>
                      <a:r>
                        <a:rPr lang="en-GB" sz="1100">
                          <a:effectLst/>
                        </a:rPr>
                        <a:t>	</a:t>
                      </a:r>
                      <a:r>
                        <a:rPr lang="en-CA" sz="1100">
                          <a:effectLst/>
                        </a:rPr>
                        <a:t>					cbWidth &lt;= MaxTbSizeY  &amp;&amp;  cbHeight &lt;= MaxTbSizeY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a:effectLst/>
                        </a:rPr>
                        <a:t>	</a:t>
                      </a:r>
                      <a:r>
                        <a:rPr lang="en-CA" sz="1100">
                          <a:effectLst/>
                        </a:rPr>
                        <a:t>					intra_subpartitions_split_flag[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strike="sngStrike">
                          <a:effectLst/>
                        </a:rPr>
                        <a:t>	</a:t>
                      </a:r>
                      <a:r>
                        <a:rPr lang="en-CA" sz="1100" strike="sngStrike">
                          <a:effectLst/>
                        </a:rPr>
                        <a:t>				</a:t>
                      </a:r>
                      <a:r>
                        <a:rPr lang="en-CA" sz="1100" strike="sngStrike">
                          <a:effectLst/>
                          <a:highlight>
                            <a:srgbClr val="FFFF00"/>
                          </a:highlight>
                        </a:rPr>
                        <a:t>if( intra_luma_ref_idx[ x0 ][ y0 ] = = 0  &amp;&amp;  </a:t>
                      </a:r>
                      <a:br>
                        <a:rPr lang="en-CA" sz="1100" strike="sngStrike">
                          <a:effectLst/>
                          <a:highlight>
                            <a:srgbClr val="FFFF00"/>
                          </a:highlight>
                        </a:rPr>
                      </a:br>
                      <a:r>
                        <a:rPr lang="en-GB" sz="1100" strike="sngStrike">
                          <a:effectLst/>
                          <a:highlight>
                            <a:srgbClr val="FFFF00"/>
                          </a:highlight>
                        </a:rPr>
                        <a:t>	</a:t>
                      </a:r>
                      <a:r>
                        <a:rPr lang="en-CA" sz="1100" strike="sngStrike">
                          <a:effectLst/>
                          <a:highlight>
                            <a:srgbClr val="FFFF00"/>
                          </a:highlight>
                        </a:rPr>
                        <a:t>					intra_subpartitions_mode_flag[ x0 ][ y0 ] = = 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u="none" strike="noStrike">
                          <a:effectLst/>
                          <a:highlight>
                            <a:srgbClr val="FFFF00"/>
                          </a:highligh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strike="sngStrike">
                          <a:effectLst/>
                          <a:highlight>
                            <a:srgbClr val="FFFF00"/>
                          </a:highlight>
                        </a:rPr>
                        <a:t>	</a:t>
                      </a:r>
                      <a:r>
                        <a:rPr lang="en-CA" sz="1100" strike="sngStrike">
                          <a:effectLst/>
                          <a:highlight>
                            <a:srgbClr val="FFFF00"/>
                          </a:highlight>
                        </a:rPr>
                        <a:t>					intra_luma_mpm_flag[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strike="sngStrike">
                          <a:effectLst/>
                          <a:highlight>
                            <a:srgbClr val="FFFF00"/>
                          </a:highligh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100" strike="sngStrike">
                          <a:effectLst/>
                          <a:highlight>
                            <a:srgbClr val="FFFF00"/>
                          </a:highlight>
                        </a:rPr>
                        <a:t>	</a:t>
                      </a:r>
                      <a:r>
                        <a:rPr lang="en-CA" sz="1100" strike="sngStrike">
                          <a:effectLst/>
                          <a:highlight>
                            <a:srgbClr val="FFFF00"/>
                          </a:highlight>
                        </a:rPr>
                        <a:t>				if( intra_luma_mpm_flag[ x0 ][ y0 ]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u="none" strike="noStrike">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85800" algn="l"/>
                          <a:tab pos="758825" algn="l"/>
                          <a:tab pos="822960" algn="l"/>
                          <a:tab pos="960120" algn="l"/>
                          <a:tab pos="1097280" algn="l"/>
                          <a:tab pos="1234440" algn="l"/>
                          <a:tab pos="1371600" algn="l"/>
                        </a:tabLst>
                      </a:pPr>
                      <a:r>
                        <a:rPr lang="en-GB" sz="1100">
                          <a:effectLst/>
                        </a:rPr>
                        <a:t>	</a:t>
                      </a:r>
                      <a:r>
                        <a:rPr lang="en-CA" sz="1100">
                          <a:effectLst/>
                        </a:rPr>
                        <a:t>				if( intra_luma_ref_idx[ x0 ][ y0 ] = = 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85800" algn="l"/>
                          <a:tab pos="822960" algn="l"/>
                          <a:tab pos="897255" algn="l"/>
                          <a:tab pos="960120" algn="l"/>
                          <a:tab pos="1097280" algn="l"/>
                          <a:tab pos="1234440" algn="l"/>
                          <a:tab pos="1371600" algn="l"/>
                        </a:tabLst>
                      </a:pPr>
                      <a:r>
                        <a:rPr lang="en-GB" sz="1100">
                          <a:effectLst/>
                        </a:rPr>
                        <a:t>	</a:t>
                      </a:r>
                      <a:r>
                        <a:rPr lang="en-CA" sz="1100">
                          <a:effectLst/>
                        </a:rPr>
                        <a:t>					intra_luma_not_planar_flag[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85800" algn="l"/>
                          <a:tab pos="758825" algn="l"/>
                          <a:tab pos="822960" algn="l"/>
                          <a:tab pos="960120" algn="l"/>
                          <a:tab pos="1097280" algn="l"/>
                          <a:tab pos="1234440" algn="l"/>
                          <a:tab pos="1371600" algn="l"/>
                        </a:tabLst>
                      </a:pPr>
                      <a:r>
                        <a:rPr lang="en-GB" sz="1100">
                          <a:effectLst/>
                        </a:rPr>
                        <a:t>	</a:t>
                      </a:r>
                      <a:r>
                        <a:rPr lang="en-CA" sz="1100">
                          <a:effectLst/>
                        </a:rPr>
                        <a:t>				if( intra_luma_not_planar_flag[ x0 ][ y0 ] )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85800" algn="l"/>
                          <a:tab pos="822960" algn="l"/>
                          <a:tab pos="897255" algn="l"/>
                          <a:tab pos="960120" algn="l"/>
                          <a:tab pos="1097280" algn="l"/>
                          <a:tab pos="1234440" algn="l"/>
                          <a:tab pos="1371600" algn="l"/>
                        </a:tabLst>
                      </a:pPr>
                      <a:r>
                        <a:rPr lang="en-GB" sz="1100">
                          <a:effectLst/>
                        </a:rPr>
                        <a:t>	</a:t>
                      </a:r>
                      <a:r>
                        <a:rPr lang="en-CA" sz="1100">
                          <a:effectLst/>
                        </a:rPr>
                        <a:t>					intra_luma_mpm_idx[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5520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137160" algn="l"/>
                          <a:tab pos="274320" algn="l"/>
                          <a:tab pos="411480" algn="l"/>
                          <a:tab pos="548640" algn="l"/>
                          <a:tab pos="613410" algn="l"/>
                          <a:tab pos="685800" algn="l"/>
                          <a:tab pos="822960" algn="l"/>
                          <a:tab pos="960120" algn="l"/>
                          <a:tab pos="1097280" algn="l"/>
                          <a:tab pos="1234440" algn="l"/>
                          <a:tab pos="1371600" algn="l"/>
                        </a:tabLst>
                      </a:pPr>
                      <a:r>
                        <a:rPr lang="en-CA" sz="1100" dirty="0">
                          <a:effectLst/>
                        </a:rPr>
                        <a:t>				</a:t>
                      </a:r>
                      <a:r>
                        <a:rPr lang="en-CA" sz="1100" kern="1200" dirty="0">
                          <a:solidFill>
                            <a:schemeClr val="tx1"/>
                          </a:solidFill>
                          <a:effectLst/>
                          <a:latin typeface="+mn-lt"/>
                          <a:ea typeface="+mn-ea"/>
                          <a:cs typeface="+mn-cs"/>
                        </a:rPr>
                        <a:t>} else</a:t>
                      </a:r>
                      <a:endParaRPr lang="zh-CN" sz="1100" kern="1200" dirty="0">
                        <a:solidFill>
                          <a:schemeClr val="tx1"/>
                        </a:solidFill>
                        <a:effectLst/>
                        <a:latin typeface="+mn-lt"/>
                        <a:ea typeface="+mn-ea"/>
                        <a:cs typeface="+mn-cs"/>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intra_luma_mpm_remainder[ x0 ][ y0 ]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ae(v)</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 else if( treeType != DUAL_TREE_CHROMA ) { /* MODE_INTER or MODE_IBC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100">
                          <a:effectLst/>
                        </a:rPr>
                        <a:t>	}</a:t>
                      </a:r>
                      <a:endParaRPr lang="zh-CN" sz="1100">
                        <a:effectLst/>
                        <a:latin typeface="Times"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100"/>
                        </a:spcBef>
                        <a:spcAft>
                          <a:spcPts val="200"/>
                        </a:spcAft>
                      </a:pPr>
                      <a:r>
                        <a:rPr lang="en-CA" sz="1100">
                          <a:effectLst/>
                        </a:rPr>
                        <a:t> </a:t>
                      </a:r>
                      <a:endParaRPr lang="zh-CN" sz="1100">
                        <a:effectLst/>
                        <a:latin typeface="Times New Roman" panose="02020603050405020304" pitchFamily="18" charset="0"/>
                        <a:ea typeface="Malgun Gothic" panose="020B0503020000020004" pitchFamily="34" charset="-127"/>
                      </a:endParaRPr>
                    </a:p>
                  </a:txBody>
                  <a:tcPr marL="68580" marR="68580" marT="0" marB="0"/>
                </a:tc>
              </a:tr>
              <a:tr h="125730">
                <a:tc>
                  <a:txBody>
                    <a:bodyPr/>
                    <a:lstStyle/>
                    <a:p>
                      <a:pPr>
                        <a:spcBef>
                          <a:spcPts val="100"/>
                        </a:spcBef>
                        <a:spcAft>
                          <a:spcPts val="200"/>
                        </a:spcAft>
                      </a:pPr>
                      <a:r>
                        <a:rPr lang="en-CA" sz="1100">
                          <a:effectLst/>
                        </a:rPr>
                        <a:t>	…</a:t>
                      </a:r>
                      <a:endParaRPr lang="zh-CN" sz="1100">
                        <a:effectLst/>
                        <a:latin typeface="Times New Roman" panose="02020603050405020304" pitchFamily="18" charset="0"/>
                      </a:endParaRPr>
                    </a:p>
                  </a:txBody>
                  <a:tcPr marL="68580" marR="68580" marT="0" marB="0"/>
                </a:tc>
                <a:tc>
                  <a:txBody>
                    <a:bodyPr/>
                    <a:lstStyle/>
                    <a:p>
                      <a:pPr algn="ctr">
                        <a:spcBef>
                          <a:spcPts val="100"/>
                        </a:spcBef>
                        <a:spcAft>
                          <a:spcPts val="200"/>
                        </a:spcAft>
                      </a:pPr>
                      <a:r>
                        <a:rPr lang="en-CA" sz="1100">
                          <a:effectLst/>
                        </a:rPr>
                        <a:t> </a:t>
                      </a:r>
                      <a:endParaRPr lang="zh-CN" sz="1100">
                        <a:effectLst/>
                        <a:latin typeface="Times New Roman" panose="02020603050405020304" pitchFamily="18" charset="0"/>
                      </a:endParaRPr>
                    </a:p>
                  </a:txBody>
                  <a:tcPr marL="68580" marR="68580" marT="0" marB="0"/>
                </a:tc>
              </a:tr>
              <a:tr h="125730">
                <a:tc>
                  <a:txBody>
                    <a:bodyPr/>
                    <a:lstStyle/>
                    <a:p>
                      <a:pPr>
                        <a:spcBef>
                          <a:spcPts val="100"/>
                        </a:spcBef>
                        <a:spcAft>
                          <a:spcPts val="200"/>
                        </a:spcAft>
                      </a:pPr>
                      <a:r>
                        <a:rPr lang="en-CA" sz="1100">
                          <a:effectLst/>
                        </a:rPr>
                        <a:t>}</a:t>
                      </a:r>
                      <a:endParaRPr lang="zh-CN" sz="1100">
                        <a:effectLst/>
                        <a:latin typeface="Times New Roman" panose="02020603050405020304" pitchFamily="18" charset="0"/>
                      </a:endParaRPr>
                    </a:p>
                  </a:txBody>
                  <a:tcPr marL="68580" marR="68580" marT="0" marB="0"/>
                </a:tc>
                <a:tc>
                  <a:txBody>
                    <a:bodyPr/>
                    <a:lstStyle/>
                    <a:p>
                      <a:pPr algn="ctr">
                        <a:spcBef>
                          <a:spcPts val="100"/>
                        </a:spcBef>
                        <a:spcAft>
                          <a:spcPts val="200"/>
                        </a:spcAft>
                      </a:pPr>
                      <a:r>
                        <a:rPr lang="en-CA" sz="1100" dirty="0">
                          <a:effectLst/>
                        </a:rPr>
                        <a:t> </a:t>
                      </a:r>
                      <a:endParaRPr lang="zh-CN" sz="1100" dirty="0">
                        <a:effectLst/>
                        <a:latin typeface="Times New Roman" panose="02020603050405020304" pitchFamily="18" charset="0"/>
                      </a:endParaRPr>
                    </a:p>
                  </a:txBody>
                  <a:tcPr marL="68580" marR="68580" marT="0" marB="0"/>
                </a:tc>
              </a:tr>
            </a:tbl>
          </a:graphicData>
        </a:graphic>
      </p:graphicFrame>
      <p:sp>
        <p:nvSpPr>
          <p:cNvPr id="44" name="灯片编号占位符 43"/>
          <p:cNvSpPr>
            <a:spLocks noGrp="1"/>
          </p:cNvSpPr>
          <p:nvPr>
            <p:ph type="sldNum" sz="quarter" idx="10"/>
          </p:nvPr>
        </p:nvSpPr>
        <p:spPr/>
        <p:txBody>
          <a:bodyPr/>
          <a:lstStyle/>
          <a:p>
            <a:fld id="{8935279A-1409-49A6-804A-D33611C65A7F}" type="slidenum">
              <a:rPr lang="de-DE" altLang="ja-JP" smtClean="0"/>
              <a:pPr/>
              <a:t>3</a:t>
            </a:fld>
            <a:endParaRPr lang="de-DE" altLang="ja-JP"/>
          </a:p>
        </p:txBody>
      </p:sp>
    </p:spTree>
    <p:extLst>
      <p:ext uri="{BB962C8B-B14F-4D97-AF65-F5344CB8AC3E}">
        <p14:creationId xmlns:p14="http://schemas.microsoft.com/office/powerpoint/2010/main" val="37196892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Result</a:t>
            </a:r>
            <a:endParaRPr lang="zh-CN" altLang="en-US" dirty="0"/>
          </a:p>
        </p:txBody>
      </p:sp>
      <p:sp>
        <p:nvSpPr>
          <p:cNvPr id="3" name="内容占位符 2"/>
          <p:cNvSpPr>
            <a:spLocks noGrp="1"/>
          </p:cNvSpPr>
          <p:nvPr>
            <p:ph idx="1"/>
          </p:nvPr>
        </p:nvSpPr>
        <p:spPr/>
        <p:txBody>
          <a:bodyPr/>
          <a:lstStyle/>
          <a:p>
            <a:r>
              <a:rPr lang="en-CA" altLang="zh-CN" dirty="0"/>
              <a:t>Same performance as VTM-5.0</a:t>
            </a:r>
          </a:p>
          <a:p>
            <a:pPr lvl="1"/>
            <a:r>
              <a:rPr lang="en-CA" altLang="zh-CN" dirty="0"/>
              <a:t>All syntax context modelling and initial values are identical to VTM-5.0</a:t>
            </a:r>
          </a:p>
          <a:p>
            <a:pPr lvl="1"/>
            <a:r>
              <a:rPr lang="en-CA" altLang="zh-CN" dirty="0"/>
              <a:t>Better result if redo initial CABAC value training</a:t>
            </a:r>
          </a:p>
          <a:p>
            <a:pPr lvl="1"/>
            <a:r>
              <a:rPr lang="en-CA" altLang="zh-CN" dirty="0"/>
              <a:t>Encoding time is not reliable according to CPU resources</a:t>
            </a:r>
            <a:endParaRPr lang="zh-CN" altLang="zh-CN" dirty="0"/>
          </a:p>
          <a:p>
            <a:endParaRPr lang="zh-CN" altLang="en-US" dirty="0"/>
          </a:p>
          <a:p>
            <a:endParaRPr lang="zh-CN" altLang="en-US" dirty="0"/>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graphicFrame>
        <p:nvGraphicFramePr>
          <p:cNvPr id="6" name="内容占位符 8"/>
          <p:cNvGraphicFramePr>
            <a:graphicFrameLocks/>
          </p:cNvGraphicFramePr>
          <p:nvPr>
            <p:extLst>
              <p:ext uri="{D42A27DB-BD31-4B8C-83A1-F6EECF244321}">
                <p14:modId xmlns:p14="http://schemas.microsoft.com/office/powerpoint/2010/main" val="972162699"/>
              </p:ext>
            </p:extLst>
          </p:nvPr>
        </p:nvGraphicFramePr>
        <p:xfrm>
          <a:off x="169863" y="3356993"/>
          <a:ext cx="4330700" cy="2410617"/>
        </p:xfrm>
        <a:graphic>
          <a:graphicData uri="http://schemas.openxmlformats.org/drawingml/2006/table">
            <a:tbl>
              <a:tblPr/>
              <a:tblGrid>
                <a:gridCol w="1028700"/>
                <a:gridCol w="660400"/>
                <a:gridCol w="660400"/>
                <a:gridCol w="660400"/>
                <a:gridCol w="660400"/>
                <a:gridCol w="660400"/>
              </a:tblGrid>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All </a:t>
                      </a:r>
                      <a:r>
                        <a:rPr lang="en-US" sz="1400" b="1" i="0" u="none" strike="noStrike" dirty="0">
                          <a:solidFill>
                            <a:srgbClr val="000000"/>
                          </a:solidFill>
                          <a:effectLst/>
                          <a:latin typeface="Arial" panose="020B0604020202020204" pitchFamily="34" charset="0"/>
                          <a:ea typeface="宋体" panose="02010600030101010101" pitchFamily="2" charset="-122"/>
                        </a:rPr>
                        <a:t>Intra </a:t>
                      </a:r>
                      <a:r>
                        <a:rPr lang="en-US" sz="14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Over VTM-5.0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ea typeface="宋体" panose="02010600030101010101" pitchFamily="2" charset="-122"/>
                        </a:rPr>
                        <a:t>Y</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U</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V</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EncT</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DecT</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A1</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104%</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A2</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107%</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B</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a:noFill/>
                    </a:lnR>
                    <a:lnT>
                      <a:noFill/>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103%</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C</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-0.09%</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103%</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E</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1" i="0" u="none" strike="noStrike">
                          <a:solidFill>
                            <a:srgbClr val="000000"/>
                          </a:solidFill>
                          <a:effectLst/>
                          <a:latin typeface="Arial" panose="020B0604020202020204" pitchFamily="34" charset="0"/>
                          <a:ea typeface="宋体" panose="02010600030101010101" pitchFamily="2" charset="-122"/>
                        </a:rPr>
                        <a:t>Overall </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-0.04%</a:t>
                      </a: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103%</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D</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0.24%</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109%</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F</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0.04%</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26102134"/>
              </p:ext>
            </p:extLst>
          </p:nvPr>
        </p:nvGraphicFramePr>
        <p:xfrm>
          <a:off x="4716016" y="3356992"/>
          <a:ext cx="4330700" cy="2410617"/>
        </p:xfrm>
        <a:graphic>
          <a:graphicData uri="http://schemas.openxmlformats.org/drawingml/2006/table">
            <a:tbl>
              <a:tblPr/>
              <a:tblGrid>
                <a:gridCol w="1028700"/>
                <a:gridCol w="660400"/>
                <a:gridCol w="660400"/>
                <a:gridCol w="660400"/>
                <a:gridCol w="660400"/>
                <a:gridCol w="660400"/>
              </a:tblGrid>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Random </a:t>
                      </a:r>
                      <a:r>
                        <a:rPr lang="en-US" sz="1400" b="1" i="0" u="none" strike="noStrike" dirty="0">
                          <a:solidFill>
                            <a:srgbClr val="000000"/>
                          </a:solidFill>
                          <a:effectLst/>
                          <a:latin typeface="Arial" panose="020B0604020202020204" pitchFamily="34" charset="0"/>
                          <a:ea typeface="宋体" panose="02010600030101010101" pitchFamily="2" charset="-122"/>
                        </a:rPr>
                        <a:t>access </a:t>
                      </a:r>
                      <a:r>
                        <a:rPr lang="en-US" sz="14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Over VTM-5.0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Y</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ea typeface="宋体" panose="02010600030101010101" pitchFamily="2" charset="-122"/>
                        </a:rPr>
                        <a:t>U</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V</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EncT</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DecT</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A1</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-0.15%</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102%</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A2</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103%</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B</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-0.14%</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105%</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C</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-0.20%</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-0.14%</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119%</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E</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1" i="0" u="none" strike="noStrike">
                          <a:solidFill>
                            <a:srgbClr val="000000"/>
                          </a:solidFill>
                          <a:effectLst/>
                          <a:latin typeface="Arial" panose="020B0604020202020204" pitchFamily="34" charset="0"/>
                          <a:ea typeface="宋体" panose="02010600030101010101" pitchFamily="2" charset="-122"/>
                        </a:rPr>
                        <a:t>Overall</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-0.13%</a:t>
                      </a: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107%</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D</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0.14%</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124%</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F</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117%</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45" name="灯片编号占位符 44"/>
          <p:cNvSpPr>
            <a:spLocks noGrp="1"/>
          </p:cNvSpPr>
          <p:nvPr>
            <p:ph type="sldNum" sz="quarter" idx="10"/>
          </p:nvPr>
        </p:nvSpPr>
        <p:spPr/>
        <p:txBody>
          <a:bodyPr/>
          <a:lstStyle/>
          <a:p>
            <a:fld id="{8935279A-1409-49A6-804A-D33611C65A7F}" type="slidenum">
              <a:rPr lang="de-DE" altLang="ja-JP" smtClean="0"/>
              <a:pPr/>
              <a:t>4</a:t>
            </a:fld>
            <a:endParaRPr lang="de-DE" altLang="ja-JP"/>
          </a:p>
        </p:txBody>
      </p:sp>
    </p:spTree>
    <p:extLst>
      <p:ext uri="{BB962C8B-B14F-4D97-AF65-F5344CB8AC3E}">
        <p14:creationId xmlns:p14="http://schemas.microsoft.com/office/powerpoint/2010/main" val="5223738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Conclusion</a:t>
            </a:r>
            <a:endParaRPr lang="zh-CN" altLang="en-US" dirty="0"/>
          </a:p>
        </p:txBody>
      </p:sp>
      <p:sp>
        <p:nvSpPr>
          <p:cNvPr id="3" name="内容占位符 2"/>
          <p:cNvSpPr>
            <a:spLocks noGrp="1"/>
          </p:cNvSpPr>
          <p:nvPr>
            <p:ph idx="1"/>
          </p:nvPr>
        </p:nvSpPr>
        <p:spPr/>
        <p:txBody>
          <a:bodyPr/>
          <a:lstStyle/>
          <a:p>
            <a:r>
              <a:rPr lang="en-CA" altLang="zh-CN" dirty="0"/>
              <a:t>Propose to clean-up </a:t>
            </a:r>
            <a:r>
              <a:rPr lang="en-CA" altLang="zh-CN" dirty="0" err="1"/>
              <a:t>luma</a:t>
            </a:r>
            <a:r>
              <a:rPr lang="en-CA" altLang="zh-CN" dirty="0"/>
              <a:t> intra mode coding by first signal MPM flag</a:t>
            </a:r>
          </a:p>
          <a:p>
            <a:pPr lvl="1"/>
            <a:r>
              <a:rPr lang="en-US" altLang="zh-CN" dirty="0"/>
              <a:t>MRL index and ISP flag signaling only for MPM mode</a:t>
            </a:r>
            <a:endParaRPr lang="en-CA" altLang="zh-CN" dirty="0"/>
          </a:p>
          <a:p>
            <a:pPr lvl="1"/>
            <a:r>
              <a:rPr lang="en-CA" altLang="zh-CN" dirty="0"/>
              <a:t>Shorten the draft syntax of </a:t>
            </a:r>
            <a:r>
              <a:rPr lang="en-CA" altLang="zh-CN" dirty="0" err="1"/>
              <a:t>luma</a:t>
            </a:r>
            <a:r>
              <a:rPr lang="en-CA" altLang="zh-CN" dirty="0"/>
              <a:t> intra mode coding</a:t>
            </a:r>
          </a:p>
          <a:p>
            <a:pPr lvl="1"/>
            <a:r>
              <a:rPr lang="en-CA" altLang="zh-CN" dirty="0"/>
              <a:t>No performance loss and complexity increase</a:t>
            </a:r>
          </a:p>
          <a:p>
            <a:r>
              <a:rPr lang="en-US" altLang="zh-TW" dirty="0"/>
              <a:t>Thanks for </a:t>
            </a:r>
            <a:r>
              <a:rPr lang="en-US" altLang="zh-TW" dirty="0" smtClean="0"/>
              <a:t>Qualcomm’s cross-checking</a:t>
            </a:r>
            <a:endParaRPr lang="en-CA" altLang="zh-TW" dirty="0"/>
          </a:p>
          <a:p>
            <a:pPr lvl="1"/>
            <a:r>
              <a:rPr lang="en-US" altLang="zh-CN" smtClean="0"/>
              <a:t>JVET-O0768</a:t>
            </a:r>
            <a:endParaRPr lang="zh-CN" altLang="en-US" dirty="0"/>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sp>
        <p:nvSpPr>
          <p:cNvPr id="43" name="灯片编号占位符 42"/>
          <p:cNvSpPr>
            <a:spLocks noGrp="1"/>
          </p:cNvSpPr>
          <p:nvPr>
            <p:ph type="sldNum" sz="quarter" idx="10"/>
          </p:nvPr>
        </p:nvSpPr>
        <p:spPr/>
        <p:txBody>
          <a:bodyPr/>
          <a:lstStyle/>
          <a:p>
            <a:fld id="{8935279A-1409-49A6-804A-D33611C65A7F}" type="slidenum">
              <a:rPr lang="de-DE" altLang="ja-JP" smtClean="0"/>
              <a:pPr/>
              <a:t>5</a:t>
            </a:fld>
            <a:endParaRPr lang="de-DE" altLang="ja-JP"/>
          </a:p>
        </p:txBody>
      </p:sp>
    </p:spTree>
    <p:extLst>
      <p:ext uri="{BB962C8B-B14F-4D97-AF65-F5344CB8AC3E}">
        <p14:creationId xmlns:p14="http://schemas.microsoft.com/office/powerpoint/2010/main" val="3711539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500</Words>
  <Application>Microsoft Office PowerPoint</Application>
  <PresentationFormat>全屏显示(4:3)</PresentationFormat>
  <Paragraphs>267</Paragraphs>
  <Slides>7</Slides>
  <Notes>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Malgun Gothic</vt:lpstr>
      <vt:lpstr>ＭＳ Ｐゴシック</vt:lpstr>
      <vt:lpstr>宋体</vt:lpstr>
      <vt:lpstr>Arial</vt:lpstr>
      <vt:lpstr>Times</vt:lpstr>
      <vt:lpstr>Times New Roman</vt:lpstr>
      <vt:lpstr>Wingdings</vt:lpstr>
      <vt:lpstr>presentation_e_r</vt:lpstr>
      <vt:lpstr>JVET-O0192 Non-CE3: MPM flag first signaling for intra luma mode coding</vt:lpstr>
      <vt:lpstr>Motivation</vt:lpstr>
      <vt:lpstr>Proposed syntax clean-up</vt:lpstr>
      <vt:lpstr>Draft syntax changes</vt:lpstr>
      <vt:lpstr>Result</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2019-07-01T07:09:08Z</dcterms:modified>
</cp:coreProperties>
</file>