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4"/>
    <p:sldMasterId id="2147483675" r:id="rId5"/>
  </p:sldMasterIdLst>
  <p:notesMasterIdLst>
    <p:notesMasterId r:id="rId14"/>
  </p:notesMasterIdLst>
  <p:handoutMasterIdLst>
    <p:handoutMasterId r:id="rId15"/>
  </p:handoutMasterIdLst>
  <p:sldIdLst>
    <p:sldId id="3395" r:id="rId6"/>
    <p:sldId id="3386" r:id="rId7"/>
    <p:sldId id="3396" r:id="rId8"/>
    <p:sldId id="3397" r:id="rId9"/>
    <p:sldId id="3398" r:id="rId10"/>
    <p:sldId id="3399" r:id="rId11"/>
    <p:sldId id="3400" r:id="rId12"/>
    <p:sldId id="338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289"/>
    <a:srgbClr val="D2ECB6"/>
    <a:srgbClr val="CAE9FE"/>
    <a:srgbClr val="BDBDBF"/>
    <a:srgbClr val="05A2C0"/>
    <a:srgbClr val="138B85"/>
    <a:srgbClr val="FFFFFF"/>
    <a:srgbClr val="FF9E3D"/>
    <a:srgbClr val="FF8021"/>
    <a:srgbClr val="0486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94667" autoAdjust="0"/>
  </p:normalViewPr>
  <p:slideViewPr>
    <p:cSldViewPr snapToGrid="0">
      <p:cViewPr varScale="1">
        <p:scale>
          <a:sx n="89" d="100"/>
          <a:sy n="89" d="100"/>
        </p:scale>
        <p:origin x="360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46" y="-88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DB6B8-1ACD-4054-B270-56E639AC3CDB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41BEE-BDD9-4779-887D-9B5D4D43A9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3522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692DB-F418-4C38-97C9-758F704A32C1}" type="datetimeFigureOut">
              <a:rPr lang="en-GB" smtClean="0"/>
              <a:t>04/07/2019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EF4D6-5ACD-46E6-B9D4-3B908F60251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89248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6300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eneric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>
            <a:extLst>
              <a:ext uri="{FF2B5EF4-FFF2-40B4-BE49-F238E27FC236}">
                <a16:creationId xmlns:a16="http://schemas.microsoft.com/office/drawing/2014/main" xmlns="" id="{C2A004BE-34F6-40BF-B431-49840EBF51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676" y="250726"/>
            <a:ext cx="2711671" cy="1410246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xmlns="" id="{7B207878-D0A6-4B67-BECC-3D683ECA08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488" t="7916" b="9437"/>
          <a:stretch/>
        </p:blipFill>
        <p:spPr>
          <a:xfrm>
            <a:off x="0" y="0"/>
            <a:ext cx="355002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15A621-27D7-43CD-B83F-015838422B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4563187" y="3125436"/>
            <a:ext cx="5505724" cy="109221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defRPr sz="4000" b="1" cap="all" spc="-100" baseline="0">
                <a:ln w="12700">
                  <a:noFill/>
                </a:ln>
                <a:solidFill>
                  <a:schemeClr val="tx1"/>
                </a:solidFill>
                <a:latin typeface="Corbel" panose="020B05030202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Presentation heading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6AA569E-6D24-41A8-A843-D063C22C916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4563187" y="4332552"/>
            <a:ext cx="5505724" cy="38860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cap="all" baseline="0">
                <a:ln>
                  <a:noFill/>
                </a:ln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Subheading/date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74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subheading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6101B715-3041-47DF-BF88-D8B419FA689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9080" y="1775012"/>
            <a:ext cx="5227172" cy="4209864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GB" dirty="0"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GB" dirty="0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xmlns="" id="{CDD7A740-5933-471A-824A-2811378F61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9079" y="1428511"/>
            <a:ext cx="10754760" cy="251012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lang="en-GB" sz="1600" b="1" i="0" cap="none" baseline="0" dirty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pPr marL="228600" lvl="0" indent="-228600"/>
            <a:r>
              <a:rPr lang="en-US" dirty="0"/>
              <a:t>Heading</a:t>
            </a:r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6040EA39-7099-4920-B9ED-D340FA706895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26666" y="1775012"/>
            <a:ext cx="5227172" cy="4209864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GB" dirty="0"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82081CB6-44B6-4923-A68D-B275542925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9079" y="1015061"/>
            <a:ext cx="10754758" cy="309600"/>
          </a:xfrm>
        </p:spPr>
        <p:txBody>
          <a:bodyPr vert="horz" lIns="0" tIns="0" rIns="0" bIns="0" rtlCol="0" anchor="ctr">
            <a:noAutofit/>
          </a:bodyPr>
          <a:lstStyle>
            <a:lvl1pPr marL="0" indent="0">
              <a:buNone/>
              <a:defRPr lang="en-GB" sz="1800" b="1" i="0" cap="all" spc="0" baseline="0" dirty="0">
                <a:ln w="12700">
                  <a:noFill/>
                </a:ln>
                <a:solidFill>
                  <a:schemeClr val="tx2"/>
                </a:solidFill>
                <a:latin typeface="Corbel" panose="020B0503020204020204" pitchFamily="34" charset="0"/>
                <a:ea typeface="+mj-ea"/>
                <a:cs typeface="+mj-cs"/>
              </a:defRPr>
            </a:lvl1pPr>
          </a:lstStyle>
          <a:p>
            <a:pPr marL="228600" lvl="0" indent="-22860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subheading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D2455510-CB1D-46CD-8D3C-817689A75D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079" y="538096"/>
            <a:ext cx="10754758" cy="468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614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orange panel &amp; content with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56E2705-216A-4649-B9D3-72F02DDEA0BF}"/>
              </a:ext>
            </a:extLst>
          </p:cNvPr>
          <p:cNvSpPr/>
          <p:nvPr userDrawn="1"/>
        </p:nvSpPr>
        <p:spPr>
          <a:xfrm flipH="1">
            <a:off x="0" y="0"/>
            <a:ext cx="42403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C941C905-B983-4CFC-BF8B-51F66EC5792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877877" y="1407460"/>
            <a:ext cx="6775961" cy="4577416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GB" dirty="0"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A62A8B-C1DC-4E23-831D-C67A9A2E8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7877" y="538096"/>
            <a:ext cx="6775961" cy="600422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heading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AA9016D-9879-425D-B5DB-76D9B05957B0}"/>
              </a:ext>
            </a:extLst>
          </p:cNvPr>
          <p:cNvGrpSpPr/>
          <p:nvPr userDrawn="1"/>
        </p:nvGrpSpPr>
        <p:grpSpPr>
          <a:xfrm>
            <a:off x="328668" y="538130"/>
            <a:ext cx="406412" cy="467933"/>
            <a:chOff x="4984750" y="2138363"/>
            <a:chExt cx="4100513" cy="4721225"/>
          </a:xfrm>
          <a:solidFill>
            <a:schemeClr val="bg2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10BCDE1C-5FB1-48A8-AB1A-1458A1AFEF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7613" y="2138363"/>
              <a:ext cx="1285875" cy="3309938"/>
            </a:xfrm>
            <a:custGeom>
              <a:avLst/>
              <a:gdLst>
                <a:gd name="T0" fmla="*/ 688 w 860"/>
                <a:gd name="T1" fmla="*/ 2217 h 2217"/>
                <a:gd name="T2" fmla="*/ 516 w 860"/>
                <a:gd name="T3" fmla="*/ 2045 h 2217"/>
                <a:gd name="T4" fmla="*/ 516 w 860"/>
                <a:gd name="T5" fmla="*/ 599 h 2217"/>
                <a:gd name="T6" fmla="*/ 343 w 860"/>
                <a:gd name="T7" fmla="*/ 491 h 2217"/>
                <a:gd name="T8" fmla="*/ 343 w 860"/>
                <a:gd name="T9" fmla="*/ 1156 h 2217"/>
                <a:gd name="T10" fmla="*/ 171 w 860"/>
                <a:gd name="T11" fmla="*/ 1328 h 2217"/>
                <a:gd name="T12" fmla="*/ 0 w 860"/>
                <a:gd name="T13" fmla="*/ 1156 h 2217"/>
                <a:gd name="T14" fmla="*/ 0 w 860"/>
                <a:gd name="T15" fmla="*/ 181 h 2217"/>
                <a:gd name="T16" fmla="*/ 89 w 860"/>
                <a:gd name="T17" fmla="*/ 30 h 2217"/>
                <a:gd name="T18" fmla="*/ 263 w 860"/>
                <a:gd name="T19" fmla="*/ 35 h 2217"/>
                <a:gd name="T20" fmla="*/ 780 w 860"/>
                <a:gd name="T21" fmla="*/ 358 h 2217"/>
                <a:gd name="T22" fmla="*/ 860 w 860"/>
                <a:gd name="T23" fmla="*/ 503 h 2217"/>
                <a:gd name="T24" fmla="*/ 860 w 860"/>
                <a:gd name="T25" fmla="*/ 2045 h 2217"/>
                <a:gd name="T26" fmla="*/ 688 w 860"/>
                <a:gd name="T27" fmla="*/ 2217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2217">
                  <a:moveTo>
                    <a:pt x="688" y="2217"/>
                  </a:moveTo>
                  <a:cubicBezTo>
                    <a:pt x="593" y="2217"/>
                    <a:pt x="516" y="2140"/>
                    <a:pt x="516" y="2045"/>
                  </a:cubicBezTo>
                  <a:cubicBezTo>
                    <a:pt x="516" y="599"/>
                    <a:pt x="516" y="599"/>
                    <a:pt x="516" y="599"/>
                  </a:cubicBezTo>
                  <a:cubicBezTo>
                    <a:pt x="343" y="491"/>
                    <a:pt x="343" y="491"/>
                    <a:pt x="343" y="491"/>
                  </a:cubicBezTo>
                  <a:cubicBezTo>
                    <a:pt x="343" y="1156"/>
                    <a:pt x="343" y="1156"/>
                    <a:pt x="343" y="1156"/>
                  </a:cubicBezTo>
                  <a:cubicBezTo>
                    <a:pt x="343" y="1251"/>
                    <a:pt x="266" y="1328"/>
                    <a:pt x="171" y="1328"/>
                  </a:cubicBezTo>
                  <a:cubicBezTo>
                    <a:pt x="76" y="1328"/>
                    <a:pt x="0" y="1251"/>
                    <a:pt x="0" y="1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18"/>
                    <a:pt x="34" y="60"/>
                    <a:pt x="89" y="30"/>
                  </a:cubicBezTo>
                  <a:cubicBezTo>
                    <a:pt x="143" y="0"/>
                    <a:pt x="210" y="1"/>
                    <a:pt x="263" y="35"/>
                  </a:cubicBezTo>
                  <a:cubicBezTo>
                    <a:pt x="780" y="358"/>
                    <a:pt x="780" y="358"/>
                    <a:pt x="780" y="358"/>
                  </a:cubicBezTo>
                  <a:cubicBezTo>
                    <a:pt x="830" y="389"/>
                    <a:pt x="860" y="444"/>
                    <a:pt x="860" y="503"/>
                  </a:cubicBezTo>
                  <a:cubicBezTo>
                    <a:pt x="860" y="2045"/>
                    <a:pt x="860" y="2045"/>
                    <a:pt x="860" y="2045"/>
                  </a:cubicBezTo>
                  <a:cubicBezTo>
                    <a:pt x="860" y="2140"/>
                    <a:pt x="783" y="2217"/>
                    <a:pt x="688" y="2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CDC3672B-F66B-49A7-8488-47BE13641F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4750" y="3082925"/>
              <a:ext cx="4100513" cy="3776663"/>
            </a:xfrm>
            <a:custGeom>
              <a:avLst/>
              <a:gdLst>
                <a:gd name="T0" fmla="*/ 172 w 2744"/>
                <a:gd name="T1" fmla="*/ 2531 h 2531"/>
                <a:gd name="T2" fmla="*/ 87 w 2744"/>
                <a:gd name="T3" fmla="*/ 2508 h 2531"/>
                <a:gd name="T4" fmla="*/ 0 w 2744"/>
                <a:gd name="T5" fmla="*/ 2359 h 2531"/>
                <a:gd name="T6" fmla="*/ 0 w 2744"/>
                <a:gd name="T7" fmla="*/ 1068 h 2531"/>
                <a:gd name="T8" fmla="*/ 172 w 2744"/>
                <a:gd name="T9" fmla="*/ 896 h 2531"/>
                <a:gd name="T10" fmla="*/ 344 w 2744"/>
                <a:gd name="T11" fmla="*/ 1068 h 2531"/>
                <a:gd name="T12" fmla="*/ 344 w 2744"/>
                <a:gd name="T13" fmla="*/ 2057 h 2531"/>
                <a:gd name="T14" fmla="*/ 1090 w 2744"/>
                <a:gd name="T15" fmla="*/ 1616 h 2531"/>
                <a:gd name="T16" fmla="*/ 1090 w 2744"/>
                <a:gd name="T17" fmla="*/ 179 h 2531"/>
                <a:gd name="T18" fmla="*/ 1176 w 2744"/>
                <a:gd name="T19" fmla="*/ 30 h 2531"/>
                <a:gd name="T20" fmla="*/ 1348 w 2744"/>
                <a:gd name="T21" fmla="*/ 30 h 2531"/>
                <a:gd name="T22" fmla="*/ 2657 w 2744"/>
                <a:gd name="T23" fmla="*/ 786 h 2531"/>
                <a:gd name="T24" fmla="*/ 2743 w 2744"/>
                <a:gd name="T25" fmla="*/ 932 h 2531"/>
                <a:gd name="T26" fmla="*/ 2662 w 2744"/>
                <a:gd name="T27" fmla="*/ 1081 h 2531"/>
                <a:gd name="T28" fmla="*/ 1898 w 2744"/>
                <a:gd name="T29" fmla="*/ 1556 h 2531"/>
                <a:gd name="T30" fmla="*/ 1723 w 2744"/>
                <a:gd name="T31" fmla="*/ 1560 h 2531"/>
                <a:gd name="T32" fmla="*/ 1634 w 2744"/>
                <a:gd name="T33" fmla="*/ 1410 h 2531"/>
                <a:gd name="T34" fmla="*/ 1634 w 2744"/>
                <a:gd name="T35" fmla="*/ 1154 h 2531"/>
                <a:gd name="T36" fmla="*/ 1806 w 2744"/>
                <a:gd name="T37" fmla="*/ 982 h 2531"/>
                <a:gd name="T38" fmla="*/ 1971 w 2744"/>
                <a:gd name="T39" fmla="*/ 1105 h 2531"/>
                <a:gd name="T40" fmla="*/ 2236 w 2744"/>
                <a:gd name="T41" fmla="*/ 940 h 2531"/>
                <a:gd name="T42" fmla="*/ 1433 w 2744"/>
                <a:gd name="T43" fmla="*/ 477 h 2531"/>
                <a:gd name="T44" fmla="*/ 1433 w 2744"/>
                <a:gd name="T45" fmla="*/ 1714 h 2531"/>
                <a:gd name="T46" fmla="*/ 1349 w 2744"/>
                <a:gd name="T47" fmla="*/ 1862 h 2531"/>
                <a:gd name="T48" fmla="*/ 260 w 2744"/>
                <a:gd name="T49" fmla="*/ 2507 h 2531"/>
                <a:gd name="T50" fmla="*/ 172 w 2744"/>
                <a:gd name="T51" fmla="*/ 2531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4" h="2531">
                  <a:moveTo>
                    <a:pt x="172" y="2531"/>
                  </a:moveTo>
                  <a:cubicBezTo>
                    <a:pt x="143" y="2531"/>
                    <a:pt x="113" y="2523"/>
                    <a:pt x="87" y="2508"/>
                  </a:cubicBezTo>
                  <a:cubicBezTo>
                    <a:pt x="33" y="2478"/>
                    <a:pt x="0" y="2421"/>
                    <a:pt x="0" y="2359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0" y="973"/>
                    <a:pt x="77" y="896"/>
                    <a:pt x="172" y="896"/>
                  </a:cubicBezTo>
                  <a:cubicBezTo>
                    <a:pt x="267" y="896"/>
                    <a:pt x="344" y="973"/>
                    <a:pt x="344" y="1068"/>
                  </a:cubicBezTo>
                  <a:cubicBezTo>
                    <a:pt x="344" y="2057"/>
                    <a:pt x="344" y="2057"/>
                    <a:pt x="344" y="2057"/>
                  </a:cubicBezTo>
                  <a:cubicBezTo>
                    <a:pt x="1090" y="1616"/>
                    <a:pt x="1090" y="1616"/>
                    <a:pt x="1090" y="1616"/>
                  </a:cubicBezTo>
                  <a:cubicBezTo>
                    <a:pt x="1090" y="179"/>
                    <a:pt x="1090" y="179"/>
                    <a:pt x="1090" y="179"/>
                  </a:cubicBezTo>
                  <a:cubicBezTo>
                    <a:pt x="1090" y="118"/>
                    <a:pt x="1123" y="61"/>
                    <a:pt x="1176" y="30"/>
                  </a:cubicBezTo>
                  <a:cubicBezTo>
                    <a:pt x="1229" y="0"/>
                    <a:pt x="1295" y="0"/>
                    <a:pt x="1348" y="30"/>
                  </a:cubicBezTo>
                  <a:cubicBezTo>
                    <a:pt x="2657" y="786"/>
                    <a:pt x="2657" y="786"/>
                    <a:pt x="2657" y="786"/>
                  </a:cubicBezTo>
                  <a:cubicBezTo>
                    <a:pt x="2709" y="816"/>
                    <a:pt x="2742" y="871"/>
                    <a:pt x="2743" y="932"/>
                  </a:cubicBezTo>
                  <a:cubicBezTo>
                    <a:pt x="2744" y="992"/>
                    <a:pt x="2713" y="1049"/>
                    <a:pt x="2662" y="1081"/>
                  </a:cubicBezTo>
                  <a:cubicBezTo>
                    <a:pt x="1898" y="1556"/>
                    <a:pt x="1898" y="1556"/>
                    <a:pt x="1898" y="1556"/>
                  </a:cubicBezTo>
                  <a:cubicBezTo>
                    <a:pt x="1845" y="1589"/>
                    <a:pt x="1777" y="1591"/>
                    <a:pt x="1723" y="1560"/>
                  </a:cubicBezTo>
                  <a:cubicBezTo>
                    <a:pt x="1668" y="1530"/>
                    <a:pt x="1634" y="1472"/>
                    <a:pt x="1634" y="1410"/>
                  </a:cubicBezTo>
                  <a:cubicBezTo>
                    <a:pt x="1634" y="1154"/>
                    <a:pt x="1634" y="1154"/>
                    <a:pt x="1634" y="1154"/>
                  </a:cubicBezTo>
                  <a:cubicBezTo>
                    <a:pt x="1634" y="1059"/>
                    <a:pt x="1711" y="982"/>
                    <a:pt x="1806" y="982"/>
                  </a:cubicBezTo>
                  <a:cubicBezTo>
                    <a:pt x="1884" y="982"/>
                    <a:pt x="1950" y="1034"/>
                    <a:pt x="1971" y="1105"/>
                  </a:cubicBezTo>
                  <a:cubicBezTo>
                    <a:pt x="2236" y="940"/>
                    <a:pt x="2236" y="940"/>
                    <a:pt x="2236" y="940"/>
                  </a:cubicBezTo>
                  <a:cubicBezTo>
                    <a:pt x="1433" y="477"/>
                    <a:pt x="1433" y="477"/>
                    <a:pt x="1433" y="477"/>
                  </a:cubicBezTo>
                  <a:cubicBezTo>
                    <a:pt x="1433" y="1714"/>
                    <a:pt x="1433" y="1714"/>
                    <a:pt x="1433" y="1714"/>
                  </a:cubicBezTo>
                  <a:cubicBezTo>
                    <a:pt x="1433" y="1774"/>
                    <a:pt x="1402" y="1831"/>
                    <a:pt x="1349" y="1862"/>
                  </a:cubicBezTo>
                  <a:cubicBezTo>
                    <a:pt x="260" y="2507"/>
                    <a:pt x="260" y="2507"/>
                    <a:pt x="260" y="2507"/>
                  </a:cubicBezTo>
                  <a:cubicBezTo>
                    <a:pt x="233" y="2523"/>
                    <a:pt x="203" y="2531"/>
                    <a:pt x="172" y="2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80D033-5578-4D78-B1EC-ED306C33FC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82" y="6113296"/>
            <a:ext cx="1154001" cy="59999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967E2AB5-7E32-4954-972D-D8E3139A09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87414" y="538096"/>
            <a:ext cx="2880000" cy="5446779"/>
          </a:xfrm>
        </p:spPr>
        <p:txBody>
          <a:bodyPr vert="horz" lIns="0" tIns="0" rIns="0" bIns="0" rtlCol="0">
            <a:noAutofit/>
          </a:bodyPr>
          <a:lstStyle>
            <a:lvl1pPr>
              <a:buClr>
                <a:schemeClr val="bg2"/>
              </a:buClr>
              <a:defRPr lang="en-US" dirty="0">
                <a:solidFill>
                  <a:schemeClr val="bg2"/>
                </a:solidFill>
              </a:defRPr>
            </a:lvl1pPr>
            <a:lvl2pPr>
              <a:defRPr lang="en-US" dirty="0">
                <a:solidFill>
                  <a:schemeClr val="bg2"/>
                </a:solidFill>
              </a:defRPr>
            </a:lvl2pPr>
            <a:lvl3pPr>
              <a:defRPr lang="en-US" dirty="0">
                <a:solidFill>
                  <a:schemeClr val="bg2"/>
                </a:solidFill>
              </a:defRPr>
            </a:lvl3pPr>
            <a:lvl4pPr>
              <a:defRPr lang="en-US" dirty="0"/>
            </a:lvl4pPr>
            <a:lvl5pPr>
              <a:defRPr lang="en-GB" dirty="0"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8672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B7748A4E-D589-4ED4-8F0F-0B388347B8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378" y="538096"/>
            <a:ext cx="10753200" cy="468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heading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32135C65-2CBE-43D5-AFF2-638477B290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378" y="1015061"/>
            <a:ext cx="10753200" cy="309600"/>
          </a:xfrm>
        </p:spPr>
        <p:txBody>
          <a:bodyPr vert="horz" lIns="0" tIns="0" rIns="0" bIns="0" rtlCol="0" anchor="ctr">
            <a:noAutofit/>
          </a:bodyPr>
          <a:lstStyle>
            <a:lvl1pPr marL="0" indent="0">
              <a:buNone/>
              <a:defRPr lang="en-GB" sz="1800" b="1" i="0" cap="all" spc="0" baseline="0" dirty="0">
                <a:ln w="12700">
                  <a:noFill/>
                </a:ln>
                <a:solidFill>
                  <a:schemeClr val="tx2"/>
                </a:solidFill>
                <a:latin typeface="Corbel" panose="020B0503020204020204" pitchFamily="34" charset="0"/>
                <a:ea typeface="+mj-ea"/>
                <a:cs typeface="+mj-cs"/>
              </a:defRPr>
            </a:lvl1pPr>
          </a:lstStyle>
          <a:p>
            <a:pPr marL="228600" lvl="0" indent="-22860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subheading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415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Generic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>
            <a:extLst>
              <a:ext uri="{FF2B5EF4-FFF2-40B4-BE49-F238E27FC236}">
                <a16:creationId xmlns:a16="http://schemas.microsoft.com/office/drawing/2014/main" xmlns="" id="{C2A004BE-34F6-40BF-B431-49840EBF51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676" y="250726"/>
            <a:ext cx="2711671" cy="1410246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xmlns="" id="{7B207878-D0A6-4B67-BECC-3D683ECA08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488" t="7916" b="9437"/>
          <a:stretch/>
        </p:blipFill>
        <p:spPr>
          <a:xfrm>
            <a:off x="0" y="0"/>
            <a:ext cx="355002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15A621-27D7-43CD-B83F-015838422B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4563187" y="3125436"/>
            <a:ext cx="5505724" cy="109221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defRPr sz="4000" b="1" cap="all" spc="-100" baseline="0">
                <a:ln w="12700">
                  <a:noFill/>
                </a:ln>
                <a:solidFill>
                  <a:schemeClr val="tx1"/>
                </a:solidFill>
                <a:latin typeface="Corbel" panose="020B05030202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Presentation heading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6AA569E-6D24-41A8-A843-D063C22C916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4563187" y="4332552"/>
            <a:ext cx="5505724" cy="388603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cap="all" baseline="0">
                <a:ln>
                  <a:noFill/>
                </a:ln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Subheading/date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91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E7177-E923-4413-8640-A6E6774C9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9463" y="3429001"/>
            <a:ext cx="5657195" cy="3541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subheading</a:t>
            </a:r>
            <a:endParaRPr lang="en-GB" dirty="0"/>
          </a:p>
        </p:txBody>
      </p:sp>
      <p:sp>
        <p:nvSpPr>
          <p:cNvPr id="27" name="Title Placeholder 26">
            <a:extLst>
              <a:ext uri="{FF2B5EF4-FFF2-40B4-BE49-F238E27FC236}">
                <a16:creationId xmlns:a16="http://schemas.microsoft.com/office/drawing/2014/main" xmlns="" id="{512467A5-5A47-4860-ABCA-F290DF14B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63" y="1858869"/>
            <a:ext cx="5657195" cy="158021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presentation 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9773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000" b="1" kern="1200" cap="all" spc="0" baseline="0" dirty="0">
          <a:ln w="12700">
            <a:noFill/>
          </a:ln>
          <a:solidFill>
            <a:schemeClr val="bg2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cap="all" baseline="0">
          <a:solidFill>
            <a:schemeClr val="bg2"/>
          </a:solidFill>
          <a:latin typeface="Corbel" panose="020B0503020204020204" pitchFamily="34" charset="0"/>
          <a:ea typeface="UD Digi Kyokasho NK-B" panose="020B0400000000000000" pitchFamily="18" charset="-128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cap="all" baseline="0">
          <a:solidFill>
            <a:schemeClr val="bg2"/>
          </a:solidFill>
          <a:latin typeface="Corbel" panose="020B0503020204020204" pitchFamily="34" charset="0"/>
          <a:ea typeface="UD Digi Kyokasho NK-B" panose="020B0400000000000000" pitchFamily="18" charset="-128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cap="all" baseline="0">
          <a:solidFill>
            <a:schemeClr val="bg2"/>
          </a:solidFill>
          <a:latin typeface="Corbel" panose="020B0503020204020204" pitchFamily="34" charset="0"/>
          <a:ea typeface="UD Digi Kyokasho NK-B" panose="020B0400000000000000" pitchFamily="18" charset="-128"/>
          <a:cs typeface="+mn-cs"/>
        </a:defRPr>
      </a:lvl3pPr>
      <a:lvl4pPr marL="13716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cap="all" baseline="0">
          <a:solidFill>
            <a:schemeClr val="bg2"/>
          </a:solidFill>
          <a:latin typeface="Corbel" panose="020B0503020204020204" pitchFamily="34" charset="0"/>
          <a:ea typeface="UD Digi Kyokasho NK-B" panose="020B0400000000000000" pitchFamily="18" charset="-128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 cap="all" baseline="0">
          <a:solidFill>
            <a:schemeClr val="bg2"/>
          </a:solidFill>
          <a:latin typeface="Corbel" panose="020B0503020204020204" pitchFamily="34" charset="0"/>
          <a:ea typeface="UD Digi Kyokasho NK-B" panose="020B0400000000000000" pitchFamily="18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491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333" userDrawn="1">
          <p15:clr>
            <a:srgbClr val="F26B43"/>
          </p15:clr>
        </p15:guide>
        <p15:guide id="5" orient="horz" pos="89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3E5ACC7-9911-478A-B3B0-DE4E3B140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079" y="538096"/>
            <a:ext cx="10754758" cy="468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marL="228600" lvl="0" indent="-228600" algn="l">
              <a:buFont typeface="Arial" panose="020B0604020202020204" pitchFamily="34" charset="0"/>
            </a:pPr>
            <a:r>
              <a:rPr lang="en-US" dirty="0"/>
              <a:t>Heading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E7177-E923-4413-8640-A6E6774C9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413" y="1412876"/>
            <a:ext cx="10754758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5951CEA-DFD6-4D05-B0C6-4E0E5AD3B890}"/>
              </a:ext>
            </a:extLst>
          </p:cNvPr>
          <p:cNvSpPr txBox="1"/>
          <p:nvPr userDrawn="1"/>
        </p:nvSpPr>
        <p:spPr>
          <a:xfrm>
            <a:off x="342264" y="6492839"/>
            <a:ext cx="340471" cy="1782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fld id="{13D9B5B3-34F1-4574-8603-EBF049354228}" type="slidenum">
              <a:rPr lang="en-GB" sz="900" b="0" smtClean="0">
                <a:solidFill>
                  <a:schemeClr val="accent1"/>
                </a:solidFill>
                <a:latin typeface="Corbel" panose="020B0503020204020204" pitchFamily="34" charset="0"/>
              </a:rPr>
              <a:pPr algn="ctr"/>
              <a:t>‹#›</a:t>
            </a:fld>
            <a:endParaRPr lang="en-GB" sz="900" b="0" dirty="0">
              <a:solidFill>
                <a:schemeClr val="accent1"/>
              </a:solidFill>
              <a:latin typeface="Corbel" panose="020B0503020204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DCAEDCE3-118D-48DD-BA59-F13D020A78C7}"/>
              </a:ext>
            </a:extLst>
          </p:cNvPr>
          <p:cNvGrpSpPr/>
          <p:nvPr userDrawn="1"/>
        </p:nvGrpSpPr>
        <p:grpSpPr>
          <a:xfrm>
            <a:off x="309293" y="538130"/>
            <a:ext cx="406412" cy="467933"/>
            <a:chOff x="4984750" y="2138363"/>
            <a:chExt cx="4100513" cy="4721225"/>
          </a:xfrm>
          <a:solidFill>
            <a:schemeClr val="accent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C059BDA2-761E-476F-B9DC-61ADBEDAB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7613" y="2138363"/>
              <a:ext cx="1285875" cy="3309938"/>
            </a:xfrm>
            <a:custGeom>
              <a:avLst/>
              <a:gdLst>
                <a:gd name="T0" fmla="*/ 688 w 860"/>
                <a:gd name="T1" fmla="*/ 2217 h 2217"/>
                <a:gd name="T2" fmla="*/ 516 w 860"/>
                <a:gd name="T3" fmla="*/ 2045 h 2217"/>
                <a:gd name="T4" fmla="*/ 516 w 860"/>
                <a:gd name="T5" fmla="*/ 599 h 2217"/>
                <a:gd name="T6" fmla="*/ 343 w 860"/>
                <a:gd name="T7" fmla="*/ 491 h 2217"/>
                <a:gd name="T8" fmla="*/ 343 w 860"/>
                <a:gd name="T9" fmla="*/ 1156 h 2217"/>
                <a:gd name="T10" fmla="*/ 171 w 860"/>
                <a:gd name="T11" fmla="*/ 1328 h 2217"/>
                <a:gd name="T12" fmla="*/ 0 w 860"/>
                <a:gd name="T13" fmla="*/ 1156 h 2217"/>
                <a:gd name="T14" fmla="*/ 0 w 860"/>
                <a:gd name="T15" fmla="*/ 181 h 2217"/>
                <a:gd name="T16" fmla="*/ 89 w 860"/>
                <a:gd name="T17" fmla="*/ 30 h 2217"/>
                <a:gd name="T18" fmla="*/ 263 w 860"/>
                <a:gd name="T19" fmla="*/ 35 h 2217"/>
                <a:gd name="T20" fmla="*/ 780 w 860"/>
                <a:gd name="T21" fmla="*/ 358 h 2217"/>
                <a:gd name="T22" fmla="*/ 860 w 860"/>
                <a:gd name="T23" fmla="*/ 503 h 2217"/>
                <a:gd name="T24" fmla="*/ 860 w 860"/>
                <a:gd name="T25" fmla="*/ 2045 h 2217"/>
                <a:gd name="T26" fmla="*/ 688 w 860"/>
                <a:gd name="T27" fmla="*/ 2217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0" h="2217">
                  <a:moveTo>
                    <a:pt x="688" y="2217"/>
                  </a:moveTo>
                  <a:cubicBezTo>
                    <a:pt x="593" y="2217"/>
                    <a:pt x="516" y="2140"/>
                    <a:pt x="516" y="2045"/>
                  </a:cubicBezTo>
                  <a:cubicBezTo>
                    <a:pt x="516" y="599"/>
                    <a:pt x="516" y="599"/>
                    <a:pt x="516" y="599"/>
                  </a:cubicBezTo>
                  <a:cubicBezTo>
                    <a:pt x="343" y="491"/>
                    <a:pt x="343" y="491"/>
                    <a:pt x="343" y="491"/>
                  </a:cubicBezTo>
                  <a:cubicBezTo>
                    <a:pt x="343" y="1156"/>
                    <a:pt x="343" y="1156"/>
                    <a:pt x="343" y="1156"/>
                  </a:cubicBezTo>
                  <a:cubicBezTo>
                    <a:pt x="343" y="1251"/>
                    <a:pt x="266" y="1328"/>
                    <a:pt x="171" y="1328"/>
                  </a:cubicBezTo>
                  <a:cubicBezTo>
                    <a:pt x="76" y="1328"/>
                    <a:pt x="0" y="1251"/>
                    <a:pt x="0" y="115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18"/>
                    <a:pt x="34" y="60"/>
                    <a:pt x="89" y="30"/>
                  </a:cubicBezTo>
                  <a:cubicBezTo>
                    <a:pt x="143" y="0"/>
                    <a:pt x="210" y="1"/>
                    <a:pt x="263" y="35"/>
                  </a:cubicBezTo>
                  <a:cubicBezTo>
                    <a:pt x="780" y="358"/>
                    <a:pt x="780" y="358"/>
                    <a:pt x="780" y="358"/>
                  </a:cubicBezTo>
                  <a:cubicBezTo>
                    <a:pt x="830" y="389"/>
                    <a:pt x="860" y="444"/>
                    <a:pt x="860" y="503"/>
                  </a:cubicBezTo>
                  <a:cubicBezTo>
                    <a:pt x="860" y="2045"/>
                    <a:pt x="860" y="2045"/>
                    <a:pt x="860" y="2045"/>
                  </a:cubicBezTo>
                  <a:cubicBezTo>
                    <a:pt x="860" y="2140"/>
                    <a:pt x="783" y="2217"/>
                    <a:pt x="688" y="2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40D39728-F3B0-4A9C-8E6D-043DA62C12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4750" y="3082925"/>
              <a:ext cx="4100513" cy="3776663"/>
            </a:xfrm>
            <a:custGeom>
              <a:avLst/>
              <a:gdLst>
                <a:gd name="T0" fmla="*/ 172 w 2744"/>
                <a:gd name="T1" fmla="*/ 2531 h 2531"/>
                <a:gd name="T2" fmla="*/ 87 w 2744"/>
                <a:gd name="T3" fmla="*/ 2508 h 2531"/>
                <a:gd name="T4" fmla="*/ 0 w 2744"/>
                <a:gd name="T5" fmla="*/ 2359 h 2531"/>
                <a:gd name="T6" fmla="*/ 0 w 2744"/>
                <a:gd name="T7" fmla="*/ 1068 h 2531"/>
                <a:gd name="T8" fmla="*/ 172 w 2744"/>
                <a:gd name="T9" fmla="*/ 896 h 2531"/>
                <a:gd name="T10" fmla="*/ 344 w 2744"/>
                <a:gd name="T11" fmla="*/ 1068 h 2531"/>
                <a:gd name="T12" fmla="*/ 344 w 2744"/>
                <a:gd name="T13" fmla="*/ 2057 h 2531"/>
                <a:gd name="T14" fmla="*/ 1090 w 2744"/>
                <a:gd name="T15" fmla="*/ 1616 h 2531"/>
                <a:gd name="T16" fmla="*/ 1090 w 2744"/>
                <a:gd name="T17" fmla="*/ 179 h 2531"/>
                <a:gd name="T18" fmla="*/ 1176 w 2744"/>
                <a:gd name="T19" fmla="*/ 30 h 2531"/>
                <a:gd name="T20" fmla="*/ 1348 w 2744"/>
                <a:gd name="T21" fmla="*/ 30 h 2531"/>
                <a:gd name="T22" fmla="*/ 2657 w 2744"/>
                <a:gd name="T23" fmla="*/ 786 h 2531"/>
                <a:gd name="T24" fmla="*/ 2743 w 2744"/>
                <a:gd name="T25" fmla="*/ 932 h 2531"/>
                <a:gd name="T26" fmla="*/ 2662 w 2744"/>
                <a:gd name="T27" fmla="*/ 1081 h 2531"/>
                <a:gd name="T28" fmla="*/ 1898 w 2744"/>
                <a:gd name="T29" fmla="*/ 1556 h 2531"/>
                <a:gd name="T30" fmla="*/ 1723 w 2744"/>
                <a:gd name="T31" fmla="*/ 1560 h 2531"/>
                <a:gd name="T32" fmla="*/ 1634 w 2744"/>
                <a:gd name="T33" fmla="*/ 1410 h 2531"/>
                <a:gd name="T34" fmla="*/ 1634 w 2744"/>
                <a:gd name="T35" fmla="*/ 1154 h 2531"/>
                <a:gd name="T36" fmla="*/ 1806 w 2744"/>
                <a:gd name="T37" fmla="*/ 982 h 2531"/>
                <a:gd name="T38" fmla="*/ 1971 w 2744"/>
                <a:gd name="T39" fmla="*/ 1105 h 2531"/>
                <a:gd name="T40" fmla="*/ 2236 w 2744"/>
                <a:gd name="T41" fmla="*/ 940 h 2531"/>
                <a:gd name="T42" fmla="*/ 1433 w 2744"/>
                <a:gd name="T43" fmla="*/ 477 h 2531"/>
                <a:gd name="T44" fmla="*/ 1433 w 2744"/>
                <a:gd name="T45" fmla="*/ 1714 h 2531"/>
                <a:gd name="T46" fmla="*/ 1349 w 2744"/>
                <a:gd name="T47" fmla="*/ 1862 h 2531"/>
                <a:gd name="T48" fmla="*/ 260 w 2744"/>
                <a:gd name="T49" fmla="*/ 2507 h 2531"/>
                <a:gd name="T50" fmla="*/ 172 w 2744"/>
                <a:gd name="T51" fmla="*/ 2531 h 2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4" h="2531">
                  <a:moveTo>
                    <a:pt x="172" y="2531"/>
                  </a:moveTo>
                  <a:cubicBezTo>
                    <a:pt x="143" y="2531"/>
                    <a:pt x="113" y="2523"/>
                    <a:pt x="87" y="2508"/>
                  </a:cubicBezTo>
                  <a:cubicBezTo>
                    <a:pt x="33" y="2478"/>
                    <a:pt x="0" y="2421"/>
                    <a:pt x="0" y="2359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0" y="973"/>
                    <a:pt x="77" y="896"/>
                    <a:pt x="172" y="896"/>
                  </a:cubicBezTo>
                  <a:cubicBezTo>
                    <a:pt x="267" y="896"/>
                    <a:pt x="344" y="973"/>
                    <a:pt x="344" y="1068"/>
                  </a:cubicBezTo>
                  <a:cubicBezTo>
                    <a:pt x="344" y="2057"/>
                    <a:pt x="344" y="2057"/>
                    <a:pt x="344" y="2057"/>
                  </a:cubicBezTo>
                  <a:cubicBezTo>
                    <a:pt x="1090" y="1616"/>
                    <a:pt x="1090" y="1616"/>
                    <a:pt x="1090" y="1616"/>
                  </a:cubicBezTo>
                  <a:cubicBezTo>
                    <a:pt x="1090" y="179"/>
                    <a:pt x="1090" y="179"/>
                    <a:pt x="1090" y="179"/>
                  </a:cubicBezTo>
                  <a:cubicBezTo>
                    <a:pt x="1090" y="118"/>
                    <a:pt x="1123" y="61"/>
                    <a:pt x="1176" y="30"/>
                  </a:cubicBezTo>
                  <a:cubicBezTo>
                    <a:pt x="1229" y="0"/>
                    <a:pt x="1295" y="0"/>
                    <a:pt x="1348" y="30"/>
                  </a:cubicBezTo>
                  <a:cubicBezTo>
                    <a:pt x="2657" y="786"/>
                    <a:pt x="2657" y="786"/>
                    <a:pt x="2657" y="786"/>
                  </a:cubicBezTo>
                  <a:cubicBezTo>
                    <a:pt x="2709" y="816"/>
                    <a:pt x="2742" y="871"/>
                    <a:pt x="2743" y="932"/>
                  </a:cubicBezTo>
                  <a:cubicBezTo>
                    <a:pt x="2744" y="992"/>
                    <a:pt x="2713" y="1049"/>
                    <a:pt x="2662" y="1081"/>
                  </a:cubicBezTo>
                  <a:cubicBezTo>
                    <a:pt x="1898" y="1556"/>
                    <a:pt x="1898" y="1556"/>
                    <a:pt x="1898" y="1556"/>
                  </a:cubicBezTo>
                  <a:cubicBezTo>
                    <a:pt x="1845" y="1589"/>
                    <a:pt x="1777" y="1591"/>
                    <a:pt x="1723" y="1560"/>
                  </a:cubicBezTo>
                  <a:cubicBezTo>
                    <a:pt x="1668" y="1530"/>
                    <a:pt x="1634" y="1472"/>
                    <a:pt x="1634" y="1410"/>
                  </a:cubicBezTo>
                  <a:cubicBezTo>
                    <a:pt x="1634" y="1154"/>
                    <a:pt x="1634" y="1154"/>
                    <a:pt x="1634" y="1154"/>
                  </a:cubicBezTo>
                  <a:cubicBezTo>
                    <a:pt x="1634" y="1059"/>
                    <a:pt x="1711" y="982"/>
                    <a:pt x="1806" y="982"/>
                  </a:cubicBezTo>
                  <a:cubicBezTo>
                    <a:pt x="1884" y="982"/>
                    <a:pt x="1950" y="1034"/>
                    <a:pt x="1971" y="1105"/>
                  </a:cubicBezTo>
                  <a:cubicBezTo>
                    <a:pt x="2236" y="940"/>
                    <a:pt x="2236" y="940"/>
                    <a:pt x="2236" y="940"/>
                  </a:cubicBezTo>
                  <a:cubicBezTo>
                    <a:pt x="1433" y="477"/>
                    <a:pt x="1433" y="477"/>
                    <a:pt x="1433" y="477"/>
                  </a:cubicBezTo>
                  <a:cubicBezTo>
                    <a:pt x="1433" y="1714"/>
                    <a:pt x="1433" y="1714"/>
                    <a:pt x="1433" y="1714"/>
                  </a:cubicBezTo>
                  <a:cubicBezTo>
                    <a:pt x="1433" y="1774"/>
                    <a:pt x="1402" y="1831"/>
                    <a:pt x="1349" y="1862"/>
                  </a:cubicBezTo>
                  <a:cubicBezTo>
                    <a:pt x="260" y="2507"/>
                    <a:pt x="260" y="2507"/>
                    <a:pt x="260" y="2507"/>
                  </a:cubicBezTo>
                  <a:cubicBezTo>
                    <a:pt x="233" y="2523"/>
                    <a:pt x="203" y="2531"/>
                    <a:pt x="172" y="2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C7D5732-7E29-4675-B267-53209C685D9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82" y="6113296"/>
            <a:ext cx="1154001" cy="59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8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95" r:id="rId2"/>
    <p:sldLayoutId id="2147483724" r:id="rId3"/>
    <p:sldLayoutId id="2147484223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en-GB" sz="3600" b="1" i="0" kern="1200" cap="all" spc="0" baseline="0" dirty="0">
          <a:ln w="12700">
            <a:noFill/>
          </a:ln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68288" indent="-268288" algn="l" defTabSz="914400" rtl="0" eaLnBrk="1" latinLnBrk="0" hangingPunct="1">
        <a:lnSpc>
          <a:spcPct val="100000"/>
        </a:lnSpc>
        <a:spcBef>
          <a:spcPts val="0"/>
        </a:spcBef>
        <a:buClr>
          <a:schemeClr val="accent2"/>
        </a:buClr>
        <a:buSzPct val="100000"/>
        <a:buFont typeface="Arial" panose="020B0604020202020204" pitchFamily="34" charset="0"/>
        <a:buChar char="■"/>
        <a:defRPr sz="1800" kern="1200">
          <a:solidFill>
            <a:srgbClr val="000000"/>
          </a:solidFill>
          <a:latin typeface="Corbel" panose="020B05030202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27063" indent="-179388" algn="l" defTabSz="914400" rtl="0" eaLnBrk="1" latinLnBrk="0" hangingPunct="1">
        <a:lnSpc>
          <a:spcPct val="100000"/>
        </a:lnSpc>
        <a:spcBef>
          <a:spcPts val="0"/>
        </a:spcBef>
        <a:buSzPct val="110000"/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Corbel" panose="020B05030202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985838" indent="-179388" algn="l" defTabSz="914400" rtl="0" eaLnBrk="1" latinLnBrk="0" hangingPunct="1">
        <a:lnSpc>
          <a:spcPct val="100000"/>
        </a:lnSpc>
        <a:spcBef>
          <a:spcPts val="0"/>
        </a:spcBef>
        <a:buSzPct val="90000"/>
        <a:buFont typeface="Courier New" panose="02070309020205020404" pitchFamily="49" charset="0"/>
        <a:buChar char="o"/>
        <a:defRPr sz="1200" kern="1200">
          <a:solidFill>
            <a:srgbClr val="000000"/>
          </a:solidFill>
          <a:latin typeface="Corbel" panose="020B05030202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435100" indent="-179388" algn="l" defTabSz="914400" rtl="0" eaLnBrk="1" latinLnBrk="0" hangingPunct="1">
        <a:lnSpc>
          <a:spcPct val="100000"/>
        </a:lnSpc>
        <a:spcBef>
          <a:spcPts val="0"/>
        </a:spcBef>
        <a:buFont typeface="Corbel" panose="020B0503020204020204" pitchFamily="34" charset="0"/>
        <a:buChar char="–"/>
        <a:defRPr sz="1200" kern="1200">
          <a:solidFill>
            <a:srgbClr val="000000"/>
          </a:solidFill>
          <a:latin typeface="Corbel" panose="020B05030202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rgbClr val="000000"/>
          </a:solidFill>
          <a:latin typeface="Corbel" panose="020B05030202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39">
          <p15:clr>
            <a:srgbClr val="F26B43"/>
          </p15:clr>
        </p15:guide>
        <p15:guide id="2" pos="559">
          <p15:clr>
            <a:srgbClr val="F26B43"/>
          </p15:clr>
        </p15:guide>
        <p15:guide id="3" orient="horz" pos="3770">
          <p15:clr>
            <a:srgbClr val="F26B43"/>
          </p15:clr>
        </p15:guide>
        <p15:guide id="4" pos="7341">
          <p15:clr>
            <a:srgbClr val="F26B43"/>
          </p15:clr>
        </p15:guide>
        <p15:guide id="5" orient="horz" pos="89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JVET-O0190</a:t>
            </a:r>
            <a:br>
              <a:rPr lang="en-US" sz="36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Non-CE4: LIC model parameters using forward mapped </a:t>
            </a:r>
            <a:r>
              <a:rPr lang="en-CA" sz="18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 samples in LMCS </a:t>
            </a:r>
            <a:r>
              <a:rPr lang="en-US" sz="18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210BED1-459A-40A7-B5FB-0F369DA2C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J. Shingala 	</a:t>
            </a:r>
            <a:r>
              <a:rPr lang="en-GB" sz="1800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Ittiam</a:t>
            </a:r>
            <a:r>
              <a:rPr lang="en-GB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  <a:endParaRPr lang="en-GB" sz="18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 bwMode="gray">
          <a:xfrm>
            <a:off x="2590801" y="5630336"/>
            <a:ext cx="2489200" cy="530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J. Shingala</a:t>
            </a:r>
          </a:p>
          <a:p>
            <a:pPr>
              <a:spcBef>
                <a:spcPts val="300"/>
              </a:spcBef>
            </a:pPr>
            <a:r>
              <a:rPr lang="en-US" sz="16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Ittiam</a:t>
            </a:r>
            <a:r>
              <a:rPr lang="en-US" sz="1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Systems</a:t>
            </a:r>
          </a:p>
        </p:txBody>
      </p:sp>
    </p:spTree>
    <p:extLst>
      <p:ext uri="{BB962C8B-B14F-4D97-AF65-F5344CB8AC3E}">
        <p14:creationId xmlns:p14="http://schemas.microsoft.com/office/powerpoint/2010/main" val="12986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Samples used for LIC parameter derivation ‘a’ and ‘b’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Neighbour reconstruction samples (C)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Neighbour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reference samples (L), using current motion</a:t>
                </a:r>
              </a:p>
              <a:p>
                <a:pPr marL="969963" lvl="1" indent="-342900">
                  <a:buFontTx/>
                  <a:buChar char="-"/>
                </a:pP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LMS method: Derive ‘a’ and ‘b’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dirty="0">
                          <a:latin typeface="Cambria Math" panose="02040503050406030204" pitchFamily="18" charset="0"/>
                        </a:rPr>
                        <m:t>=2×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dirty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dirty="0">
                                      <a:latin typeface="Cambria Math" panose="02040503050406030204" pitchFamily="18" charset="0"/>
                                    </a:rPr>
                                    <m:t>width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dirty="0">
                                      <a:latin typeface="Cambria Math" panose="02040503050406030204" pitchFamily="18" charset="0"/>
                                    </a:rPr>
                                    <m:t>PU</m:t>
                                  </m:r>
                                </m:sub>
                              </m:sSub>
                              <m:r>
                                <a:rPr lang="en-US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dirty="0">
                                      <a:latin typeface="Cambria Math" panose="02040503050406030204" pitchFamily="18" charset="0"/>
                                    </a:rPr>
                                    <m:t>height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dirty="0">
                                      <a:latin typeface="Cambria Math" panose="02040503050406030204" pitchFamily="18" charset="0"/>
                                    </a:rPr>
                                    <m:t>PU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dirty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·∑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  <m:r>
                                <a:rPr lang="en-US" dirty="0">
                                  <a:latin typeface="Cambria Math" panose="02040503050406030204" pitchFamily="18" charset="0"/>
                                </a:rPr>
                                <m:t>·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∑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·∑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·∑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  <m:r>
                                <a:rPr lang="en-US" dirty="0">
                                  <a:latin typeface="Cambria Math" panose="02040503050406030204" pitchFamily="18" charset="0"/>
                                </a:rPr>
                                <m:t>·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∑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·∑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dirty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dirty="0">
                              <a:latin typeface="Cambria Math" panose="02040503050406030204" pitchFamily="18" charset="0"/>
                            </a:rPr>
                            <m:t>∑</m:t>
                          </m:r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dirty="0">
                              <a:latin typeface="Cambria Math" panose="02040503050406030204" pitchFamily="18" charset="0"/>
                            </a:rPr>
                            <m:t>·∑</m:t>
                          </m:r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sz="24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969963" lvl="1" indent="-342900">
                  <a:buFontTx/>
                  <a:buChar char="-"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dirty="0">
                        <a:latin typeface="Cambria Math" panose="02040503050406030204" pitchFamily="18" charset="0"/>
                      </a:rPr>
                      <m:t>pred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dirty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sz="2400" dirty="0">
                        <a:latin typeface="Cambria Math" panose="02040503050406030204" pitchFamily="18" charset="0"/>
                      </a:rPr>
                      <m:t>pred</m:t>
                    </m:r>
                    <m:d>
                      <m:d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40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400" dirty="0"/>
                  <a:t> </a:t>
                </a:r>
              </a:p>
              <a:p>
                <a:pPr marL="342900" indent="-342900">
                  <a:buFontTx/>
                  <a:buChar char="-"/>
                </a:pPr>
                <a:endParaRPr lang="en-US" sz="24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2788" t="-15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cap="none" dirty="0"/>
              <a:t>Overview </a:t>
            </a:r>
            <a:r>
              <a:rPr lang="en-IN" sz="3200" cap="none" dirty="0" smtClean="0"/>
              <a:t> of LIC using LMS method</a:t>
            </a:r>
            <a:endParaRPr lang="en-IN" sz="3200" cap="none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7413" y="1553877"/>
            <a:ext cx="2879725" cy="4271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41763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Samples used for LIC parameter derivation ‘a’ and ‘b’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Neighbour reconstruction samples (C)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mapped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Neighbour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reference samples (L),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‘C’ inverse mapped back to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pPr marL="969963" lvl="1" indent="-342900">
                  <a:buFontTx/>
                  <a:buChar char="-"/>
                </a:pP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LMS method: 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‘a’ and ‘b’ in</a:t>
                </a:r>
                <a:r>
                  <a:rPr lang="en-US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endParaRPr lang="en-US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·∑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·</m:t>
                            </m:r>
                            <m:r>
                              <a:rPr lang="en-GB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𝐼𝑛𝑣𝐿𝑈𝑇</m:t>
                            </m:r>
                            <m:r>
                              <a:rPr lang="en-GB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  <m:d>
                              <m:dPr>
                                <m:ctrlPr>
                                  <a:rPr lang="en-US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r>
                              <a:rPr lang="en-GB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−∑</m:t>
                        </m:r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·∑</m:t>
                        </m:r>
                        <m: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𝐼𝑛𝑣𝐿𝑈𝑇</m:t>
                        </m:r>
                        <m: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d>
                          <m:dPr>
                            <m:ctrlPr>
                              <a:rPr lang="en-US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·∑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·</m:t>
                            </m:r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d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−∑</m:t>
                        </m:r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·∑</m:t>
                        </m:r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</m:den>
                    </m:f>
                  </m:oMath>
                </a14:m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 smtClean="0"/>
              </a:p>
              <a:p>
                <a:r>
                  <a:rPr lang="en-GB" sz="1600" dirty="0" smtClean="0"/>
                  <a:t>	</a:t>
                </a:r>
                <a14:m>
                  <m:oMath xmlns:m="http://schemas.openxmlformats.org/officeDocument/2006/math">
                    <m:r>
                      <a:rPr lang="en-GB" sz="160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sz="1600" i="1" dirty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∑</m:t>
                        </m:r>
                        <m:r>
                          <a:rPr lang="en-GB" sz="16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𝐼𝑛𝑣𝐿𝑈𝑇</m:t>
                        </m:r>
                        <m:r>
                          <a:rPr lang="en-GB" sz="16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6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d>
                          <m:dPr>
                            <m:ctrlPr>
                              <a:rPr lang="en-US" sz="16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6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sz="16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·∑</m:t>
                        </m:r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6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6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GB" sz="1600" i="1" dirty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lang="en-IN" sz="1600" i="1" dirty="0" smtClean="0">
                  <a:latin typeface="Cambria Math" panose="02040503050406030204" pitchFamily="18" charset="0"/>
                </a:endParaRPr>
              </a:p>
              <a:p>
                <a:r>
                  <a:rPr lang="en-US" sz="1600" dirty="0" smtClean="0"/>
                  <a:t>	</a:t>
                </a:r>
                <a:endParaRPr lang="en-IN" sz="1600" dirty="0" smtClean="0">
                  <a:latin typeface="Cambria Math" panose="02040503050406030204" pitchFamily="18" charset="0"/>
                </a:endParaRPr>
              </a:p>
              <a:p>
                <a:r>
                  <a:rPr lang="en-US" sz="1600" dirty="0" smtClean="0"/>
                  <a:t>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latin typeface="Cambria Math" panose="02040503050406030204" pitchFamily="18" charset="0"/>
                      </a:rPr>
                      <m:t>pred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60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𝐹𝑤𝑑𝐿𝑈𝑇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600" dirty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sz="1600" dirty="0">
                        <a:latin typeface="Cambria Math" panose="02040503050406030204" pitchFamily="18" charset="0"/>
                      </a:rPr>
                      <m:t>pred</m:t>
                    </m:r>
                    <m:d>
                      <m:dPr>
                        <m:ctrlPr>
                          <a:rPr lang="en-US" sz="16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60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342900" indent="-342900">
                  <a:buFontTx/>
                  <a:buChar char="-"/>
                </a:pPr>
                <a:endPara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Complexity: 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Inverse mapping (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InvLUT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complexity is high as it requires finding  non-uniformly spaced pivot point before mapping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mapping (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FwdLUT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of ‘L’ is desirable as 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equi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-spaced piecewise linear mapping is less complex</a:t>
                </a:r>
              </a:p>
              <a:p>
                <a:pPr marL="969963" lvl="1" indent="-342900">
                  <a:buFontTx/>
                  <a:buChar char="-"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endParaRPr lang="en-US" sz="24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2158" t="-1598" b="-12517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Problem Statement : LIC with LMCS in CE4-3.1</a:t>
            </a:r>
            <a:endParaRPr lang="en-IN" sz="32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69" y="1365114"/>
            <a:ext cx="2879725" cy="49594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1568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Samples used for LIC parameter derivation ‘a’ and ‘b’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Neighbour reconstruction samples (C)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mapped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Neighbour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reference samples (L)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‘L’ is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mapped</a:t>
                </a:r>
              </a:p>
              <a:p>
                <a:pPr marL="969963" lvl="1" indent="-342900">
                  <a:buFontTx/>
                  <a:buChar char="-"/>
                </a:pP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LMS method: 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‘a’ and ‘b’ 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 </a:t>
                </a:r>
                <a:r>
                  <a:rPr lang="en-US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mapped </a:t>
                </a:r>
                <a:r>
                  <a:rPr lang="en-US" sz="20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</a:p>
              <a:p>
                <a:endParaRPr lang="en-GB" sz="1400" i="1" dirty="0" smtClean="0"/>
              </a:p>
              <a:p>
                <a:r>
                  <a:rPr lang="en-GB" sz="1400" dirty="0" smtClean="0"/>
                  <a:t>        	</a:t>
                </a:r>
                <a14:m>
                  <m:oMath xmlns:m="http://schemas.openxmlformats.org/officeDocument/2006/math">
                    <m:r>
                      <a:rPr lang="en-GB" sz="140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GB" sz="1400" i="1" dirty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·∑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𝐹𝑤𝑑𝐿𝑈𝑇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)·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d>
                              <m:dPr>
                                <m:ctrlP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d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−∑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𝐹𝑤𝑑𝐿𝑈𝑇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·∑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𝐶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</m:num>
                      <m:den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·∑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𝐹𝑤𝑑𝐿𝑈𝑇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·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𝐹𝑤𝑑𝐿𝑈𝑇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GB" sz="1400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</m:d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−∑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𝐹𝑤𝑑𝐿𝑈𝑇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)·∑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𝐹𝑤𝑑𝐿𝑈𝑇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den>
                    </m:f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r>
                  <a:rPr lang="en-GB" sz="1400" dirty="0" smtClean="0"/>
                  <a:t> 	</a:t>
                </a:r>
                <a14:m>
                  <m:oMath xmlns:m="http://schemas.openxmlformats.org/officeDocument/2006/math">
                    <m:r>
                      <a:rPr lang="en-GB" sz="140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sz="1400" i="1" dirty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𝐶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·∑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𝐹𝑤𝑑𝐿𝑈𝑇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𝐿</m:t>
                        </m:r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num>
                      <m:den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r>
                      <a:rPr lang="en-IN" b="0" i="0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endParaRPr lang="en-IN" b="0" i="0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endParaRPr lang="en-IN" sz="1600" dirty="0" smtClean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N" sz="1600" b="0" i="0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                   </m:t>
                      </m:r>
                      <m:r>
                        <m:rPr>
                          <m:sty m:val="p"/>
                        </m:rP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pred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′</m:t>
                      </m:r>
                      <m:d>
                        <m:dPr>
                          <m:ctrlPr>
                            <a:rPr lang="en-US" sz="16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1600" i="1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𝐹𝑤𝑑𝐿𝑈𝑇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pred</m:t>
                      </m:r>
                      <m:d>
                        <m:dPr>
                          <m:ctrlPr>
                            <a:rPr lang="en-US" sz="1600" i="1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en-US" sz="1600" dirty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)+</m:t>
                      </m:r>
                      <m:r>
                        <a:rPr lang="en-US" sz="1600" dirty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IN" sz="1600" b="0" i="0" dirty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Pipeline Issue:</a:t>
                </a:r>
                <a:r>
                  <a:rPr lang="en-US" sz="20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map precedes LIC transform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Affects Hardware decoder pipeline of MC-&gt;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FwdMap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LMCS</a:t>
                </a: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/>
              </a:p>
              <a:p>
                <a:pPr marL="342900" indent="-342900">
                  <a:buFontTx/>
                  <a:buChar char="-"/>
                </a:pP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2158" t="-1598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LIC in Forward mapped domain (Trivial approach)</a:t>
            </a:r>
            <a:endParaRPr lang="en-IN" sz="32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42" y="1748231"/>
            <a:ext cx="2879725" cy="40468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0484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0"/>
              </p:nvPr>
            </p:nvSpPr>
            <p:spPr>
              <a:xfrm>
                <a:off x="4877877" y="1407460"/>
                <a:ext cx="6775961" cy="5039060"/>
              </a:xfrm>
            </p:spPr>
            <p:txBody>
              <a:bodyPr/>
              <a:lstStyle/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Samples used for LIC parameter derivation ‘a’ and ‘b’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Neighbour reconstruction samples (C)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mapped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Neighbour </a:t>
                </a: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reference samples (L) in </a:t>
                </a:r>
                <a:r>
                  <a:rPr lang="en-US" sz="16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pPr marL="969963" lvl="1" indent="-342900">
                  <a:buFontTx/>
                  <a:buChar char="-"/>
                </a:pPr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‘L’ is 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mapped</a:t>
                </a:r>
              </a:p>
              <a:p>
                <a:pPr marL="969963" lvl="1" indent="-342900">
                  <a:buFontTx/>
                  <a:buChar char="-"/>
                </a:pPr>
                <a:endParaRPr lang="en-US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‘</a:t>
                </a: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a’ 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 </a:t>
                </a:r>
                <a:r>
                  <a:rPr lang="en-US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mapped </a:t>
                </a:r>
                <a:r>
                  <a:rPr lang="en-US" sz="20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but ‘b’ in </a:t>
                </a:r>
                <a:r>
                  <a:rPr lang="en-US" sz="20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original domain</a:t>
                </a:r>
              </a:p>
              <a:p>
                <a:endParaRPr lang="en-GB" sz="140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N" sz="12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	</m:t>
                      </m:r>
                      <m:r>
                        <a:rPr lang="en-IN" sz="12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GB" sz="12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sz="12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·∑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𝐹𝑤𝑑𝐿𝑈𝑇</m:t>
                              </m:r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)·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d>
                                <m:dPr>
                                  <m:ctrlPr>
                                    <a:rPr lang="en-US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d>
                            </m:e>
                          </m:d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−∑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𝐹𝑤𝑑𝐿𝑈𝑇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·∑</m:t>
                          </m:r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·∑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𝐹𝑤𝑑𝐿𝑈𝑇</m:t>
                              </m:r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sz="12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·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𝐹𝑤𝑑𝐿𝑈𝑇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d>
                                <m:dPr>
                                  <m:ctrlPr>
                                    <a:rPr lang="en-US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1200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d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−∑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𝐹𝑤𝑑𝐿𝑈𝑇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GB" sz="12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)·∑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𝐹𝑤𝑑𝐿𝑈𝑇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2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12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endParaRPr lang="en-US" dirty="0" smtClean="0"/>
              </a:p>
              <a:p>
                <a:pPr hangingPunct="0"/>
                <a:r>
                  <a:rPr lang="en-US" sz="1400" dirty="0" smtClean="0"/>
                  <a:t>         </a:t>
                </a:r>
                <a14:m>
                  <m:oMath xmlns:m="http://schemas.openxmlformats.org/officeDocument/2006/math">
                    <m:r>
                      <a:rPr lang="en-IN" sz="14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IN" sz="1400" b="0" i="1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1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14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𝐼𝑛𝑣𝐿𝑈𝑇</m:t>
                            </m:r>
                            <m:d>
                              <m:dPr>
                                <m:ctrlPr>
                                  <a:rPr lang="en-US" sz="14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400" i="1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i="1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∑</m:t>
                                    </m:r>
                                    <m:r>
                                      <a:rPr lang="en-US" sz="1400" i="1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  <m:d>
                                      <m:dPr>
                                        <m:ctrlPr>
                                          <a:rPr lang="en-US" sz="1400" i="1" dirty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 dirty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1400" i="1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·∑</m:t>
                            </m:r>
                            <m:r>
                              <a:rPr lang="en-US" sz="1400" i="1" dirty="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d>
                              <m:dPr>
                                <m:ctrlP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i="1" dirty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lang="en-US" sz="1400" dirty="0" smtClean="0"/>
              </a:p>
              <a:p>
                <a:pPr hangingPunct="0"/>
                <a:endParaRPr lang="en-US" sz="1400" dirty="0" smtClean="0"/>
              </a:p>
              <a:p>
                <a:pPr hangingPunct="0"/>
                <a:r>
                  <a:rPr lang="en-US" sz="1400" dirty="0"/>
                  <a:t> </a:t>
                </a:r>
                <a:r>
                  <a:rPr lang="en-US" sz="1400" dirty="0" smtClean="0"/>
                  <a:t>        </a:t>
                </a:r>
                <a14:m>
                  <m:oMath xmlns:m="http://schemas.openxmlformats.org/officeDocument/2006/math">
                    <m:r>
                      <a:rPr lang="en-IN" sz="1400" b="0" i="0" dirty="0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sty m:val="p"/>
                      </m:rPr>
                      <a:rPr lang="en-US" sz="1400" dirty="0">
                        <a:latin typeface="Cambria Math" panose="02040503050406030204" pitchFamily="18" charset="0"/>
                      </a:rPr>
                      <m:t>pred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4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400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𝐹𝑤𝑑𝐿𝑈𝑇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400" dirty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sz="1400" dirty="0">
                        <a:latin typeface="Cambria Math" panose="02040503050406030204" pitchFamily="18" charset="0"/>
                      </a:rPr>
                      <m:t>pred</m:t>
                    </m:r>
                    <m:d>
                      <m:d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4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400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400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N" sz="1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400" dirty="0"/>
              </a:p>
              <a:p>
                <a:pPr marL="285750" indent="-285750">
                  <a:buFontTx/>
                  <a:buChar char="-"/>
                </a:pPr>
                <a:endPara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Tx/>
                  <a:buChar char="-"/>
                </a:pPr>
                <a:r>
                  <a:rPr lang="en-US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Inverse mapping replaced by forward mapping </a:t>
                </a:r>
              </a:p>
              <a:p>
                <a:pPr marL="285750" indent="-285750">
                  <a:buFontTx/>
                  <a:buChar char="-"/>
                </a:pP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Order of MC and </a:t>
                </a:r>
                <a:r>
                  <a:rPr lang="en-US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FwdMap</a:t>
                </a: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LMCS is </a:t>
                </a:r>
                <a:r>
                  <a:rPr lang="en-US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intact</a:t>
                </a:r>
              </a:p>
              <a:p>
                <a:pPr marL="285750" indent="-285750">
                  <a:buFontTx/>
                  <a:buChar char="-"/>
                </a:pPr>
                <a:r>
                  <a:rPr lang="en-US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Requires just one inverse map for the average of reconstruction samples ‘C’</a:t>
                </a: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Tx/>
                  <a:buChar char="-"/>
                </a:pPr>
                <a:endPara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912813" lvl="1" indent="-285750">
                  <a:buFontTx/>
                  <a:buChar char="-"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/>
              </a:p>
              <a:p>
                <a:pPr marL="342900" indent="-342900">
                  <a:buFontTx/>
                  <a:buChar char="-"/>
                </a:pP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4877877" y="1407460"/>
                <a:ext cx="6775961" cy="5039060"/>
              </a:xfrm>
              <a:blipFill rotWithShape="0">
                <a:blip r:embed="rId2"/>
                <a:stretch>
                  <a:fillRect l="-2158" t="-1451" r="-2338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Proposed method using forward mapped samples</a:t>
            </a:r>
            <a:endParaRPr lang="en-IN" sz="28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18" y="1579557"/>
            <a:ext cx="2819794" cy="41428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52314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en-US" sz="1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LIC of CE 4.3-1a over VTM5.0	                               JVET-O0190:LIC using proposed forward mapped samples in CE 4.3-1a over VTM5.0</a:t>
            </a:r>
            <a:endParaRPr lang="en-US" sz="12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JVET-O0190 test results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Content Placeholder 19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78566207"/>
              </p:ext>
            </p:extLst>
          </p:nvPr>
        </p:nvGraphicFramePr>
        <p:xfrm>
          <a:off x="6836569" y="1985962"/>
          <a:ext cx="4406900" cy="37877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vtm5.0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Low delay B Main10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vtm5.0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Content Placeholder 2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6801256"/>
              </p:ext>
            </p:extLst>
          </p:nvPr>
        </p:nvGraphicFramePr>
        <p:xfrm>
          <a:off x="1308894" y="1985962"/>
          <a:ext cx="4406900" cy="37877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vtm5.0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Low delay B Main10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vtm5.0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484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br>
              <a:rPr lang="en-IN" sz="3200" cap="non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 bwMode="gray">
          <a:xfrm>
            <a:off x="923026" y="1492370"/>
            <a:ext cx="10705382" cy="37317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Inverse mapping of reconstructed samples replaced by forward mapping of reference samples in deriving the LIC model parameters</a:t>
            </a:r>
          </a:p>
          <a:p>
            <a:pPr algn="l">
              <a:spcBef>
                <a:spcPts val="300"/>
              </a:spcBef>
            </a:pPr>
            <a:endParaRPr lang="en-I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LIC is still applied in original domain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Scale is derived using forward mapped samples</a:t>
            </a:r>
            <a:endParaRPr lang="en-I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Offset requires single inverse mapping of the average of reconstruction samples</a:t>
            </a:r>
          </a:p>
          <a:p>
            <a:pPr lvl="1">
              <a:spcBef>
                <a:spcPts val="300"/>
              </a:spcBef>
            </a:pPr>
            <a:endParaRPr lang="en-I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order of Motion compensation and Forward mapping of inter prediction is intact</a:t>
            </a:r>
          </a:p>
          <a:p>
            <a:pPr algn="l">
              <a:spcBef>
                <a:spcPts val="300"/>
              </a:spcBef>
            </a:pPr>
            <a:endParaRPr lang="en-I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 has minor gains (-0.01%) and LDB has minor loss (+0.03%) for </a:t>
            </a:r>
            <a:r>
              <a:rPr lang="en-I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endParaRPr lang="en-I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IN" sz="2000" dirty="0" smtClean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66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r>
              <a:rPr lang="en-US" cap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for Crosscheck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945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S">
  <a:themeElements>
    <a:clrScheme name="ITTIAM">
      <a:dk1>
        <a:srgbClr val="262626"/>
      </a:dk1>
      <a:lt1>
        <a:srgbClr val="8C8C8C"/>
      </a:lt1>
      <a:dk2>
        <a:srgbClr val="262626"/>
      </a:dk2>
      <a:lt2>
        <a:srgbClr val="FFFFFF"/>
      </a:lt2>
      <a:accent1>
        <a:srgbClr val="FF9E3D"/>
      </a:accent1>
      <a:accent2>
        <a:srgbClr val="05A2C0"/>
      </a:accent2>
      <a:accent3>
        <a:srgbClr val="F66900"/>
      </a:accent3>
      <a:accent4>
        <a:srgbClr val="014574"/>
      </a:accent4>
      <a:accent5>
        <a:srgbClr val="FEC04F"/>
      </a:accent5>
      <a:accent6>
        <a:srgbClr val="169F98"/>
      </a:accent6>
      <a:hlink>
        <a:srgbClr val="3C3C3C"/>
      </a:hlink>
      <a:folHlink>
        <a:srgbClr val="8C8C8C"/>
      </a:folHlink>
    </a:clrScheme>
    <a:fontScheme name="Custom 104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9525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indent="0" algn="ctr">
          <a:spcBef>
            <a:spcPts val="300"/>
          </a:spcBef>
          <a:buFont typeface="Courier New" pitchFamily="49" charset="0"/>
          <a:buNone/>
          <a:defRPr dirty="0" err="1" smtClean="0">
            <a:solidFill>
              <a:schemeClr val="bg2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spAutoFit/>
      </a:bodyPr>
      <a:lstStyle>
        <a:defPPr>
          <a:spcBef>
            <a:spcPts val="300"/>
          </a:spcBef>
          <a:defRPr sz="16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ONTENT">
  <a:themeElements>
    <a:clrScheme name="ITTIAM">
      <a:dk1>
        <a:srgbClr val="262626"/>
      </a:dk1>
      <a:lt1>
        <a:srgbClr val="8C8C8C"/>
      </a:lt1>
      <a:dk2>
        <a:srgbClr val="262626"/>
      </a:dk2>
      <a:lt2>
        <a:srgbClr val="FFFFFF"/>
      </a:lt2>
      <a:accent1>
        <a:srgbClr val="FF9E3D"/>
      </a:accent1>
      <a:accent2>
        <a:srgbClr val="05A2C0"/>
      </a:accent2>
      <a:accent3>
        <a:srgbClr val="F66900"/>
      </a:accent3>
      <a:accent4>
        <a:srgbClr val="014574"/>
      </a:accent4>
      <a:accent5>
        <a:srgbClr val="FEC04F"/>
      </a:accent5>
      <a:accent6>
        <a:srgbClr val="169F98"/>
      </a:accent6>
      <a:hlink>
        <a:srgbClr val="3C3C3C"/>
      </a:hlink>
      <a:folHlink>
        <a:srgbClr val="8C8C8C"/>
      </a:folHlink>
    </a:clrScheme>
    <a:fontScheme name="Custom 103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indent="0" algn="ctr">
          <a:spcBef>
            <a:spcPts val="300"/>
          </a:spcBef>
          <a:buFont typeface="Courier New" pitchFamily="49" charset="0"/>
          <a:buNone/>
          <a:defRPr sz="1400" dirty="0" smtClean="0">
            <a:solidFill>
              <a:schemeClr val="bg2"/>
            </a:solidFill>
            <a:latin typeface="+mj-lt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spAutoFit/>
      </a:bodyPr>
      <a:lstStyle>
        <a:defPPr algn="l">
          <a:spcBef>
            <a:spcPts val="300"/>
          </a:spcBef>
          <a:defRPr sz="1600" dirty="0" smtClean="0">
            <a:solidFill>
              <a:schemeClr val="bg1"/>
            </a:solidFill>
            <a:latin typeface="+mj-lt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0BB254D477CF4D87374256EFD3E107" ma:contentTypeVersion="5" ma:contentTypeDescription="Create a new document." ma:contentTypeScope="" ma:versionID="f6618899dda81ed9fb8d69d999516d67">
  <xsd:schema xmlns:xsd="http://www.w3.org/2001/XMLSchema" xmlns:xs="http://www.w3.org/2001/XMLSchema" xmlns:p="http://schemas.microsoft.com/office/2006/metadata/properties" xmlns:ns1="http://schemas.microsoft.com/sharepoint/v3" xmlns:ns2="f7361b7f-932e-4710-a2c9-af523898c23f" targetNamespace="http://schemas.microsoft.com/office/2006/metadata/properties" ma:root="true" ma:fieldsID="927e72bd1abcee43b522fdfb9097317a" ns1:_="" ns2:_="">
    <xsd:import namespace="http://schemas.microsoft.com/sharepoint/v3"/>
    <xsd:import namespace="f7361b7f-932e-4710-a2c9-af523898c23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361b7f-932e-4710-a2c9-af523898c2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DBDDB8-408A-4361-BC76-F25079A905E9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f7361b7f-932e-4710-a2c9-af523898c23f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3F19192-5580-4B4F-95F4-CFE291731B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7361b7f-932e-4710-a2c9-af523898c2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25CFD9-1417-4C44-A32C-F8EE11C7B4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Microsoft Office PowerPoint</Application>
  <PresentationFormat>Widescreen</PresentationFormat>
  <Paragraphs>300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Cambria Math</vt:lpstr>
      <vt:lpstr>Corbel</vt:lpstr>
      <vt:lpstr>Courier New</vt:lpstr>
      <vt:lpstr>Open Sans</vt:lpstr>
      <vt:lpstr>PMingLiU</vt:lpstr>
      <vt:lpstr>Times New Roman</vt:lpstr>
      <vt:lpstr>UD Digi Kyokasho NK-B</vt:lpstr>
      <vt:lpstr>TITLES</vt:lpstr>
      <vt:lpstr>CONTENT</vt:lpstr>
      <vt:lpstr>JVET-O0190 Non-CE4: LIC model parameters using forward mapped luma samples in LMCS  </vt:lpstr>
      <vt:lpstr>Overview  of LIC using LMS method</vt:lpstr>
      <vt:lpstr>Problem Statement : LIC with LMCS in CE4-3.1</vt:lpstr>
      <vt:lpstr>LIC in Forward mapped domain (Trivial approach)</vt:lpstr>
      <vt:lpstr>Proposed method using forward mapped samples</vt:lpstr>
      <vt:lpstr> JVET-O0190 test results</vt:lpstr>
      <vt:lpstr>CONCLUSIONS </vt:lpstr>
      <vt:lpstr>Thank You MediaTek for Crosscheck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by Ittiam Systems</dc:title>
  <dc:creator/>
  <cp:lastModifiedBy/>
  <cp:revision>2</cp:revision>
  <dcterms:created xsi:type="dcterms:W3CDTF">2018-07-06T11:36:31Z</dcterms:created>
  <dcterms:modified xsi:type="dcterms:W3CDTF">2019-07-04T17:21:49Z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0x010100F80BB254D477CF4D87374256EFD3E107</vt:lpwstr>
  </property>
</Properties>
</file>