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3"/>
  </p:notesMasterIdLst>
  <p:sldIdLst>
    <p:sldId id="256" r:id="rId2"/>
    <p:sldId id="261" r:id="rId3"/>
    <p:sldId id="295" r:id="rId4"/>
    <p:sldId id="286" r:id="rId5"/>
    <p:sldId id="296" r:id="rId6"/>
    <p:sldId id="284" r:id="rId7"/>
    <p:sldId id="298" r:id="rId8"/>
    <p:sldId id="279" r:id="rId9"/>
    <p:sldId id="289" r:id="rId10"/>
    <p:sldId id="297" r:id="rId11"/>
    <p:sldId id="27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2306" autoAdjust="0"/>
  </p:normalViewPr>
  <p:slideViewPr>
    <p:cSldViewPr>
      <p:cViewPr varScale="1">
        <p:scale>
          <a:sx n="66" d="100"/>
          <a:sy n="66" d="100"/>
        </p:scale>
        <p:origin x="20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7/5/2019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152400"/>
            <a:ext cx="1380067" cy="6210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7/5/2019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JVET-O0167: </a:t>
            </a:r>
            <a:r>
              <a:rPr lang="en-CA" sz="2800" dirty="0">
                <a:effectLst/>
              </a:rPr>
              <a:t>Non-CE4: On </a:t>
            </a:r>
            <a:r>
              <a:rPr lang="en-CA" sz="2800" dirty="0" err="1">
                <a:effectLst/>
              </a:rPr>
              <a:t>SbTMVP</a:t>
            </a:r>
            <a:r>
              <a:rPr lang="en-CA" sz="2800" dirty="0">
                <a:effectLst/>
              </a:rPr>
              <a:t> base motion data derivation 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Jie “Jane” Zhao, </a:t>
            </a:r>
            <a:r>
              <a:rPr lang="en-CA" sz="2800" dirty="0" err="1"/>
              <a:t>Seung</a:t>
            </a:r>
            <a:r>
              <a:rPr lang="en-CA" sz="2800" dirty="0"/>
              <a:t> Hwan Kim</a:t>
            </a:r>
            <a:endParaRPr lang="en-US" sz="2800" dirty="0" smtClean="0"/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using Top-left sub-CU for base motion data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387496"/>
              </p:ext>
            </p:extLst>
          </p:nvPr>
        </p:nvGraphicFramePr>
        <p:xfrm>
          <a:off x="457200" y="2133600"/>
          <a:ext cx="8305797" cy="3683765"/>
        </p:xfrm>
        <a:graphic>
          <a:graphicData uri="http://schemas.openxmlformats.org/drawingml/2006/table">
            <a:tbl>
              <a:tblPr firstRow="1" firstCol="1" bandRow="1"/>
              <a:tblGrid>
                <a:gridCol w="81262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</a:tblGrid>
              <a:tr h="5607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Main10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Low delay B 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Main10 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700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-0.15%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0.07%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0.07%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0.28%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-0.13%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0.06%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97%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-0.06%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0.04%</a:t>
                      </a:r>
                      <a:endParaRPr lang="en-US" sz="14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0.09%</a:t>
                      </a:r>
                      <a:endParaRPr lang="en-US" sz="14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97%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-0.08%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0.63%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0.07%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0.41%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98%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7567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a simplification to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SbTMVP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base motion data derivation by re-using one of the sub-CU’s motion data as base motion data. 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avoids a separate base motion data derivation process, and therefore removes the associated temporal motion vector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scalings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no loss, and even a tiny gain. 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RA: 0.00%, -0.03%, -0.03%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LD:  0.00%, 0.08%, -0.08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adopt this simplification into VVC draft and software  (using the center sub-CU’s motion as base motion). </a:t>
            </a:r>
          </a:p>
          <a:p>
            <a:r>
              <a:rPr lang="en-US" sz="28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Thanks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ByteDance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Cross-checking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271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SbTMVP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base motion data is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derived first and used to fill sub-CU’s motion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when sub-CU MV is not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available. </a:t>
            </a:r>
          </a:p>
          <a:p>
            <a:pPr marL="285750" indent="-285750"/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ase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motion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sub-CU motion data derivation are similar to TMVP and require temporal motion vector scaling. </a:t>
            </a:r>
            <a:endParaRPr lang="en-C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asserted that a separate base motion data derivation process is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unnecessary.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proposes to remove this separate base motion data derivation process by simply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re-using one of the sub-CU’s motion data as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 motion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reduces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SbTMVP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complexity.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loss. There is even small gain.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SbTMVP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predicts the motion vectors of the sub-CUs within the current CU in three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steps:</a:t>
            </a:r>
          </a:p>
          <a:p>
            <a:pPr hangingPunct="0"/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Step 1: </a:t>
            </a:r>
            <a:r>
              <a:rPr lang="en-US" sz="2400" dirty="0" smtClean="0"/>
              <a:t>Obtain </a:t>
            </a:r>
            <a:r>
              <a:rPr lang="en-US" sz="2400" dirty="0"/>
              <a:t>MV shift from neighbor A1</a:t>
            </a:r>
          </a:p>
          <a:p>
            <a:pPr hangingPunct="0"/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95600"/>
            <a:ext cx="6874510" cy="36144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7807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95672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 2: Obtain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 motion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from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corresponding block that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covers the center of the collocated CU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(with MV shift). 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corresponding block is not coded in inter mode, 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availableFlagSbCol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set as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false and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SbTMVP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process stops. </a:t>
            </a:r>
          </a:p>
          <a:p>
            <a:pPr lvl="1" hangingPunct="0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Otherwise, the motion information of the corresponding block is used to derive the base motion data.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 3:  Obtain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sub-CU motion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from corresponding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 that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covers the center sample of the collocated </a:t>
            </a:r>
            <a:r>
              <a:rPr 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sub-CU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hangingPunct="0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motion data of sub-CU is not available, uses base motion data as the sub-CU’s motion data.</a:t>
            </a:r>
          </a:p>
          <a:p>
            <a:pPr hangingPunct="0"/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base motion and sub-CU motion data derivation are similar to TMVP and require temporal motion vector scaling for each list. 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664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7772400" cy="1719072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C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MV derivation process for base motion data and sub-CU motion data are the same except they are having different block positions. </a:t>
            </a:r>
          </a:p>
          <a:p>
            <a:pPr hangingPunct="0"/>
            <a:r>
              <a:rPr lang="en-C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obtain base motion vector, it needs a separate MV derivation process.</a:t>
            </a:r>
            <a:endParaRPr lang="en-CA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hangingPunct="0"/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314700"/>
            <a:ext cx="22098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886200"/>
            <a:ext cx="507682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905000" y="5732165"/>
            <a:ext cx="73613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 indicates sample position for base motion data derivation</a:t>
            </a:r>
          </a:p>
          <a:p>
            <a:r>
              <a:rPr lang="en-US" dirty="0" smtClean="0"/>
              <a:t>X indicates sample position for sub-CU motion data derivation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48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302371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not make the sample position used for base motion data derivation same as one of the sub-Cu’s positon? Then we don’t need a separate derivation for base motion data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700" y="3759200"/>
            <a:ext cx="2209800" cy="2286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Curved Connector 4"/>
          <p:cNvCxnSpPr/>
          <p:nvPr/>
        </p:nvCxnSpPr>
        <p:spPr>
          <a:xfrm flipV="1">
            <a:off x="7226300" y="4254500"/>
            <a:ext cx="1371600" cy="914400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urved Connector 8"/>
          <p:cNvCxnSpPr/>
          <p:nvPr/>
        </p:nvCxnSpPr>
        <p:spPr>
          <a:xfrm rot="5400000" flipH="1" flipV="1">
            <a:off x="6019800" y="3683000"/>
            <a:ext cx="533400" cy="228600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140700" y="3775669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Center </a:t>
            </a:r>
          </a:p>
          <a:p>
            <a:r>
              <a:rPr lang="en-US" dirty="0" smtClean="0"/>
              <a:t>Sub-CU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172541" y="2884269"/>
            <a:ext cx="15741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Top-left </a:t>
            </a:r>
          </a:p>
          <a:p>
            <a:r>
              <a:rPr lang="en-US" dirty="0" smtClean="0"/>
              <a:t>Sub-CU</a:t>
            </a:r>
            <a:endParaRPr lang="en-US" dirty="0"/>
          </a:p>
        </p:txBody>
      </p:sp>
      <p:sp>
        <p:nvSpPr>
          <p:cNvPr id="13" name="Content Placeholder 1"/>
          <p:cNvSpPr txBox="1">
            <a:spLocks/>
          </p:cNvSpPr>
          <p:nvPr/>
        </p:nvSpPr>
        <p:spPr>
          <a:xfrm>
            <a:off x="584200" y="3048000"/>
            <a:ext cx="4737100" cy="31242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Align with 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sub-CU close to the center  </a:t>
            </a:r>
          </a:p>
          <a:p>
            <a:pPr marL="393192" lvl="1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numSbX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&gt;&gt;1,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numSbY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&gt;&gt;1)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Align with 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top-left sub-CU</a:t>
            </a:r>
          </a:p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3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648200"/>
          </a:xfrm>
        </p:spPr>
        <p:txBody>
          <a:bodyPr>
            <a:normAutofit/>
          </a:bodyPr>
          <a:lstStyle/>
          <a:p>
            <a:pPr hangingPunct="0"/>
            <a:r>
              <a:rPr lang="en-US" dirty="0" smtClean="0"/>
              <a:t>Simply changing the sample </a:t>
            </a:r>
            <a:r>
              <a:rPr lang="en-US" dirty="0"/>
              <a:t>position for deriving base motion data derivation from </a:t>
            </a:r>
          </a:p>
          <a:p>
            <a:pPr lvl="1" hangingPunct="0"/>
            <a:r>
              <a:rPr lang="en-CA" sz="2200" dirty="0" err="1"/>
              <a:t>xCtr</a:t>
            </a:r>
            <a:r>
              <a:rPr lang="en-CA" sz="2200" dirty="0"/>
              <a:t> = </a:t>
            </a:r>
            <a:r>
              <a:rPr lang="en-CA" sz="2200" dirty="0" err="1"/>
              <a:t>xCb</a:t>
            </a:r>
            <a:r>
              <a:rPr lang="en-CA" sz="2200" dirty="0"/>
              <a:t> + ( </a:t>
            </a:r>
            <a:r>
              <a:rPr lang="en-CA" sz="2200" dirty="0" err="1"/>
              <a:t>cbWidth</a:t>
            </a:r>
            <a:r>
              <a:rPr lang="en-CA" sz="2200" dirty="0"/>
              <a:t> / 2 ) </a:t>
            </a:r>
            <a:r>
              <a:rPr lang="en-CA" sz="2200" dirty="0" smtClean="0"/>
              <a:t>           (8‑529</a:t>
            </a:r>
            <a:r>
              <a:rPr lang="en-CA" sz="2200" dirty="0"/>
              <a:t>)</a:t>
            </a:r>
            <a:endParaRPr lang="en-US" sz="2200" dirty="0"/>
          </a:p>
          <a:p>
            <a:pPr lvl="1" hangingPunct="0"/>
            <a:r>
              <a:rPr lang="en-CA" sz="2200" dirty="0" err="1"/>
              <a:t>yCtr</a:t>
            </a:r>
            <a:r>
              <a:rPr lang="en-CA" sz="2200" dirty="0"/>
              <a:t> = </a:t>
            </a:r>
            <a:r>
              <a:rPr lang="en-CA" sz="2200" dirty="0" err="1"/>
              <a:t>yCb</a:t>
            </a:r>
            <a:r>
              <a:rPr lang="en-CA" sz="2200" dirty="0"/>
              <a:t> + ( </a:t>
            </a:r>
            <a:r>
              <a:rPr lang="en-CA" sz="2200" dirty="0" err="1"/>
              <a:t>cbHeight</a:t>
            </a:r>
            <a:r>
              <a:rPr lang="en-CA" sz="2200" dirty="0"/>
              <a:t> / 2 )	 </a:t>
            </a:r>
            <a:r>
              <a:rPr lang="en-CA" sz="2200" dirty="0" smtClean="0"/>
              <a:t>      (</a:t>
            </a:r>
            <a:r>
              <a:rPr lang="en-CA" sz="2200" dirty="0"/>
              <a:t>8‑530)</a:t>
            </a:r>
            <a:endParaRPr lang="en-US" sz="2200" dirty="0"/>
          </a:p>
          <a:p>
            <a:pPr hangingPunct="0"/>
            <a:r>
              <a:rPr lang="en-US" dirty="0"/>
              <a:t>To </a:t>
            </a:r>
          </a:p>
          <a:p>
            <a:pPr lvl="1" hangingPunct="0"/>
            <a:r>
              <a:rPr lang="en-CA" sz="2200" dirty="0" err="1"/>
              <a:t>xCtr</a:t>
            </a:r>
            <a:r>
              <a:rPr lang="en-CA" sz="2200" dirty="0"/>
              <a:t> = </a:t>
            </a:r>
            <a:r>
              <a:rPr lang="en-CA" sz="2200" dirty="0" err="1"/>
              <a:t>xCb</a:t>
            </a:r>
            <a:r>
              <a:rPr lang="en-CA" sz="2200" dirty="0"/>
              <a:t> + ( </a:t>
            </a:r>
            <a:r>
              <a:rPr lang="en-CA" sz="2200" dirty="0" err="1"/>
              <a:t>numSbX</a:t>
            </a:r>
            <a:r>
              <a:rPr lang="en-CA" sz="2200" dirty="0"/>
              <a:t> &gt;&gt;1)*</a:t>
            </a:r>
            <a:r>
              <a:rPr lang="en-CA" sz="2200" dirty="0" err="1"/>
              <a:t>sbWidth</a:t>
            </a:r>
            <a:r>
              <a:rPr lang="en-CA" sz="2200" dirty="0"/>
              <a:t> </a:t>
            </a:r>
            <a:r>
              <a:rPr lang="en-CA" sz="2200" dirty="0" smtClean="0"/>
              <a:t>         (</a:t>
            </a:r>
            <a:r>
              <a:rPr lang="en-CA" sz="2200" dirty="0"/>
              <a:t>8‑529)</a:t>
            </a:r>
            <a:endParaRPr lang="en-US" sz="2200" dirty="0"/>
          </a:p>
          <a:p>
            <a:pPr lvl="1" hangingPunct="0"/>
            <a:r>
              <a:rPr lang="en-CA" sz="2200" dirty="0" err="1"/>
              <a:t>yCtr</a:t>
            </a:r>
            <a:r>
              <a:rPr lang="en-CA" sz="2200" dirty="0"/>
              <a:t> = </a:t>
            </a:r>
            <a:r>
              <a:rPr lang="en-CA" sz="2200" dirty="0" err="1"/>
              <a:t>yCb</a:t>
            </a:r>
            <a:r>
              <a:rPr lang="en-CA" sz="2200" dirty="0"/>
              <a:t> + ( </a:t>
            </a:r>
            <a:r>
              <a:rPr lang="en-CA" sz="2200" dirty="0" err="1"/>
              <a:t>numSbY</a:t>
            </a:r>
            <a:r>
              <a:rPr lang="en-CA" sz="2200" dirty="0"/>
              <a:t> &gt;&gt;1)*</a:t>
            </a:r>
            <a:r>
              <a:rPr lang="en-CA" sz="2200" dirty="0" err="1" smtClean="0"/>
              <a:t>sbHeight</a:t>
            </a:r>
            <a:r>
              <a:rPr lang="en-CA" sz="2200" dirty="0" smtClean="0"/>
              <a:t>          (</a:t>
            </a:r>
            <a:r>
              <a:rPr lang="en-CA" sz="2200" dirty="0"/>
              <a:t>8‑530)</a:t>
            </a:r>
            <a:endParaRPr lang="en-US" sz="2200" dirty="0"/>
          </a:p>
          <a:p>
            <a:pPr hangingPunct="0"/>
            <a:endParaRPr lang="en-US" dirty="0" smtClean="0"/>
          </a:p>
          <a:p>
            <a:pPr hangingPunct="0"/>
            <a:r>
              <a:rPr lang="en-US" dirty="0" smtClean="0"/>
              <a:t>Then </a:t>
            </a:r>
            <a:r>
              <a:rPr lang="en-US" dirty="0"/>
              <a:t>if the location </a:t>
            </a:r>
            <a:r>
              <a:rPr lang="en-US" dirty="0" smtClean="0"/>
              <a:t>for sub-block </a:t>
            </a:r>
            <a:r>
              <a:rPr lang="en-US" dirty="0"/>
              <a:t>MV derivation (</a:t>
            </a:r>
            <a:r>
              <a:rPr lang="en-US" dirty="0" err="1" smtClean="0"/>
              <a:t>xSb</a:t>
            </a:r>
            <a:r>
              <a:rPr lang="en-US" dirty="0" smtClean="0"/>
              <a:t>, </a:t>
            </a:r>
            <a:r>
              <a:rPr lang="en-US" dirty="0" err="1"/>
              <a:t>ySb</a:t>
            </a:r>
            <a:r>
              <a:rPr lang="en-US" dirty="0"/>
              <a:t>) is as the (</a:t>
            </a:r>
            <a:r>
              <a:rPr lang="en-US" dirty="0" err="1"/>
              <a:t>xCt</a:t>
            </a:r>
            <a:r>
              <a:rPr lang="en-US" dirty="0"/>
              <a:t>, </a:t>
            </a:r>
            <a:r>
              <a:rPr lang="en-US" dirty="0" err="1"/>
              <a:t>yCtr</a:t>
            </a:r>
            <a:r>
              <a:rPr lang="en-US" dirty="0"/>
              <a:t>), no need to derive the sub-block MV again.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806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6482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Alternative implementation: put this base motion vector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assignment in the sub-block processing loop (reduce more lines in draft text).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no dependencies between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sub-CUs, the sub-CU’s can be processed in any order.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If using the top-left sub-CU as base motion data, no need to change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 processing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using the center sub-CU as base motion data, sub-CU at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numSbX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&gt;&gt;1,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numSbY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&gt;&gt;1) needs to be checked first.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can be easily done by arranging the loop index and sub-CU index.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181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using center sub-CU for base motion data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394746"/>
              </p:ext>
            </p:extLst>
          </p:nvPr>
        </p:nvGraphicFramePr>
        <p:xfrm>
          <a:off x="457200" y="2133600"/>
          <a:ext cx="8305797" cy="3683765"/>
        </p:xfrm>
        <a:graphic>
          <a:graphicData uri="http://schemas.openxmlformats.org/drawingml/2006/table">
            <a:tbl>
              <a:tblPr firstRow="1" firstCol="1" bandRow="1"/>
              <a:tblGrid>
                <a:gridCol w="81262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</a:tblGrid>
              <a:tr h="5607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Main10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Low delay B 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Main10 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700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-0.19%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0.17%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98%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-0.25%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96%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 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 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-0.25%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0.08%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-0.08%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97%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0.64%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1.18%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98%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8053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5252</TotalTime>
  <Words>971</Words>
  <Application>Microsoft Office PowerPoint</Application>
  <PresentationFormat>On-screen Show (4:3)</PresentationFormat>
  <Paragraphs>281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等线</vt:lpstr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JVET-O0167: Non-CE4: On SbTMVP base motion data derivation </vt:lpstr>
      <vt:lpstr>Introduction</vt:lpstr>
      <vt:lpstr>Background</vt:lpstr>
      <vt:lpstr>Background</vt:lpstr>
      <vt:lpstr>Background</vt:lpstr>
      <vt:lpstr>Proposed Method</vt:lpstr>
      <vt:lpstr>Proposed method</vt:lpstr>
      <vt:lpstr>Proposed method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341</cp:revision>
  <dcterms:created xsi:type="dcterms:W3CDTF">2006-08-16T00:00:00Z</dcterms:created>
  <dcterms:modified xsi:type="dcterms:W3CDTF">2019-07-05T10:59:30Z</dcterms:modified>
</cp:coreProperties>
</file>