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684" r:id="rId1"/>
  </p:sldMasterIdLst>
  <p:notesMasterIdLst>
    <p:notesMasterId r:id="rId12"/>
  </p:notesMasterIdLst>
  <p:sldIdLst>
    <p:sldId id="256" r:id="rId2"/>
    <p:sldId id="261" r:id="rId3"/>
    <p:sldId id="295" r:id="rId4"/>
    <p:sldId id="286" r:id="rId5"/>
    <p:sldId id="296" r:id="rId6"/>
    <p:sldId id="284" r:id="rId7"/>
    <p:sldId id="279" r:id="rId8"/>
    <p:sldId id="289" r:id="rId9"/>
    <p:sldId id="297" r:id="rId10"/>
    <p:sldId id="277" r:id="rId1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43" autoAdjust="0"/>
    <p:restoredTop sz="72306" autoAdjust="0"/>
  </p:normalViewPr>
  <p:slideViewPr>
    <p:cSldViewPr>
      <p:cViewPr varScale="1">
        <p:scale>
          <a:sx n="66" d="100"/>
          <a:sy n="66" d="100"/>
        </p:scale>
        <p:origin x="2094" y="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98DD0EC-D922-4372-B747-A8C0F72D5ED7}" type="datetimeFigureOut">
              <a:rPr lang="en-US" smtClean="0"/>
              <a:t>7/2/2019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B738A72-2CDE-4329-A4B6-29DF4E50C2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980908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ight Triangle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grpSp>
        <p:nvGrpSpPr>
          <p:cNvPr id="2" name="Group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Straight Connector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1D8BD707-D9CF-40AE-B4C6-C98DA3205C09}" type="datetimeFigureOut">
              <a:rPr lang="en-US" smtClean="0"/>
              <a:pPr/>
              <a:t>7/2/2019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7/2/2019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7/2/2019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7/2/2019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00" y="152400"/>
            <a:ext cx="1380067" cy="62103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7/2/2019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Chevron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Chevron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7/2/2019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7/2/2019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7/2/2019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7/2/2019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7/2/2019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1D8BD707-D9CF-40AE-B4C6-C98DA3205C09}" type="datetimeFigureOut">
              <a:rPr lang="en-US" smtClean="0"/>
              <a:pPr/>
              <a:t>7/2/2019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Right Triangle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Straight Connector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Chevron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Chevron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Freeform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Right Triangle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1D8BD707-D9CF-40AE-B4C6-C98DA3205C09}" type="datetimeFigureOut">
              <a:rPr lang="en-US" smtClean="0"/>
              <a:pPr/>
              <a:t>7/2/2019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752600"/>
            <a:ext cx="7772400" cy="1470025"/>
          </a:xfrm>
        </p:spPr>
        <p:txBody>
          <a:bodyPr>
            <a:normAutofit/>
          </a:bodyPr>
          <a:lstStyle/>
          <a:p>
            <a:pPr algn="ctr"/>
            <a:r>
              <a:rPr lang="fr-FR" sz="3200" dirty="0" smtClean="0">
                <a:effectLst/>
              </a:rPr>
              <a:t>JVET-O0167: </a:t>
            </a:r>
            <a:r>
              <a:rPr lang="en-CA" sz="2800" dirty="0">
                <a:effectLst/>
              </a:rPr>
              <a:t>Non-CE4: On </a:t>
            </a:r>
            <a:r>
              <a:rPr lang="en-CA" sz="2800" dirty="0" err="1">
                <a:effectLst/>
              </a:rPr>
              <a:t>SbTMVP</a:t>
            </a:r>
            <a:r>
              <a:rPr lang="en-CA" sz="2800" dirty="0">
                <a:effectLst/>
              </a:rPr>
              <a:t> base motion data derivation </a:t>
            </a:r>
            <a:endParaRPr lang="en-US" sz="32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19200" y="3581400"/>
            <a:ext cx="6400800" cy="1219200"/>
          </a:xfrm>
        </p:spPr>
        <p:txBody>
          <a:bodyPr>
            <a:normAutofit/>
          </a:bodyPr>
          <a:lstStyle/>
          <a:p>
            <a:r>
              <a:rPr lang="en-US" sz="2800" dirty="0" smtClean="0"/>
              <a:t>Jie “Jane” Zhao, </a:t>
            </a:r>
            <a:r>
              <a:rPr lang="en-CA" sz="2800" dirty="0" err="1"/>
              <a:t>Seung</a:t>
            </a:r>
            <a:r>
              <a:rPr lang="en-CA" sz="2800" dirty="0"/>
              <a:t> Hwan Kim</a:t>
            </a:r>
            <a:endParaRPr lang="en-US" sz="2800" dirty="0" smtClean="0"/>
          </a:p>
          <a:p>
            <a:r>
              <a:rPr lang="en-US" sz="2800" dirty="0" smtClean="0"/>
              <a:t>LG ELECTRONICS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" y="228600"/>
            <a:ext cx="2201334" cy="99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89477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Proposed a simplification to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SbTMVP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base motion data derivation by re-using one of the sub-CU’s motion data as base motion data. </a:t>
            </a:r>
          </a:p>
          <a:p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It avoids a separate base motion data derivation process, 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and therefore removes the associated temporal 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motion vector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scalings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There is no loss, and even a tiny gain. </a:t>
            </a:r>
          </a:p>
          <a:p>
            <a:pPr lvl="1"/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RA: 0.00%, -0.03%, -0.03%</a:t>
            </a:r>
          </a:p>
          <a:p>
            <a:pPr lvl="1"/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LD:  0.00%, 0.08%, -0.08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%</a:t>
            </a:r>
            <a:endParaRPr lang="en-US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Propose to adopt 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this simplification into VVC draft and software  (using 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center sub-CU’s motion 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as 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base 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motion). </a:t>
            </a:r>
          </a:p>
          <a:p>
            <a:r>
              <a:rPr lang="en-US" sz="280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Thanks </a:t>
            </a:r>
            <a:r>
              <a:rPr lang="en-US" sz="2800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ByteDance</a:t>
            </a:r>
            <a:r>
              <a:rPr lang="en-US" sz="28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for </a:t>
            </a:r>
            <a:r>
              <a:rPr lang="en-US" sz="28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Cross-checking</a:t>
            </a:r>
            <a:r>
              <a:rPr lang="en-US" sz="28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Conclusion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8727123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47800"/>
            <a:ext cx="8229600" cy="4678363"/>
          </a:xfrm>
        </p:spPr>
        <p:txBody>
          <a:bodyPr>
            <a:normAutofit/>
          </a:bodyPr>
          <a:lstStyle/>
          <a:p>
            <a:pPr marL="285750" indent="-285750"/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SbTMVP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base motion data is 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derived first and used to fill sub-CU’s motion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data when sub-CU MV is not 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available. </a:t>
            </a:r>
          </a:p>
          <a:p>
            <a:pPr marL="285750" indent="-285750"/>
            <a:r>
              <a:rPr lang="en-CA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CA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ase </a:t>
            </a:r>
            <a:r>
              <a:rPr lang="en-CA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motion </a:t>
            </a:r>
            <a:r>
              <a:rPr lang="en-CA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and </a:t>
            </a:r>
            <a:r>
              <a:rPr lang="en-CA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sub-CU motion data derivation are similar to TMVP and require temporal motion vector scaling. </a:t>
            </a:r>
            <a:endParaRPr lang="en-CA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/>
            <a:r>
              <a:rPr lang="en-CA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It </a:t>
            </a:r>
            <a:r>
              <a:rPr lang="en-CA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is asserted that a separate base motion data derivation process is </a:t>
            </a:r>
            <a:r>
              <a:rPr lang="en-CA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unnecessary.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/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This contribution proposes to remove this separate base motion data derivation process by simply re-using one of the sub-CU’s motion data as base motion data. </a:t>
            </a:r>
          </a:p>
          <a:p>
            <a:pPr marL="285750" indent="-285750"/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This reduces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SbTMVP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complexity. No loss. There is even small gain. </a:t>
            </a:r>
            <a:endParaRPr lang="en-US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Introduction</a:t>
            </a:r>
            <a:endParaRPr lang="en-US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65241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hangingPunct="0"/>
            <a:r>
              <a:rPr lang="en-CA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SbTMVP</a:t>
            </a:r>
            <a:r>
              <a:rPr lang="en-CA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predicts the motion vectors of the sub-CUs within the current CU in three 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steps:</a:t>
            </a:r>
          </a:p>
          <a:p>
            <a:pPr hangingPunct="0"/>
            <a:r>
              <a:rPr lang="en-CA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Step 1: </a:t>
            </a:r>
            <a:r>
              <a:rPr lang="en-US" sz="2400" dirty="0" smtClean="0"/>
              <a:t>Obtain </a:t>
            </a:r>
            <a:r>
              <a:rPr lang="en-US" sz="2400" dirty="0"/>
              <a:t>MV shift from neighbor A1</a:t>
            </a:r>
          </a:p>
          <a:p>
            <a:pPr hangingPunct="0"/>
            <a:endParaRPr lang="en-US" sz="27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pic>
        <p:nvPicPr>
          <p:cNvPr id="4" name="Picture 3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2895600"/>
            <a:ext cx="6874510" cy="361442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71780762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481328"/>
            <a:ext cx="8229600" cy="4995672"/>
          </a:xfrm>
        </p:spPr>
        <p:txBody>
          <a:bodyPr>
            <a:normAutofit lnSpcReduction="10000"/>
          </a:bodyPr>
          <a:lstStyle/>
          <a:p>
            <a:pPr lvl="0" hangingPunct="0"/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Step 2: Obtain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base motion 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data from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corresponding block that </a:t>
            </a:r>
            <a:r>
              <a:rPr lang="en-US" sz="24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covers the center of the collocated CU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(with MV shift).  </a:t>
            </a:r>
            <a:endParaRPr lang="en-US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 hangingPunct="0"/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If the corresponding block is not coded in inter mode, </a:t>
            </a:r>
            <a:r>
              <a:rPr lang="en-CA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availableFlagSbCol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is set as </a:t>
            </a:r>
            <a:r>
              <a:rPr 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false and 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SbTMVP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process stops. </a:t>
            </a:r>
          </a:p>
          <a:p>
            <a:pPr lvl="1" hangingPunct="0"/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Otherwise, the motion information of the corresponding block is used to derive the base motion data. </a:t>
            </a:r>
            <a:endParaRPr lang="en-US" sz="2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hangingPunct="0"/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Step 3:  Obtain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sub-CU motion 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information from corresponding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block that </a:t>
            </a:r>
            <a:r>
              <a:rPr lang="en-US" sz="24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covers the center sample of the collocated </a:t>
            </a:r>
            <a:r>
              <a:rPr lang="en-US" sz="24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sub-CU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1" hangingPunct="0"/>
            <a:r>
              <a:rPr 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If motion data of sub-CU is not available, uses base motion data as the sub-CU’s motion data.</a:t>
            </a:r>
          </a:p>
          <a:p>
            <a:pPr hangingPunct="0"/>
            <a:r>
              <a:rPr lang="en-CA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Both base motion and sub-CU motion data derivation are similar to TMVP and require temporal motion vector scaling for each list. </a:t>
            </a:r>
            <a:endParaRPr lang="en-CA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3766412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481329"/>
            <a:ext cx="7772400" cy="1719072"/>
          </a:xfrm>
        </p:spPr>
        <p:txBody>
          <a:bodyPr>
            <a:normAutofit fontScale="92500" lnSpcReduction="20000"/>
          </a:bodyPr>
          <a:lstStyle/>
          <a:p>
            <a:pPr hangingPunct="0"/>
            <a:r>
              <a:rPr lang="en-CA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MV derivation process for base motion data and sub-CU motion data are the same except they are having different block positions. </a:t>
            </a:r>
          </a:p>
          <a:p>
            <a:pPr hangingPunct="0"/>
            <a:r>
              <a:rPr lang="en-CA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To </a:t>
            </a:r>
            <a:r>
              <a:rPr lang="en-CA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obtain base motion vector, it needs a separate MV derivation process.</a:t>
            </a:r>
            <a:endParaRPr lang="en-CA" sz="2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hangingPunct="0"/>
            <a:endParaRPr lang="en-CA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pic>
        <p:nvPicPr>
          <p:cNvPr id="4" name="Picture 3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2200" y="3314700"/>
            <a:ext cx="2209800" cy="2286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Picture 4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3600" y="3886200"/>
            <a:ext cx="507682" cy="1143000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TextBox 5"/>
          <p:cNvSpPr txBox="1"/>
          <p:nvPr/>
        </p:nvSpPr>
        <p:spPr>
          <a:xfrm>
            <a:off x="1905000" y="5732165"/>
            <a:ext cx="736131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O indicates sample position for base motion data derivation</a:t>
            </a:r>
          </a:p>
          <a:p>
            <a:r>
              <a:rPr lang="en-US" dirty="0" smtClean="0"/>
              <a:t>X indicates sample position for sub-CU motion data derivation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404854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481329"/>
            <a:ext cx="8229600" cy="2112772"/>
          </a:xfrm>
        </p:spPr>
        <p:txBody>
          <a:bodyPr>
            <a:normAutofit/>
          </a:bodyPr>
          <a:lstStyle/>
          <a:p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Why not make the sample position used for base motion data derivation same as one of the sub-Cu’s positon? Then we don’t need a separate derivation for base motion data </a:t>
            </a:r>
          </a:p>
          <a:p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Option 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1: Use 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sub-CU close to the center  </a:t>
            </a:r>
          </a:p>
          <a:p>
            <a:pPr marL="393192" lvl="1" indent="0">
              <a:buNone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numSbX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&gt;&gt;1,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numSbY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&gt;&gt;1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Proposed Method</a:t>
            </a:r>
            <a:endParaRPr lang="en-US" dirty="0"/>
          </a:p>
        </p:txBody>
      </p:sp>
      <p:pic>
        <p:nvPicPr>
          <p:cNvPr id="6" name="Picture 5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54700" y="3759200"/>
            <a:ext cx="2209800" cy="228600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5" name="Curved Connector 4"/>
          <p:cNvCxnSpPr/>
          <p:nvPr/>
        </p:nvCxnSpPr>
        <p:spPr>
          <a:xfrm flipV="1">
            <a:off x="7226300" y="4254500"/>
            <a:ext cx="1371600" cy="914400"/>
          </a:xfrm>
          <a:prstGeom prst="curvedConnector3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Curved Connector 8"/>
          <p:cNvCxnSpPr/>
          <p:nvPr/>
        </p:nvCxnSpPr>
        <p:spPr>
          <a:xfrm rot="5400000" flipH="1" flipV="1">
            <a:off x="6019800" y="3683000"/>
            <a:ext cx="533400" cy="228600"/>
          </a:xfrm>
          <a:prstGeom prst="curvedConnector3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8140700" y="3775669"/>
            <a:ext cx="1219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Center </a:t>
            </a:r>
          </a:p>
          <a:p>
            <a:r>
              <a:rPr lang="en-US" dirty="0" smtClean="0"/>
              <a:t>Sub-CU</a:t>
            </a:r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6172541" y="2884269"/>
            <a:ext cx="157411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Top-left </a:t>
            </a:r>
          </a:p>
          <a:p>
            <a:r>
              <a:rPr lang="en-US" dirty="0" smtClean="0"/>
              <a:t>Sub-CU</a:t>
            </a:r>
            <a:endParaRPr lang="en-US" dirty="0"/>
          </a:p>
        </p:txBody>
      </p:sp>
      <p:sp>
        <p:nvSpPr>
          <p:cNvPr id="13" name="Content Placeholder 1"/>
          <p:cNvSpPr txBox="1">
            <a:spLocks/>
          </p:cNvSpPr>
          <p:nvPr/>
        </p:nvSpPr>
        <p:spPr>
          <a:xfrm>
            <a:off x="584200" y="3760400"/>
            <a:ext cx="4737100" cy="2411800"/>
          </a:xfrm>
          <a:prstGeom prst="rect">
            <a:avLst/>
          </a:prstGeom>
        </p:spPr>
        <p:txBody>
          <a:bodyPr vert="horz">
            <a:normAutofit/>
          </a:bodyPr>
          <a:lstStyle>
            <a:lvl1pPr marL="365760" indent="-256032" algn="l" rtl="0" eaLnBrk="1" latinLnBrk="0" hangingPunct="1"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 3"/>
              <a:buChar char=""/>
              <a:defRPr kumimoji="0"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21792" indent="-228600" algn="l" rtl="0" eaLnBrk="1" latinLnBrk="0" hangingPunct="1">
              <a:spcBef>
                <a:spcPts val="324"/>
              </a:spcBef>
              <a:buClr>
                <a:schemeClr val="accent1"/>
              </a:buClr>
              <a:buFont typeface="Verdana"/>
              <a:buChar char="◦"/>
              <a:defRPr kumimoji="0"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9536" indent="-228600" algn="l" rtl="0" eaLnBrk="1" latinLnBrk="0" hangingPunct="1">
              <a:spcBef>
                <a:spcPts val="350"/>
              </a:spcBef>
              <a:buClr>
                <a:schemeClr val="accent2"/>
              </a:buClr>
              <a:buSzPct val="100000"/>
              <a:buFont typeface="Wingdings 2"/>
              <a:buChar char=""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43000" indent="-228600" algn="l" rtl="0" eaLnBrk="1" latinLnBrk="0" hangingPunct="1">
              <a:spcBef>
                <a:spcPts val="350"/>
              </a:spcBef>
              <a:buClr>
                <a:schemeClr val="accent2"/>
              </a:buClr>
              <a:buFont typeface="Wingdings 2"/>
              <a:buChar char=""/>
              <a:defRPr kumimoji="0"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-228600" algn="l" rtl="0" eaLnBrk="1" latinLnBrk="0" hangingPunct="1">
              <a:spcBef>
                <a:spcPts val="350"/>
              </a:spcBef>
              <a:buClr>
                <a:schemeClr val="accent2"/>
              </a:buClr>
              <a:buFont typeface="Wingdings 2"/>
              <a:buChar char="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02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8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0574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2860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Option 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2: Use 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top-left sub-CU</a:t>
            </a:r>
          </a:p>
          <a:p>
            <a:endParaRPr lang="en-US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Process 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this selected sub-CU first, use it as the base motion data, and continue with other sub-CUs.</a:t>
            </a:r>
          </a:p>
        </p:txBody>
      </p:sp>
    </p:spTree>
    <p:extLst>
      <p:ext uri="{BB962C8B-B14F-4D97-AF65-F5344CB8AC3E}">
        <p14:creationId xmlns:p14="http://schemas.microsoft.com/office/powerpoint/2010/main" val="518397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Proposed method</a:t>
            </a:r>
            <a:endParaRPr lang="en-US" dirty="0"/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685800" y="1348581"/>
            <a:ext cx="8229600" cy="1096963"/>
          </a:xfrm>
          <a:prstGeom prst="rect">
            <a:avLst/>
          </a:prstGeom>
        </p:spPr>
        <p:txBody>
          <a:bodyPr vert="horz">
            <a:normAutofit/>
          </a:bodyPr>
          <a:lstStyle>
            <a:lvl1pPr marL="365760" indent="-256032" algn="l" rtl="0" eaLnBrk="1" latinLnBrk="0" hangingPunct="1"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 3"/>
              <a:buChar char=""/>
              <a:defRPr kumimoji="0"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21792" indent="-228600" algn="l" rtl="0" eaLnBrk="1" latinLnBrk="0" hangingPunct="1">
              <a:spcBef>
                <a:spcPts val="324"/>
              </a:spcBef>
              <a:buClr>
                <a:schemeClr val="accent1"/>
              </a:buClr>
              <a:buFont typeface="Verdana"/>
              <a:buChar char="◦"/>
              <a:defRPr kumimoji="0"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9536" indent="-228600" algn="l" rtl="0" eaLnBrk="1" latinLnBrk="0" hangingPunct="1">
              <a:spcBef>
                <a:spcPts val="350"/>
              </a:spcBef>
              <a:buClr>
                <a:schemeClr val="accent2"/>
              </a:buClr>
              <a:buSzPct val="100000"/>
              <a:buFont typeface="Wingdings 2"/>
              <a:buChar char=""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43000" indent="-228600" algn="l" rtl="0" eaLnBrk="1" latinLnBrk="0" hangingPunct="1">
              <a:spcBef>
                <a:spcPts val="350"/>
              </a:spcBef>
              <a:buClr>
                <a:schemeClr val="accent2"/>
              </a:buClr>
              <a:buFont typeface="Wingdings 2"/>
              <a:buChar char=""/>
              <a:defRPr kumimoji="0"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-228600" algn="l" rtl="0" eaLnBrk="1" latinLnBrk="0" hangingPunct="1">
              <a:spcBef>
                <a:spcPts val="350"/>
              </a:spcBef>
              <a:buClr>
                <a:schemeClr val="accent2"/>
              </a:buClr>
              <a:buFont typeface="Wingdings 2"/>
              <a:buChar char="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02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8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0574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2860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285750" indent="-285750"/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81000" y="1447800"/>
            <a:ext cx="8229600" cy="4648200"/>
          </a:xfrm>
        </p:spPr>
        <p:txBody>
          <a:bodyPr>
            <a:normAutofit/>
          </a:bodyPr>
          <a:lstStyle/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Since there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are no dependencies between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sub-CUs, the sub-CU’s can be processed in any order.</a:t>
            </a:r>
          </a:p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If using the top-left sub-CU as base motion data, no need to change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current processing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order.</a:t>
            </a:r>
          </a:p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If using the center sub-CU as base motion data, sub-CU at (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numSbX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&gt;&gt;1,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numSbY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&gt;&gt;1) needs to be checked first.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This can be easily done by arranging the loop index and sub-CU index.</a:t>
            </a:r>
          </a:p>
          <a:p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9018146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If using center sub-CU for base motion data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Experimental Results</a:t>
            </a:r>
            <a:endParaRPr lang="en-US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62394746"/>
              </p:ext>
            </p:extLst>
          </p:nvPr>
        </p:nvGraphicFramePr>
        <p:xfrm>
          <a:off x="457200" y="2133600"/>
          <a:ext cx="8305797" cy="3683765"/>
        </p:xfrm>
        <a:graphic>
          <a:graphicData uri="http://schemas.openxmlformats.org/drawingml/2006/table">
            <a:tbl>
              <a:tblPr firstRow="1" firstCol="1" bandRow="1"/>
              <a:tblGrid>
                <a:gridCol w="812627"/>
                <a:gridCol w="749317"/>
                <a:gridCol w="749317"/>
                <a:gridCol w="749317"/>
                <a:gridCol w="749317"/>
                <a:gridCol w="749317"/>
                <a:gridCol w="749317"/>
                <a:gridCol w="749317"/>
                <a:gridCol w="749317"/>
                <a:gridCol w="749317"/>
                <a:gridCol w="749317"/>
              </a:tblGrid>
              <a:tr h="560725">
                <a:tc>
                  <a:txBody>
                    <a:bodyPr/>
                    <a:lstStyle/>
                    <a:p>
                      <a:endParaRPr lang="en-US" sz="1400" dirty="0">
                        <a:effectLst/>
                        <a:latin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</a:rPr>
                        <a:t> 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Random access Main10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</a:rPr>
                        <a:t> </a:t>
                      </a: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Low delay B </a:t>
                      </a: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Main10 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83700">
                <a:tc>
                  <a:txBody>
                    <a:bodyPr/>
                    <a:lstStyle/>
                    <a:p>
                      <a:endParaRPr lang="en-US" sz="1400">
                        <a:effectLst/>
                        <a:latin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83700">
                <a:tc>
                  <a:txBody>
                    <a:bodyPr/>
                    <a:lstStyle/>
                    <a:p>
                      <a:endParaRPr lang="en-US" sz="1400">
                        <a:effectLst/>
                        <a:latin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Y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U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V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EncT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DecT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Y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U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V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EncT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DecT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37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A1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-0.01%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-0.19%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-0.09%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100%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100%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837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A2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-0.01%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-0.04%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-0.04%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100%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100%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837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B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0.02%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0.05%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-0.01%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100%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100%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-0.01%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0.20%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0.17%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99%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95%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837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C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-0.01%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-0.01%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0.00%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100%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98%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0.01%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-0.05%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-0.25%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99%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96%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837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E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 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400">
                        <a:effectLst/>
                        <a:latin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 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400">
                        <a:effectLst/>
                        <a:latin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400">
                        <a:effectLst/>
                        <a:latin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-0.01%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0.03%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-0.25%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100%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101%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37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Overall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1" dirty="0">
                          <a:solidFill>
                            <a:srgbClr val="C00000"/>
                          </a:solidFill>
                          <a:effectLst/>
                          <a:latin typeface="Arial"/>
                          <a:ea typeface="等线"/>
                        </a:rPr>
                        <a:t>0.00%</a:t>
                      </a:r>
                      <a:endParaRPr lang="en-US" sz="1400" b="1" dirty="0">
                        <a:solidFill>
                          <a:srgbClr val="C00000"/>
                        </a:solidFill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1" dirty="0">
                          <a:solidFill>
                            <a:srgbClr val="C00000"/>
                          </a:solidFill>
                          <a:effectLst/>
                          <a:latin typeface="Arial"/>
                          <a:ea typeface="等线"/>
                        </a:rPr>
                        <a:t>-0.03%</a:t>
                      </a:r>
                      <a:endParaRPr lang="en-US" sz="1400" b="1" dirty="0">
                        <a:solidFill>
                          <a:srgbClr val="C00000"/>
                        </a:solidFill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1" dirty="0">
                          <a:solidFill>
                            <a:srgbClr val="C00000"/>
                          </a:solidFill>
                          <a:effectLst/>
                          <a:latin typeface="Arial"/>
                          <a:ea typeface="等线"/>
                        </a:rPr>
                        <a:t>-0.03%</a:t>
                      </a:r>
                      <a:endParaRPr lang="en-US" sz="1400" b="1" dirty="0">
                        <a:solidFill>
                          <a:srgbClr val="C00000"/>
                        </a:solidFill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1" dirty="0">
                          <a:solidFill>
                            <a:srgbClr val="C00000"/>
                          </a:solidFill>
                          <a:effectLst/>
                          <a:latin typeface="Arial"/>
                          <a:ea typeface="等线"/>
                        </a:rPr>
                        <a:t>100%</a:t>
                      </a:r>
                      <a:endParaRPr lang="en-US" sz="1400" b="1" dirty="0">
                        <a:solidFill>
                          <a:srgbClr val="C00000"/>
                        </a:solidFill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1" dirty="0">
                          <a:solidFill>
                            <a:srgbClr val="C00000"/>
                          </a:solidFill>
                          <a:effectLst/>
                          <a:latin typeface="Arial"/>
                          <a:ea typeface="等线"/>
                        </a:rPr>
                        <a:t>100%</a:t>
                      </a:r>
                      <a:endParaRPr lang="en-US" sz="1400" b="1" dirty="0">
                        <a:solidFill>
                          <a:srgbClr val="C00000"/>
                        </a:solidFill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1" dirty="0">
                          <a:solidFill>
                            <a:srgbClr val="C00000"/>
                          </a:solidFill>
                          <a:effectLst/>
                          <a:latin typeface="Arial"/>
                          <a:ea typeface="等线"/>
                        </a:rPr>
                        <a:t>0.00%</a:t>
                      </a:r>
                      <a:endParaRPr lang="en-US" sz="1400" b="1" dirty="0">
                        <a:solidFill>
                          <a:srgbClr val="C00000"/>
                        </a:solidFill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1" dirty="0">
                          <a:solidFill>
                            <a:srgbClr val="C00000"/>
                          </a:solidFill>
                          <a:effectLst/>
                          <a:latin typeface="Arial"/>
                          <a:ea typeface="等线"/>
                        </a:rPr>
                        <a:t>0.08%</a:t>
                      </a:r>
                      <a:endParaRPr lang="en-US" sz="1400" b="1" dirty="0">
                        <a:solidFill>
                          <a:srgbClr val="C00000"/>
                        </a:solidFill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1" dirty="0">
                          <a:solidFill>
                            <a:srgbClr val="C00000"/>
                          </a:solidFill>
                          <a:effectLst/>
                          <a:latin typeface="Arial"/>
                          <a:ea typeface="等线"/>
                        </a:rPr>
                        <a:t>-0.08%</a:t>
                      </a:r>
                      <a:endParaRPr lang="en-US" sz="1400" b="1" dirty="0">
                        <a:solidFill>
                          <a:srgbClr val="C00000"/>
                        </a:solidFill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1" dirty="0">
                          <a:solidFill>
                            <a:srgbClr val="C00000"/>
                          </a:solidFill>
                          <a:effectLst/>
                          <a:latin typeface="Arial"/>
                          <a:ea typeface="等线"/>
                        </a:rPr>
                        <a:t>99%</a:t>
                      </a:r>
                      <a:endParaRPr lang="en-US" sz="1400" b="1" dirty="0">
                        <a:solidFill>
                          <a:srgbClr val="C00000"/>
                        </a:solidFill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1" dirty="0">
                          <a:solidFill>
                            <a:srgbClr val="C00000"/>
                          </a:solidFill>
                          <a:effectLst/>
                          <a:latin typeface="Arial"/>
                          <a:ea typeface="等线"/>
                        </a:rPr>
                        <a:t>97%</a:t>
                      </a:r>
                      <a:endParaRPr lang="en-US" sz="1400" b="1" dirty="0">
                        <a:solidFill>
                          <a:srgbClr val="C00000"/>
                        </a:solidFill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37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D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0.01%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-0.03%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0.04%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100%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99%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0.01%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0.02%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0.64%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100%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102%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837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F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0.00%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0.01%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-0.01%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100%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100%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0.03%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0.24%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1.18%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100%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98%</a:t>
                      </a:r>
                      <a:endParaRPr lang="en-US" sz="1400" dirty="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280530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If using Top-left sub-CU for base motion data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Experimental Results</a:t>
            </a:r>
            <a:endParaRPr lang="en-US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83387496"/>
              </p:ext>
            </p:extLst>
          </p:nvPr>
        </p:nvGraphicFramePr>
        <p:xfrm>
          <a:off x="457200" y="2133600"/>
          <a:ext cx="8305797" cy="3683765"/>
        </p:xfrm>
        <a:graphic>
          <a:graphicData uri="http://schemas.openxmlformats.org/drawingml/2006/table">
            <a:tbl>
              <a:tblPr firstRow="1" firstCol="1" bandRow="1"/>
              <a:tblGrid>
                <a:gridCol w="812627"/>
                <a:gridCol w="749317"/>
                <a:gridCol w="749317"/>
                <a:gridCol w="749317"/>
                <a:gridCol w="749317"/>
                <a:gridCol w="749317"/>
                <a:gridCol w="749317"/>
                <a:gridCol w="749317"/>
                <a:gridCol w="749317"/>
                <a:gridCol w="749317"/>
                <a:gridCol w="749317"/>
              </a:tblGrid>
              <a:tr h="560725">
                <a:tc>
                  <a:txBody>
                    <a:bodyPr/>
                    <a:lstStyle/>
                    <a:p>
                      <a:endParaRPr lang="en-US" sz="1400" dirty="0">
                        <a:effectLst/>
                        <a:latin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</a:rPr>
                        <a:t> 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Random access Main10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</a:rPr>
                        <a:t> </a:t>
                      </a: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Low delay B </a:t>
                      </a: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Main10 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83700">
                <a:tc>
                  <a:txBody>
                    <a:bodyPr/>
                    <a:lstStyle/>
                    <a:p>
                      <a:endParaRPr lang="en-US" sz="1400">
                        <a:effectLst/>
                        <a:latin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83700">
                <a:tc>
                  <a:txBody>
                    <a:bodyPr/>
                    <a:lstStyle/>
                    <a:p>
                      <a:endParaRPr lang="en-US" sz="1400">
                        <a:effectLst/>
                        <a:latin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Y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U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V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EncT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DecT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Y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U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V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EncT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DecT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37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A1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0.03%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-0.15%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0.03%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100%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100%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 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 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 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 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 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837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A2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-0.01%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0.05%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0.07%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99%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100%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 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 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 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 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837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B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0.02%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0.07%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0.05%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100%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101%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0.01%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0.28%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-0.13%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99%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95%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837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C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-0.02%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-0.03%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-0.04%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100%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99%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0.02%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-0.05%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0.06%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100%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97%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837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E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 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400">
                        <a:effectLst/>
                        <a:latin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 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 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 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0.12%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-0.06%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0.14%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100%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99%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37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Overall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1" dirty="0">
                          <a:solidFill>
                            <a:srgbClr val="C00000"/>
                          </a:solidFill>
                          <a:effectLst/>
                          <a:latin typeface="Arial"/>
                          <a:ea typeface="等线"/>
                        </a:rPr>
                        <a:t>0.00%</a:t>
                      </a:r>
                      <a:endParaRPr lang="en-US" sz="1400" b="1" dirty="0">
                        <a:solidFill>
                          <a:srgbClr val="C00000"/>
                        </a:solidFill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1" dirty="0">
                          <a:solidFill>
                            <a:srgbClr val="C00000"/>
                          </a:solidFill>
                          <a:effectLst/>
                          <a:latin typeface="Arial"/>
                          <a:ea typeface="等线"/>
                        </a:rPr>
                        <a:t>-0.01%</a:t>
                      </a:r>
                      <a:endParaRPr lang="en-US" sz="1400" b="1" dirty="0">
                        <a:solidFill>
                          <a:srgbClr val="C00000"/>
                        </a:solidFill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1" dirty="0">
                          <a:solidFill>
                            <a:srgbClr val="C00000"/>
                          </a:solidFill>
                          <a:effectLst/>
                          <a:latin typeface="Arial"/>
                          <a:ea typeface="等线"/>
                        </a:rPr>
                        <a:t>0.03%</a:t>
                      </a:r>
                      <a:endParaRPr lang="en-US" sz="1400" b="1" dirty="0">
                        <a:solidFill>
                          <a:srgbClr val="C00000"/>
                        </a:solidFill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1" dirty="0">
                          <a:solidFill>
                            <a:srgbClr val="C00000"/>
                          </a:solidFill>
                          <a:effectLst/>
                          <a:latin typeface="Arial"/>
                          <a:ea typeface="等线"/>
                        </a:rPr>
                        <a:t>100%</a:t>
                      </a:r>
                      <a:endParaRPr lang="en-US" sz="1400" b="1" dirty="0">
                        <a:solidFill>
                          <a:srgbClr val="C00000"/>
                        </a:solidFill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1">
                          <a:solidFill>
                            <a:srgbClr val="C00000"/>
                          </a:solidFill>
                          <a:effectLst/>
                          <a:latin typeface="Arial"/>
                          <a:ea typeface="等线"/>
                        </a:rPr>
                        <a:t>100%</a:t>
                      </a:r>
                      <a:endParaRPr lang="en-US" sz="1400" b="1">
                        <a:solidFill>
                          <a:srgbClr val="C00000"/>
                        </a:solidFill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1">
                          <a:solidFill>
                            <a:srgbClr val="C00000"/>
                          </a:solidFill>
                          <a:effectLst/>
                          <a:latin typeface="Arial"/>
                          <a:ea typeface="等线"/>
                        </a:rPr>
                        <a:t>0.04%</a:t>
                      </a:r>
                      <a:endParaRPr lang="en-US" sz="1400" b="1">
                        <a:solidFill>
                          <a:srgbClr val="C00000"/>
                        </a:solidFill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1">
                          <a:solidFill>
                            <a:srgbClr val="C00000"/>
                          </a:solidFill>
                          <a:effectLst/>
                          <a:latin typeface="Arial"/>
                          <a:ea typeface="等线"/>
                        </a:rPr>
                        <a:t>0.09%</a:t>
                      </a:r>
                      <a:endParaRPr lang="en-US" sz="1400" b="1">
                        <a:solidFill>
                          <a:srgbClr val="C00000"/>
                        </a:solidFill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1">
                          <a:solidFill>
                            <a:srgbClr val="C00000"/>
                          </a:solidFill>
                          <a:effectLst/>
                          <a:latin typeface="Arial"/>
                          <a:ea typeface="等线"/>
                        </a:rPr>
                        <a:t>0.00%</a:t>
                      </a:r>
                      <a:endParaRPr lang="en-US" sz="1400" b="1">
                        <a:solidFill>
                          <a:srgbClr val="C00000"/>
                        </a:solidFill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1" dirty="0">
                          <a:solidFill>
                            <a:srgbClr val="C00000"/>
                          </a:solidFill>
                          <a:effectLst/>
                          <a:latin typeface="Arial"/>
                          <a:ea typeface="等线"/>
                        </a:rPr>
                        <a:t>100%</a:t>
                      </a:r>
                      <a:endParaRPr lang="en-US" sz="1400" b="1" dirty="0">
                        <a:solidFill>
                          <a:srgbClr val="C00000"/>
                        </a:solidFill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1" dirty="0">
                          <a:solidFill>
                            <a:srgbClr val="C00000"/>
                          </a:solidFill>
                          <a:effectLst/>
                          <a:latin typeface="Arial"/>
                          <a:ea typeface="等线"/>
                        </a:rPr>
                        <a:t>97%</a:t>
                      </a:r>
                      <a:endParaRPr lang="en-US" sz="1400" b="1" dirty="0">
                        <a:solidFill>
                          <a:srgbClr val="C00000"/>
                        </a:solidFill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37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D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0.01%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0.02%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0.09%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100%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99%</a:t>
                      </a:r>
                      <a:endParaRPr lang="en-US" sz="1400" dirty="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0.01%</a:t>
                      </a:r>
                      <a:endParaRPr lang="en-US" sz="1400" dirty="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-0.08%</a:t>
                      </a:r>
                      <a:endParaRPr lang="en-US" sz="1400" dirty="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0.63%</a:t>
                      </a:r>
                      <a:endParaRPr lang="en-US" sz="1400" dirty="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100%</a:t>
                      </a:r>
                      <a:endParaRPr lang="en-US" sz="1400" dirty="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100%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837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F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0.00%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-0.02%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-0.05%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100%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100%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0.07%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0.23%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0.41%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100%</a:t>
                      </a:r>
                      <a:endParaRPr lang="en-US" sz="14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98%</a:t>
                      </a:r>
                      <a:endParaRPr lang="en-US" sz="1400" dirty="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17567755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oncourse">
  <a:themeElements>
    <a:clrScheme name="Concourse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Concourse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5238</TotalTime>
  <Words>950</Words>
  <Application>Microsoft Office PowerPoint</Application>
  <PresentationFormat>On-screen Show (4:3)</PresentationFormat>
  <Paragraphs>272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9" baseType="lpstr">
      <vt:lpstr>等线</vt:lpstr>
      <vt:lpstr>Arial</vt:lpstr>
      <vt:lpstr>Calibri</vt:lpstr>
      <vt:lpstr>Lucida Sans Unicode</vt:lpstr>
      <vt:lpstr>Times New Roman</vt:lpstr>
      <vt:lpstr>Verdana</vt:lpstr>
      <vt:lpstr>Wingdings 2</vt:lpstr>
      <vt:lpstr>Wingdings 3</vt:lpstr>
      <vt:lpstr>Concourse</vt:lpstr>
      <vt:lpstr>JVET-O0167: Non-CE4: On SbTMVP base motion data derivation </vt:lpstr>
      <vt:lpstr>Introduction</vt:lpstr>
      <vt:lpstr>Background</vt:lpstr>
      <vt:lpstr>Background</vt:lpstr>
      <vt:lpstr>Background</vt:lpstr>
      <vt:lpstr>Proposed Method</vt:lpstr>
      <vt:lpstr>Proposed method</vt:lpstr>
      <vt:lpstr>Experimental Results</vt:lpstr>
      <vt:lpstr>Experimental Results</vt:lpstr>
      <vt:lpstr>Conclusion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Affine Motion Vector Difference Coding</dc:title>
  <dc:creator>Seethal Paluri/LGEMR Video Codec Part(seethal.paluri@lge.com)</dc:creator>
  <cp:lastModifiedBy>Jie Zhao/LGEMR Video Codec Part(jie.zhao@lge.com)</cp:lastModifiedBy>
  <cp:revision>333</cp:revision>
  <dcterms:created xsi:type="dcterms:W3CDTF">2006-08-16T00:00:00Z</dcterms:created>
  <dcterms:modified xsi:type="dcterms:W3CDTF">2019-07-02T21:14:13Z</dcterms:modified>
</cp:coreProperties>
</file>