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4"/>
  </p:sldMasterIdLst>
  <p:notesMasterIdLst>
    <p:notesMasterId r:id="rId15"/>
  </p:notesMasterIdLst>
  <p:handoutMasterIdLst>
    <p:handoutMasterId r:id="rId16"/>
  </p:handoutMasterIdLst>
  <p:sldIdLst>
    <p:sldId id="268" r:id="rId5"/>
    <p:sldId id="281" r:id="rId6"/>
    <p:sldId id="272" r:id="rId7"/>
    <p:sldId id="276" r:id="rId8"/>
    <p:sldId id="304" r:id="rId9"/>
    <p:sldId id="306" r:id="rId10"/>
    <p:sldId id="305" r:id="rId11"/>
    <p:sldId id="307" r:id="rId12"/>
    <p:sldId id="303" r:id="rId13"/>
    <p:sldId id="270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pos="198" userDrawn="1">
          <p15:clr>
            <a:srgbClr val="A4A3A4"/>
          </p15:clr>
        </p15:guide>
        <p15:guide id="12" pos="5562" userDrawn="1">
          <p15:clr>
            <a:srgbClr val="A4A3A4"/>
          </p15:clr>
        </p15:guide>
        <p15:guide id="13" orient="horz" pos="637" userDrawn="1">
          <p15:clr>
            <a:srgbClr val="A4A3A4"/>
          </p15:clr>
        </p15:guide>
        <p15:guide id="14" orient="horz" pos="746" userDrawn="1">
          <p15:clr>
            <a:srgbClr val="A4A3A4"/>
          </p15:clr>
        </p15:guide>
        <p15:guide id="15" orient="horz" pos="1619" userDrawn="1">
          <p15:clr>
            <a:srgbClr val="A4A3A4"/>
          </p15:clr>
        </p15:guide>
        <p15:guide id="16" orient="horz" pos="286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D200"/>
    <a:srgbClr val="FFFFFF"/>
    <a:srgbClr val="A885D8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171" autoAdjust="0"/>
  </p:normalViewPr>
  <p:slideViewPr>
    <p:cSldViewPr showGuides="1">
      <p:cViewPr>
        <p:scale>
          <a:sx n="100" d="100"/>
          <a:sy n="100" d="100"/>
        </p:scale>
        <p:origin x="-72" y="240"/>
      </p:cViewPr>
      <p:guideLst>
        <p:guide orient="horz" pos="169"/>
        <p:guide orient="horz" pos="637"/>
        <p:guide orient="horz" pos="746"/>
        <p:guide orient="horz" pos="1619"/>
        <p:guide orient="horz" pos="2866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EE13-42E4-41E6-9DF1-259DE71A333C}" type="datetimeFigureOut">
              <a:rPr lang="fr-FR" smtClean="0"/>
              <a:t>05/07/2019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7EBE5-F076-4E3B-A160-CA139B9CCD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6151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05/07/2019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‹N°›</a:t>
            </a:fld>
            <a:endParaRPr lang="en-GB"/>
          </a:p>
        </p:txBody>
      </p:sp>
      <p:sp>
        <p:nvSpPr>
          <p:cNvPr id="8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1184275"/>
            <a:ext cx="8515350" cy="3365500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104996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JVET-O0166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4326" y="268289"/>
            <a:ext cx="4828498" cy="2301874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5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4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0687" y="2704144"/>
            <a:ext cx="4831185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nom du présentateur</a:t>
            </a:r>
          </a:p>
        </p:txBody>
      </p:sp>
      <p:grpSp>
        <p:nvGrpSpPr>
          <p:cNvPr id="3" name="Group 2"/>
          <p:cNvGrpSpPr/>
          <p:nvPr userDrawn="1"/>
        </p:nvGrpSpPr>
        <p:grpSpPr>
          <a:xfrm>
            <a:off x="313535" y="4233863"/>
            <a:ext cx="612775" cy="612775"/>
            <a:chOff x="313535" y="4233863"/>
            <a:chExt cx="612775" cy="612775"/>
          </a:xfrm>
        </p:grpSpPr>
        <p:sp>
          <p:nvSpPr>
            <p:cNvPr id="43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8287"/>
            <a:ext cx="8515349" cy="4281487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58775" indent="-358775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noProof="0" dirty="0"/>
              <a:t>Cliquez pour modifier le contenu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7"/>
            <a:ext cx="6096839" cy="4281487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fr-FR" noProof="0" dirty="0"/>
              <a:t>Cliquez pour modifier le nom de la section </a:t>
            </a:r>
          </a:p>
          <a:p>
            <a:pPr lvl="1"/>
            <a:r>
              <a:rPr lang="fr-FR" noProof="0" dirty="0"/>
              <a:t>Deuxième niveau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4326" y="1184275"/>
            <a:ext cx="3966930" cy="3365499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3698"/>
            <a:ext cx="3964880" cy="3364418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 smtClean="0"/>
              <a:t>Cliquez pour modifier le titre</a:t>
            </a:r>
            <a:endParaRPr lang="en-GB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pleine p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fr-FR" noProof="0" dirty="0"/>
              <a:t>Cliquez sur l'icône pour ajouter une photo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dirty="0" smtClean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fr-FR" sz="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Confidentiel Orange</a:t>
            </a: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4325" y="267494"/>
            <a:ext cx="8515350" cy="743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Cliquez pour modifier le titre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325" y="1184275"/>
            <a:ext cx="8515350" cy="33655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fr-FR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‹N°›</a:t>
            </a:fld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4326" y="268289"/>
            <a:ext cx="8362130" cy="2301874"/>
          </a:xfrm>
        </p:spPr>
        <p:txBody>
          <a:bodyPr/>
          <a:lstStyle/>
          <a:p>
            <a:r>
              <a:rPr lang="fr-FR" sz="4000" b="1" dirty="0" smtClean="0"/>
              <a:t>JVET-O0166</a:t>
            </a:r>
            <a:r>
              <a:rPr lang="fr-FR" sz="4000" dirty="0" smtClean="0"/>
              <a:t> </a:t>
            </a:r>
            <a:br>
              <a:rPr lang="fr-FR" sz="4000" dirty="0" smtClean="0"/>
            </a:br>
            <a:r>
              <a:rPr lang="fr-FR" sz="4000" dirty="0" smtClean="0"/>
              <a:t/>
            </a:r>
            <a:br>
              <a:rPr lang="fr-FR" sz="4000" dirty="0" smtClean="0"/>
            </a:br>
            <a:r>
              <a:rPr lang="en-US" sz="4800" dirty="0" smtClean="0"/>
              <a:t>BDPCM for </a:t>
            </a:r>
            <a:r>
              <a:rPr lang="en-US" sz="4800" dirty="0" err="1" smtClean="0"/>
              <a:t>chroma</a:t>
            </a:r>
            <a:endParaRPr lang="fr-FR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687" y="3837842"/>
            <a:ext cx="4831185" cy="966156"/>
          </a:xfrm>
        </p:spPr>
        <p:txBody>
          <a:bodyPr/>
          <a:lstStyle/>
          <a:p>
            <a:r>
              <a:rPr lang="fr-FR" dirty="0" smtClean="0"/>
              <a:t>G. </a:t>
            </a:r>
            <a:r>
              <a:rPr lang="fr-FR" dirty="0" err="1" smtClean="0"/>
              <a:t>Clare</a:t>
            </a:r>
            <a:r>
              <a:rPr lang="fr-FR" dirty="0" smtClean="0"/>
              <a:t>, F. Henry</a:t>
            </a:r>
          </a:p>
        </p:txBody>
      </p: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endParaRPr lang="fr-F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23528" y="987574"/>
            <a:ext cx="8515350" cy="3365500"/>
          </a:xfrm>
        </p:spPr>
        <p:txBody>
          <a:bodyPr/>
          <a:lstStyle/>
          <a:p>
            <a:r>
              <a:rPr lang="fr-FR" sz="1600" dirty="0" err="1" smtClean="0"/>
              <a:t>Current</a:t>
            </a:r>
            <a:r>
              <a:rPr lang="fr-FR" sz="1600" dirty="0" smtClean="0"/>
              <a:t> BDPCM </a:t>
            </a:r>
          </a:p>
          <a:p>
            <a:pPr lvl="1"/>
            <a:r>
              <a:rPr lang="fr-FR" sz="1600" dirty="0" err="1" smtClean="0"/>
              <a:t>Only</a:t>
            </a:r>
            <a:r>
              <a:rPr lang="fr-FR" sz="1600" dirty="0" smtClean="0"/>
              <a:t> </a:t>
            </a:r>
            <a:r>
              <a:rPr lang="fr-FR" sz="1600" dirty="0" err="1" smtClean="0"/>
              <a:t>applied</a:t>
            </a:r>
            <a:r>
              <a:rPr lang="fr-FR" sz="1600" dirty="0" smtClean="0"/>
              <a:t> on </a:t>
            </a:r>
            <a:r>
              <a:rPr lang="fr-FR" sz="1600" dirty="0" err="1" smtClean="0"/>
              <a:t>Luma</a:t>
            </a:r>
            <a:endParaRPr lang="fr-FR" sz="1600" dirty="0" smtClean="0"/>
          </a:p>
          <a:p>
            <a:pPr lvl="1"/>
            <a:endParaRPr lang="fr-FR" sz="1600" dirty="0" smtClean="0"/>
          </a:p>
          <a:p>
            <a:r>
              <a:rPr lang="fr-FR" sz="1600" dirty="0" err="1" smtClean="0"/>
              <a:t>Proposal</a:t>
            </a:r>
            <a:endParaRPr lang="fr-FR" sz="1600" dirty="0" smtClean="0"/>
          </a:p>
          <a:p>
            <a:pPr lvl="1"/>
            <a:r>
              <a:rPr lang="fr-FR" sz="1600" dirty="0" err="1" smtClean="0"/>
              <a:t>Also</a:t>
            </a:r>
            <a:r>
              <a:rPr lang="fr-FR" sz="1600" dirty="0" smtClean="0"/>
              <a:t> </a:t>
            </a:r>
            <a:r>
              <a:rPr lang="fr-FR" sz="1600" dirty="0" err="1" smtClean="0"/>
              <a:t>apply</a:t>
            </a:r>
            <a:r>
              <a:rPr lang="fr-FR" sz="1600" dirty="0" smtClean="0"/>
              <a:t> BDPCM on Chroma, </a:t>
            </a:r>
            <a:r>
              <a:rPr lang="fr-FR" sz="1600" dirty="0" err="1" smtClean="0"/>
              <a:t>mainly</a:t>
            </a:r>
            <a:r>
              <a:rPr lang="fr-FR" sz="1600" dirty="0" smtClean="0"/>
              <a:t> for 4:4:4 </a:t>
            </a:r>
          </a:p>
          <a:p>
            <a:pPr lvl="1"/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Introduction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704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718418"/>
            <a:ext cx="8515350" cy="3365500"/>
          </a:xfrm>
        </p:spPr>
        <p:txBody>
          <a:bodyPr/>
          <a:lstStyle/>
          <a:p>
            <a:r>
              <a:rPr lang="fr-FR" dirty="0" smtClean="0"/>
              <a:t>New SPS flag to </a:t>
            </a:r>
            <a:r>
              <a:rPr lang="fr-FR" dirty="0" err="1" smtClean="0"/>
              <a:t>enable</a:t>
            </a:r>
            <a:r>
              <a:rPr lang="fr-FR" dirty="0" smtClean="0"/>
              <a:t> BPDCM on chroma</a:t>
            </a:r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r>
              <a:rPr lang="fr-FR" dirty="0"/>
              <a:t>At block </a:t>
            </a:r>
            <a:r>
              <a:rPr lang="fr-FR" dirty="0" err="1"/>
              <a:t>level</a:t>
            </a:r>
            <a:endParaRPr lang="fr-FR" dirty="0"/>
          </a:p>
          <a:p>
            <a:pPr lvl="1"/>
            <a:r>
              <a:rPr lang="fr-FR" dirty="0" err="1" smtClean="0"/>
              <a:t>When</a:t>
            </a:r>
            <a:r>
              <a:rPr lang="fr-FR" dirty="0" smtClean="0"/>
              <a:t> BDPCM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applied</a:t>
            </a:r>
            <a:r>
              <a:rPr lang="fr-FR" dirty="0" smtClean="0"/>
              <a:t> on chroma,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/>
              <a:t>is</a:t>
            </a:r>
            <a:r>
              <a:rPr lang="fr-FR" dirty="0"/>
              <a:t> one </a:t>
            </a:r>
            <a:r>
              <a:rPr lang="fr-FR" dirty="0" smtClean="0"/>
              <a:t>usage </a:t>
            </a:r>
            <a:r>
              <a:rPr lang="fr-FR" dirty="0"/>
              <a:t>flag </a:t>
            </a:r>
            <a:r>
              <a:rPr lang="fr-FR" dirty="0" smtClean="0"/>
              <a:t>and one </a:t>
            </a:r>
            <a:r>
              <a:rPr lang="fr-FR" dirty="0"/>
              <a:t>direction flag </a:t>
            </a:r>
            <a:r>
              <a:rPr lang="fr-FR" dirty="0" err="1"/>
              <a:t>shared</a:t>
            </a:r>
            <a:r>
              <a:rPr lang="fr-FR" dirty="0"/>
              <a:t> by the chroma </a:t>
            </a:r>
            <a:r>
              <a:rPr lang="fr-FR" dirty="0" smtClean="0"/>
              <a:t>components</a:t>
            </a: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pPr lvl="1"/>
            <a:endParaRPr lang="fr-FR" dirty="0" smtClean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Proposal</a:t>
            </a:r>
            <a:endParaRPr lang="fr-FR" dirty="0"/>
          </a:p>
        </p:txBody>
      </p:sp>
      <p:graphicFrame>
        <p:nvGraphicFramePr>
          <p:cNvPr id="87" name="Tableau 8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683161"/>
              </p:ext>
            </p:extLst>
          </p:nvPr>
        </p:nvGraphicFramePr>
        <p:xfrm>
          <a:off x="683568" y="1203597"/>
          <a:ext cx="8064896" cy="233398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270908"/>
                <a:gridCol w="2913668"/>
                <a:gridCol w="2880320"/>
              </a:tblGrid>
              <a:tr h="583497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  <a:latin typeface="Helvetica 55 Roman" panose="020B0604020202020204" pitchFamily="34" charset="0"/>
                        </a:rPr>
                        <a:t>sps_bdpcm_enable_flag</a:t>
                      </a:r>
                      <a:endParaRPr lang="fr-FR" sz="1400" b="1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  <a:latin typeface="Helvetica 55 Roman" panose="020B0604020202020204" pitchFamily="34" charset="0"/>
                        </a:rPr>
                        <a:t>sps_bdpcm_chroma_enable_flag</a:t>
                      </a:r>
                      <a:endParaRPr lang="fr-FR" sz="1400" b="1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0" dirty="0" smtClean="0">
                          <a:effectLst/>
                          <a:latin typeface="Helvetica 55 Roman" panose="020B0604020202020204" pitchFamily="34" charset="0"/>
                        </a:rPr>
                        <a:t>Behaviour</a:t>
                      </a:r>
                      <a:endParaRPr lang="fr-FR" sz="1400" b="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9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0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not </a:t>
                      </a:r>
                      <a:r>
                        <a:rPr lang="en-CA" sz="1400" dirty="0" smtClean="0">
                          <a:effectLst/>
                          <a:latin typeface="Helvetica 55 Roman" panose="020B0604020202020204" pitchFamily="34" charset="0"/>
                        </a:rPr>
                        <a:t>present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>
                          <a:effectLst/>
                          <a:latin typeface="Helvetica 55 Roman" panose="020B0604020202020204" pitchFamily="34" charset="0"/>
                        </a:rPr>
                        <a:t>BPDCM is not used in the sequence</a:t>
                      </a:r>
                      <a:endParaRPr lang="fr-FR" sz="140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9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1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0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BDPCM is available for </a:t>
                      </a:r>
                      <a:r>
                        <a:rPr lang="en-CA" sz="1400" dirty="0" err="1">
                          <a:effectLst/>
                          <a:latin typeface="Helvetica 55 Roman" panose="020B0604020202020204" pitchFamily="34" charset="0"/>
                        </a:rPr>
                        <a:t>luma</a:t>
                      </a: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 only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349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1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1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BDPCM is available for </a:t>
                      </a:r>
                      <a:r>
                        <a:rPr lang="en-CA" sz="1400" dirty="0" err="1">
                          <a:effectLst/>
                          <a:latin typeface="Helvetica 55 Roman" panose="020B0604020202020204" pitchFamily="34" charset="0"/>
                        </a:rPr>
                        <a:t>luma</a:t>
                      </a:r>
                      <a:r>
                        <a:rPr lang="en-CA" sz="1400" dirty="0">
                          <a:effectLst/>
                          <a:latin typeface="Helvetica 55 Roman" panose="020B0604020202020204" pitchFamily="34" charset="0"/>
                        </a:rPr>
                        <a:t> and </a:t>
                      </a:r>
                      <a:r>
                        <a:rPr lang="en-CA" sz="1400" dirty="0" err="1">
                          <a:effectLst/>
                          <a:latin typeface="Helvetica 55 Roman" panose="020B0604020202020204" pitchFamily="34" charset="0"/>
                        </a:rPr>
                        <a:t>chroma</a:t>
                      </a:r>
                      <a:endParaRPr lang="fr-FR" sz="1400" dirty="0">
                        <a:effectLst/>
                        <a:latin typeface="Helvetica 55 Roman" panose="020B0604020202020204" pitchFamily="34" charset="0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83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CE8 test conditions  (</a:t>
            </a:r>
            <a:r>
              <a:rPr lang="fi-FI" sz="1600" dirty="0" smtClean="0"/>
              <a:t>IBC </a:t>
            </a:r>
            <a:r>
              <a:rPr lang="fi-FI" sz="1600" dirty="0"/>
              <a:t>on, HashME on, BDPCM on)</a:t>
            </a:r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r>
              <a:rPr lang="fr-FR" sz="1600" dirty="0" err="1" smtClean="0"/>
              <a:t>Results</a:t>
            </a:r>
            <a:r>
              <a:rPr lang="fr-FR" sz="1600" dirty="0" smtClean="0"/>
              <a:t> for single </a:t>
            </a:r>
            <a:r>
              <a:rPr lang="fr-FR" sz="1600" dirty="0" err="1" smtClean="0"/>
              <a:t>tree</a:t>
            </a:r>
            <a:r>
              <a:rPr lang="fr-FR" sz="1600" dirty="0" smtClean="0"/>
              <a:t> / dual </a:t>
            </a:r>
            <a:r>
              <a:rPr lang="fr-FR" sz="1600" dirty="0" err="1" smtClean="0"/>
              <a:t>tree</a:t>
            </a:r>
            <a:r>
              <a:rPr lang="fr-FR" sz="1600" dirty="0" smtClean="0"/>
              <a:t> on </a:t>
            </a:r>
            <a:r>
              <a:rPr lang="fr-FR" sz="1600" dirty="0" smtClean="0"/>
              <a:t>YUV 4:4:4 </a:t>
            </a:r>
            <a:r>
              <a:rPr lang="fr-FR" sz="1600" dirty="0" smtClean="0"/>
              <a:t>and </a:t>
            </a:r>
            <a:r>
              <a:rPr lang="fr-FR" sz="1600" dirty="0" smtClean="0"/>
              <a:t>RGB 4:4:4</a:t>
            </a:r>
            <a:r>
              <a:rPr lang="fr-FR" sz="1600" dirty="0" smtClean="0"/>
              <a:t>	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Performance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18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	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All Intra 4:4:4 – Single </a:t>
            </a:r>
            <a:r>
              <a:rPr lang="fr-FR" dirty="0" err="1" smtClean="0"/>
              <a:t>Tree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4189267"/>
              </p:ext>
            </p:extLst>
          </p:nvPr>
        </p:nvGraphicFramePr>
        <p:xfrm>
          <a:off x="554924" y="915566"/>
          <a:ext cx="7257436" cy="1836784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Animation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Mixed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1,7%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au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591757"/>
              </p:ext>
            </p:extLst>
          </p:nvPr>
        </p:nvGraphicFramePr>
        <p:xfrm>
          <a:off x="554924" y="3141166"/>
          <a:ext cx="7257436" cy="942752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5,9%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0,7%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96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	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Random</a:t>
            </a:r>
            <a:r>
              <a:rPr lang="fr-FR" dirty="0" smtClean="0"/>
              <a:t> Access 4:4:4 – Single </a:t>
            </a:r>
            <a:r>
              <a:rPr lang="fr-FR" dirty="0" err="1" smtClean="0"/>
              <a:t>Tree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169436"/>
              </p:ext>
            </p:extLst>
          </p:nvPr>
        </p:nvGraphicFramePr>
        <p:xfrm>
          <a:off x="539552" y="915566"/>
          <a:ext cx="7257436" cy="1836784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</a:t>
                      </a:r>
                      <a:r>
                        <a:rPr lang="fr-FR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fr-FR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Animation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Mixed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794167"/>
              </p:ext>
            </p:extLst>
          </p:nvPr>
        </p:nvGraphicFramePr>
        <p:xfrm>
          <a:off x="539552" y="3147814"/>
          <a:ext cx="7257436" cy="942752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32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	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All Intra  4:4:4 </a:t>
            </a:r>
            <a:r>
              <a:rPr lang="fr-FR" dirty="0" smtClean="0"/>
              <a:t>– Dual </a:t>
            </a:r>
            <a:r>
              <a:rPr lang="fr-FR" dirty="0" err="1" smtClean="0"/>
              <a:t>Tree</a:t>
            </a:r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81838"/>
              </p:ext>
            </p:extLst>
          </p:nvPr>
        </p:nvGraphicFramePr>
        <p:xfrm>
          <a:off x="539552" y="915566"/>
          <a:ext cx="7257436" cy="1836784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2,5</a:t>
                      </a:r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Animation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Mixed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1,7%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90677"/>
              </p:ext>
            </p:extLst>
          </p:nvPr>
        </p:nvGraphicFramePr>
        <p:xfrm>
          <a:off x="539552" y="3147814"/>
          <a:ext cx="7257436" cy="942752"/>
        </p:xfrm>
        <a:graphic>
          <a:graphicData uri="http://schemas.openxmlformats.org/drawingml/2006/table">
            <a:tbl>
              <a:tblPr/>
              <a:tblGrid>
                <a:gridCol w="2524326"/>
                <a:gridCol w="946622"/>
                <a:gridCol w="946622"/>
                <a:gridCol w="946622"/>
                <a:gridCol w="946622"/>
                <a:gridCol w="946622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7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</a:t>
                      </a:r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2,9%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49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51520" y="699542"/>
            <a:ext cx="8515350" cy="3365500"/>
          </a:xfrm>
        </p:spPr>
        <p:txBody>
          <a:bodyPr/>
          <a:lstStyle/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	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Random</a:t>
            </a:r>
            <a:r>
              <a:rPr lang="fr-FR" dirty="0" smtClean="0"/>
              <a:t> Access 4:4:4 – Dual </a:t>
            </a:r>
            <a:r>
              <a:rPr lang="fr-FR" dirty="0" err="1" smtClean="0"/>
              <a:t>Tree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857655"/>
              </p:ext>
            </p:extLst>
          </p:nvPr>
        </p:nvGraphicFramePr>
        <p:xfrm>
          <a:off x="539552" y="930419"/>
          <a:ext cx="7257420" cy="1830136"/>
        </p:xfrm>
        <a:graphic>
          <a:graphicData uri="http://schemas.openxmlformats.org/drawingml/2006/table">
            <a:tbl>
              <a:tblPr/>
              <a:tblGrid>
                <a:gridCol w="2524320"/>
                <a:gridCol w="946620"/>
                <a:gridCol w="946620"/>
                <a:gridCol w="946620"/>
                <a:gridCol w="946620"/>
                <a:gridCol w="946620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 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Animation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Mixed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Camera-Captured content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0,0%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1,2%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781786"/>
              </p:ext>
            </p:extLst>
          </p:nvPr>
        </p:nvGraphicFramePr>
        <p:xfrm>
          <a:off x="539552" y="3147814"/>
          <a:ext cx="7257420" cy="936104"/>
        </p:xfrm>
        <a:graphic>
          <a:graphicData uri="http://schemas.openxmlformats.org/drawingml/2006/table">
            <a:tbl>
              <a:tblPr/>
              <a:tblGrid>
                <a:gridCol w="2524320"/>
                <a:gridCol w="946620"/>
                <a:gridCol w="946620"/>
                <a:gridCol w="946620"/>
                <a:gridCol w="946620"/>
                <a:gridCol w="946620"/>
              </a:tblGrid>
              <a:tr h="265580"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fr-FR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 4:4:4</a:t>
                      </a:r>
                      <a:endParaRPr lang="fr-FR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223508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1080p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2,1%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3,3%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3508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TGM 720p</a:t>
                      </a: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0,8%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1,6%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  <a:r>
                        <a:rPr lang="fr-F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1,5%</a:t>
                      </a:r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3148" marR="13148" marT="13148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13148" marR="13148" marT="1314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13148" marR="13148" marT="131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85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314325" y="699542"/>
            <a:ext cx="8515350" cy="3365500"/>
          </a:xfrm>
        </p:spPr>
        <p:txBody>
          <a:bodyPr/>
          <a:lstStyle/>
          <a:p>
            <a:pPr lvl="1"/>
            <a:r>
              <a:rPr lang="fr-FR" sz="1600" dirty="0" err="1" smtClean="0"/>
              <a:t>Proposal</a:t>
            </a:r>
            <a:r>
              <a:rPr lang="fr-FR" sz="1600" dirty="0" smtClean="0"/>
              <a:t> to </a:t>
            </a:r>
            <a:r>
              <a:rPr lang="fr-FR" sz="1600" dirty="0" err="1" smtClean="0"/>
              <a:t>apply</a:t>
            </a:r>
            <a:r>
              <a:rPr lang="fr-FR" sz="1600" dirty="0" smtClean="0"/>
              <a:t> BDPCM on chroma</a:t>
            </a:r>
          </a:p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YUV 4:4:4 : </a:t>
            </a:r>
            <a:r>
              <a:rPr lang="fr-FR" sz="1600" dirty="0" smtClean="0"/>
              <a:t>Chroma gains, </a:t>
            </a:r>
            <a:r>
              <a:rPr lang="fr-FR" sz="1600" dirty="0" err="1" smtClean="0"/>
              <a:t>dependent</a:t>
            </a:r>
            <a:r>
              <a:rPr lang="fr-FR" sz="1600" dirty="0" smtClean="0"/>
              <a:t> on the </a:t>
            </a:r>
            <a:r>
              <a:rPr lang="fr-FR" sz="1600" dirty="0" err="1" smtClean="0"/>
              <a:t>category</a:t>
            </a:r>
            <a:r>
              <a:rPr lang="fr-FR" sz="1600" dirty="0" smtClean="0"/>
              <a:t> of </a:t>
            </a:r>
            <a:r>
              <a:rPr lang="fr-FR" sz="1600" dirty="0" err="1" smtClean="0"/>
              <a:t>Screen</a:t>
            </a:r>
            <a:r>
              <a:rPr lang="fr-FR" sz="1600" dirty="0" smtClean="0"/>
              <a:t> Content </a:t>
            </a:r>
            <a:r>
              <a:rPr lang="fr-FR" sz="1600" dirty="0" err="1" smtClean="0"/>
              <a:t>Material</a:t>
            </a:r>
            <a:endParaRPr lang="fr-FR" sz="1600" dirty="0" smtClean="0"/>
          </a:p>
          <a:p>
            <a:pPr lvl="1"/>
            <a:endParaRPr lang="fr-FR" sz="1600" dirty="0" smtClean="0"/>
          </a:p>
          <a:p>
            <a:pPr lvl="1"/>
            <a:r>
              <a:rPr lang="fr-FR" sz="1600" dirty="0" smtClean="0"/>
              <a:t>RGB 4:4:4 : </a:t>
            </a:r>
            <a:r>
              <a:rPr lang="fr-FR" sz="1600" dirty="0" err="1" smtClean="0"/>
              <a:t>Larger</a:t>
            </a:r>
            <a:r>
              <a:rPr lang="fr-FR" sz="1600" dirty="0" smtClean="0"/>
              <a:t> chroma gains and </a:t>
            </a:r>
            <a:r>
              <a:rPr lang="fr-FR" sz="1600" dirty="0" err="1" smtClean="0"/>
              <a:t>luma</a:t>
            </a:r>
            <a:r>
              <a:rPr lang="fr-FR" sz="1600" dirty="0" smtClean="0"/>
              <a:t> gains</a:t>
            </a:r>
          </a:p>
          <a:p>
            <a:pPr lvl="1"/>
            <a:endParaRPr lang="fr-FR" sz="1600" dirty="0"/>
          </a:p>
          <a:p>
            <a:pPr lvl="1"/>
            <a:r>
              <a:rPr lang="fr-FR" sz="1600" dirty="0" err="1" smtClean="0"/>
              <a:t>We</a:t>
            </a:r>
            <a:r>
              <a:rPr lang="fr-FR" sz="1600" dirty="0" smtClean="0"/>
              <a:t> propose to </a:t>
            </a:r>
            <a:r>
              <a:rPr lang="fr-FR" sz="1600" dirty="0" err="1" smtClean="0"/>
              <a:t>adopt</a:t>
            </a:r>
            <a:r>
              <a:rPr lang="fr-FR" sz="1600" dirty="0" smtClean="0"/>
              <a:t> BDPCM for chroma</a:t>
            </a:r>
          </a:p>
          <a:p>
            <a:pPr lvl="1"/>
            <a:endParaRPr lang="fr-FR" sz="1600" dirty="0"/>
          </a:p>
          <a:p>
            <a:pPr lvl="1"/>
            <a:r>
              <a:rPr lang="fr-FR" sz="1600" dirty="0" smtClean="0"/>
              <a:t>If </a:t>
            </a:r>
            <a:r>
              <a:rPr lang="fr-FR" sz="1600" dirty="0" err="1" smtClean="0"/>
              <a:t>we</a:t>
            </a:r>
            <a:r>
              <a:rPr lang="fr-FR" sz="1600" dirty="0" smtClean="0"/>
              <a:t> </a:t>
            </a:r>
            <a:r>
              <a:rPr lang="fr-FR" sz="1600" dirty="0" err="1" smtClean="0"/>
              <a:t>adopt</a:t>
            </a:r>
            <a:r>
              <a:rPr lang="fr-FR" sz="1600" dirty="0" smtClean="0"/>
              <a:t>, </a:t>
            </a:r>
            <a:r>
              <a:rPr lang="fr-FR" sz="1600" dirty="0" err="1" smtClean="0"/>
              <a:t>we</a:t>
            </a:r>
            <a:r>
              <a:rPr lang="fr-FR" sz="1600" dirty="0" smtClean="0"/>
              <a:t> propose to </a:t>
            </a:r>
            <a:r>
              <a:rPr lang="fr-FR" sz="1600" dirty="0" err="1" smtClean="0"/>
              <a:t>activate</a:t>
            </a:r>
            <a:r>
              <a:rPr lang="fr-FR" sz="1600" dirty="0" smtClean="0"/>
              <a:t> chroma BDPCM for CE8 444 test conditions.</a:t>
            </a:r>
          </a:p>
          <a:p>
            <a:pPr lvl="1"/>
            <a:endParaRPr lang="fr-FR" sz="1600" dirty="0"/>
          </a:p>
          <a:p>
            <a:endParaRPr lang="fr-FR" sz="1600" dirty="0"/>
          </a:p>
          <a:p>
            <a:endParaRPr lang="fr-FR" sz="1600" dirty="0"/>
          </a:p>
          <a:p>
            <a:r>
              <a:rPr lang="fr-FR" sz="1600" dirty="0" err="1" smtClean="0"/>
              <a:t>We</a:t>
            </a:r>
            <a:r>
              <a:rPr lang="fr-FR" sz="1600" dirty="0" smtClean="0"/>
              <a:t> </a:t>
            </a:r>
            <a:r>
              <a:rPr lang="fr-FR" sz="1600" dirty="0" err="1" smtClean="0"/>
              <a:t>thank</a:t>
            </a:r>
            <a:r>
              <a:rPr lang="fr-FR" sz="1600" dirty="0" smtClean="0"/>
              <a:t> </a:t>
            </a:r>
            <a:r>
              <a:rPr lang="fr-FR" sz="1600" dirty="0" err="1" smtClean="0"/>
              <a:t>Qualcomm</a:t>
            </a:r>
            <a:r>
              <a:rPr lang="fr-FR" sz="1600" smtClean="0"/>
              <a:t> </a:t>
            </a:r>
            <a:r>
              <a:rPr lang="fr-FR" sz="1600" smtClean="0"/>
              <a:t>(and </a:t>
            </a:r>
            <a:r>
              <a:rPr lang="fr-FR" sz="1600" dirty="0" err="1" smtClean="0"/>
              <a:t>Huawei</a:t>
            </a:r>
            <a:r>
              <a:rPr lang="fr-FR" sz="1600" dirty="0" smtClean="0"/>
              <a:t> for </a:t>
            </a:r>
            <a:r>
              <a:rPr lang="fr-FR" sz="1600" dirty="0" err="1" smtClean="0"/>
              <a:t>crosschecking</a:t>
            </a:r>
            <a:r>
              <a:rPr lang="fr-FR" sz="1600" dirty="0" smtClean="0"/>
              <a:t> </a:t>
            </a:r>
            <a:r>
              <a:rPr lang="fr-FR" sz="1600" dirty="0" err="1" smtClean="0"/>
              <a:t>this</a:t>
            </a:r>
            <a:r>
              <a:rPr lang="fr-FR" sz="1600" dirty="0" smtClean="0"/>
              <a:t> contribution</a:t>
            </a:r>
            <a:endParaRPr lang="fr-FR" sz="1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Conclusion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3219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R_template_confidentiel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R_OBS-template_external.potx" id="{8E63A4C0-0D5B-4AB0-9B17-28650E3A1109}" vid="{213D95EF-7056-43E0-9767-0E799F7889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df30161e6b4666b7a93eec9546cc123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ef2aa9ed40e72a78c3822fc753b43e87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CD8AF0B-5A1F-44F0-8832-DF18468DA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3BEC02-65BF-4197-AEFF-8AC995FD742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A1E721-DD5A-4C82-974E-36ED445C684A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http://purl.org/dc/dcmitype/"/>
    <ds:schemaRef ds:uri="http://schemas.microsoft.com/sharepoint/v3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OFR_template_confidentiel</Template>
  <TotalTime>3083</TotalTime>
  <Words>704</Words>
  <Application>Microsoft Office PowerPoint</Application>
  <PresentationFormat>Affichage à l'écran (16:9)</PresentationFormat>
  <Paragraphs>317</Paragraphs>
  <Slides>10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1" baseType="lpstr">
      <vt:lpstr>OFR_template_confidentiel</vt:lpstr>
      <vt:lpstr>JVET-O0166   BDPCM for chroma</vt:lpstr>
      <vt:lpstr>Introduction</vt:lpstr>
      <vt:lpstr>Proposal</vt:lpstr>
      <vt:lpstr>Performance</vt:lpstr>
      <vt:lpstr>All Intra 4:4:4 – Single Tree</vt:lpstr>
      <vt:lpstr>Random Access 4:4:4 – Single Tree</vt:lpstr>
      <vt:lpstr>All Intra  4:4:4 – Dual Tree</vt:lpstr>
      <vt:lpstr>Random Access 4:4:4 – Dual Tree</vt:lpstr>
      <vt:lpstr>Conclusion</vt:lpstr>
      <vt:lpstr>Thank you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Block DPCM A contribution to VVC</dc:title>
  <dc:creator>HENRY Félix IMT/OLPS</dc:creator>
  <cp:lastModifiedBy>HENRY Félix IMT/OLPS</cp:lastModifiedBy>
  <cp:revision>223</cp:revision>
  <dcterms:created xsi:type="dcterms:W3CDTF">2018-09-25T07:42:18Z</dcterms:created>
  <dcterms:modified xsi:type="dcterms:W3CDTF">2019-07-05T06:50:00Z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0x010100A3689F6A969AB449B11794B473A2EDAB</vt:lpwstr>
  </property>
</Properties>
</file>