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8"/>
  </p:notesMasterIdLst>
  <p:handoutMasterIdLst>
    <p:handoutMasterId r:id="rId9"/>
  </p:handoutMasterIdLst>
  <p:sldIdLst>
    <p:sldId id="259" r:id="rId2"/>
    <p:sldId id="269" r:id="rId3"/>
    <p:sldId id="270" r:id="rId4"/>
    <p:sldId id="271" r:id="rId5"/>
    <p:sldId id="274" r:id="rId6"/>
    <p:sldId id="261" r:id="rId7"/>
  </p:sldIdLst>
  <p:sldSz cx="12192000" cy="6858000"/>
  <p:notesSz cx="6858000" cy="9144000"/>
  <p:embeddedFontLst>
    <p:embeddedFont>
      <p:font typeface="Ericsson Hilda" panose="020B0604020202020204" charset="0"/>
      <p:regular r:id="rId10"/>
      <p:bold r:id="rId11"/>
    </p:embeddedFont>
    <p:embeddedFont>
      <p:font typeface="Ericsson Hilda Light" panose="020B0604020202020204" charset="0"/>
      <p:regular r:id="rId12"/>
    </p:embeddedFont>
    <p:embeddedFont>
      <p:font typeface="Ericsson Technical Icons" panose="020B0604020202020204" charset="0"/>
      <p:regular r:id="rId1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42424"/>
    <a:srgbClr val="7676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B2288D5-D0E3-4FCF-9D46-39237214E011}" v="462" dt="2019-07-05T13:41:50.87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3284" autoAdjust="0"/>
  </p:normalViewPr>
  <p:slideViewPr>
    <p:cSldViewPr snapToGrid="0" snapToObjects="1" showGuides="1">
      <p:cViewPr varScale="1">
        <p:scale>
          <a:sx n="73" d="100"/>
          <a:sy n="73" d="100"/>
        </p:scale>
        <p:origin x="80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font" Target="fonts/font4.fntdata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font" Target="fonts/font1.fntdata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enneth Andersson R" userId="7a42cd6b-c489-4b75-9fae-7ec40be363a2" providerId="ADAL" clId="{1B2288D5-D0E3-4FCF-9D46-39237214E011}"/>
    <pc:docChg chg="addSld modSld">
      <pc:chgData name="Kenneth Andersson R" userId="7a42cd6b-c489-4b75-9fae-7ec40be363a2" providerId="ADAL" clId="{1B2288D5-D0E3-4FCF-9D46-39237214E011}" dt="2019-07-05T13:41:50.879" v="461" actId="14100"/>
      <pc:docMkLst>
        <pc:docMk/>
      </pc:docMkLst>
      <pc:sldChg chg="modSp">
        <pc:chgData name="Kenneth Andersson R" userId="7a42cd6b-c489-4b75-9fae-7ec40be363a2" providerId="ADAL" clId="{1B2288D5-D0E3-4FCF-9D46-39237214E011}" dt="2019-07-05T13:41:50.879" v="461" actId="14100"/>
        <pc:sldMkLst>
          <pc:docMk/>
          <pc:sldMk cId="2189475887" sldId="259"/>
        </pc:sldMkLst>
        <pc:spChg chg="mod">
          <ac:chgData name="Kenneth Andersson R" userId="7a42cd6b-c489-4b75-9fae-7ec40be363a2" providerId="ADAL" clId="{1B2288D5-D0E3-4FCF-9D46-39237214E011}" dt="2019-07-05T13:41:50.879" v="461" actId="14100"/>
          <ac:spMkLst>
            <pc:docMk/>
            <pc:sldMk cId="2189475887" sldId="259"/>
            <ac:spMk id="2" creationId="{3B965DB9-990D-42FA-8A96-AE9E2B1A33B1}"/>
          </ac:spMkLst>
        </pc:spChg>
      </pc:sldChg>
      <pc:sldChg chg="modSp">
        <pc:chgData name="Kenneth Andersson R" userId="7a42cd6b-c489-4b75-9fae-7ec40be363a2" providerId="ADAL" clId="{1B2288D5-D0E3-4FCF-9D46-39237214E011}" dt="2019-07-05T13:36:44.588" v="455" actId="20577"/>
        <pc:sldMkLst>
          <pc:docMk/>
          <pc:sldMk cId="3197411155" sldId="269"/>
        </pc:sldMkLst>
        <pc:spChg chg="mod">
          <ac:chgData name="Kenneth Andersson R" userId="7a42cd6b-c489-4b75-9fae-7ec40be363a2" providerId="ADAL" clId="{1B2288D5-D0E3-4FCF-9D46-39237214E011}" dt="2019-07-05T13:36:44.588" v="455" actId="20577"/>
          <ac:spMkLst>
            <pc:docMk/>
            <pc:sldMk cId="3197411155" sldId="269"/>
            <ac:spMk id="3" creationId="{FAC8223F-8EF3-4A0D-92A2-73391DA384E1}"/>
          </ac:spMkLst>
        </pc:spChg>
      </pc:sldChg>
      <pc:sldChg chg="modSp">
        <pc:chgData name="Kenneth Andersson R" userId="7a42cd6b-c489-4b75-9fae-7ec40be363a2" providerId="ADAL" clId="{1B2288D5-D0E3-4FCF-9D46-39237214E011}" dt="2019-07-05T13:36:33.349" v="454" actId="20577"/>
        <pc:sldMkLst>
          <pc:docMk/>
          <pc:sldMk cId="3162154014" sldId="270"/>
        </pc:sldMkLst>
        <pc:spChg chg="mod">
          <ac:chgData name="Kenneth Andersson R" userId="7a42cd6b-c489-4b75-9fae-7ec40be363a2" providerId="ADAL" clId="{1B2288D5-D0E3-4FCF-9D46-39237214E011}" dt="2019-07-05T13:36:33.349" v="454" actId="20577"/>
          <ac:spMkLst>
            <pc:docMk/>
            <pc:sldMk cId="3162154014" sldId="270"/>
            <ac:spMk id="3" creationId="{9CC9EB70-C21B-4FD5-941A-DEEC651B831B}"/>
          </ac:spMkLst>
        </pc:spChg>
      </pc:sldChg>
      <pc:sldChg chg="modSp add">
        <pc:chgData name="Kenneth Andersson R" userId="7a42cd6b-c489-4b75-9fae-7ec40be363a2" providerId="ADAL" clId="{1B2288D5-D0E3-4FCF-9D46-39237214E011}" dt="2019-07-05T13:36:12.789" v="451" actId="20577"/>
        <pc:sldMkLst>
          <pc:docMk/>
          <pc:sldMk cId="4068610392" sldId="274"/>
        </pc:sldMkLst>
        <pc:spChg chg="mod">
          <ac:chgData name="Kenneth Andersson R" userId="7a42cd6b-c489-4b75-9fae-7ec40be363a2" providerId="ADAL" clId="{1B2288D5-D0E3-4FCF-9D46-39237214E011}" dt="2019-07-05T13:36:12.789" v="451" actId="20577"/>
          <ac:spMkLst>
            <pc:docMk/>
            <pc:sldMk cId="4068610392" sldId="274"/>
            <ac:spMk id="3" creationId="{AF9DF53F-2A16-41B8-ADBB-A5DD1170B172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2018-02-21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2018-02-21 </a:t>
            </a:r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2018-02-21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C9DD1CB-DD7E-47C0-8C73-DFDF434617D9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42359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2018-02-21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92AC96B-4D67-4510-9E86-C4D3070C1282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9822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Black,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F1368AB3-821C-4A71-B119-C0A8AA44A93F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8561E9FC-533B-4891-A7E3-A3DDB1BD26FB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80218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4A0CF15-A701-44C3-81FC-A544265685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654033"/>
      </p:ext>
    </p:extLst>
  </p:cSld>
  <p:clrMapOvr>
    <a:masterClrMapping/>
  </p:clrMapOvr>
  <p:hf sldNum="0"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34B7B746-B315-4EB5-B3A2-CA259B065B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202525"/>
      </p:ext>
    </p:extLst>
  </p:cSld>
  <p:clrMapOvr>
    <a:masterClrMapping/>
  </p:clrMapOvr>
  <p:hf sldNum="0" hdr="0" ft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096BBFC-712A-429D-9C0A-7743993E7F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818655"/>
      </p:ext>
    </p:extLst>
  </p:cSld>
  <p:clrMapOvr>
    <a:masterClrMapping/>
  </p:clrMapOvr>
  <p:hf sldNum="0" hdr="0" ft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3355176887"/>
      </p:ext>
    </p:extLst>
  </p:cSld>
  <p:clrMapOvr>
    <a:masterClrMapping/>
  </p:clrMapOvr>
  <p:hf sldNum="0" hdr="0" ft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/Sec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1"/>
            <a:ext cx="8353425" cy="3457574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Chapter/section, </a:t>
            </a:r>
            <a:br>
              <a:rPr lang="en-US" dirty="0"/>
            </a:br>
            <a:r>
              <a:rPr lang="en-US" dirty="0"/>
              <a:t>Ericsson Hilda Light 60pt, 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</p:spTree>
    <p:extLst>
      <p:ext uri="{BB962C8B-B14F-4D97-AF65-F5344CB8AC3E}">
        <p14:creationId xmlns:p14="http://schemas.microsoft.com/office/powerpoint/2010/main" val="1793964376"/>
      </p:ext>
    </p:extLst>
  </p:cSld>
  <p:clrMapOvr>
    <a:masterClrMapping/>
  </p:clrMapOvr>
  <p:hf sldNum="0" hdr="0" ft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9332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613FB31-E723-434D-8FBC-0054A54163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7331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2EAEE37-7D1D-49D7-BEC8-7A88843E38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9243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44C7C5B-04BF-4F0E-888E-CE87D0EF1D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5974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9A763E3F-D546-48DC-86FC-898851FBC7B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                                                                         Click icon to add a bright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Black,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E03516D-EC68-4282-84F4-9729304A51D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3D47211-FF10-4DFA-A5AF-8E0A63463B47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0E57E58D-AC34-4A4B-A5B1-CE1B53ABBDA9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A4CC6AB0-560E-4AE0-A93D-9C1C64F05440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3999758604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65A3682-3283-4350-B37F-DCABDCB15F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8382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B1A279A-6DFF-44E2-AFD5-C14BD71050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1406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C9C0052-7A7B-40FB-AF90-CA9C4B79D2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4647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 heav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D510456-FEBC-46FA-B25A-B809F2C18A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1379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9331677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AC5B9436-E3EB-4A3D-BE6B-EFFF8123DE9D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411466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5472113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Eric. Hilda Light 40pt, </a:t>
            </a:r>
            <a:r>
              <a:rPr lang="en-US" dirty="0" err="1"/>
              <a:t>Eri</a:t>
            </a:r>
            <a:r>
              <a:rPr lang="en-US" dirty="0"/>
              <a:t>. Black,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F5F844D-0CF3-4814-B0DE-3D27A83936F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58434728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4ACB62A1-CC4A-4B59-B1D8-ED86B77D9A3A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2237355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6240463" y="476250"/>
            <a:ext cx="4924362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349585-9F54-46CC-8CEC-052CD1853EC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7319818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FAD780AD-21B6-4312-96C4-9E36B164887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                                                                        Click icon to add a dark 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White,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29FEEAB-1C1F-4153-BC50-6FCDEAC19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7AC4DB9-933C-4680-A281-C11929BCC2F5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7B568BB6-C8A4-4545-B025-7D97CC4692B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D51585B7-9911-4BC2-ACC7-3D991408BDDF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787326472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3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B1CFD82C-8968-4B87-A964-6288AF293D7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9222141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righ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79424" y="1844675"/>
            <a:ext cx="5472113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479425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05AB2F5-3C8F-45BD-81CB-45EC98D4284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63120207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lef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4"/>
            <a:ext cx="5472112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524C71C0-9908-4C8C-97CC-AA201198D2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506414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4"/>
            <a:ext cx="8353425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50" y="1844675"/>
            <a:ext cx="8353425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0114795F-6AFF-421E-BA39-763FAD29FC16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97728657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Image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79425" y="4149724"/>
            <a:ext cx="5472113" cy="2087563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14F6E09-C956-49B3-8E41-DBD053DF768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76254620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184575" y="1844675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32000" y="1844673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79425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1776" y="1844674"/>
            <a:ext cx="259079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4" y="1844674"/>
            <a:ext cx="2592386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7EEF5633-BC13-4AEA-AEF5-CE2675504D30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9606870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Preamb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5"/>
            <a:ext cx="2592388" cy="2087562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2592388" cy="4392612"/>
          </a:xfrm>
          <a:prstGeom prst="rect">
            <a:avLst/>
          </a:prstGeom>
        </p:spPr>
        <p:txBody>
          <a:bodyPr/>
          <a:lstStyle>
            <a:lvl1pPr marL="0" indent="0">
              <a:buFont typeface="Ericsson Hilda Light" panose="020B0604020202020204" pitchFamily="34" charset="0"/>
              <a:buNone/>
              <a:defRPr sz="2500">
                <a:latin typeface="+mn-lt"/>
              </a:defRPr>
            </a:lvl1pPr>
            <a:lvl2pPr marL="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2pPr>
            <a:lvl3pPr marL="3429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3pPr>
            <a:lvl4pPr marL="6858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4pPr>
            <a:lvl5pPr marL="10287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5pPr>
          </a:lstStyle>
          <a:p>
            <a:pPr lvl="0"/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Preamble text, </a:t>
            </a:r>
            <a:r>
              <a:rPr lang="en-US" dirty="0"/>
              <a:t>Ericsson </a:t>
            </a: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Hilda 25pt, Ericsson Black</a:t>
            </a:r>
            <a:endParaRPr lang="en-US" dirty="0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4149724"/>
            <a:ext cx="2592387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CD0BB64A-768A-4118-B3E5-52B98C693831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5090902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Keynote cover page,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6"/>
            <a:ext cx="5472112" cy="2087562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1085322578"/>
      </p:ext>
    </p:extLst>
  </p:cSld>
  <p:clrMapOvr>
    <a:masterClrMapping/>
  </p:clrMapOvr>
  <p:hf sldNum="0" hdr="0" ftr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 with visu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1776" y="4149724"/>
            <a:ext cx="259079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83268EB-5955-4A3F-8B85-E7C084E6FAF5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10069583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2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2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4149725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3" y="415099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79424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3" y="1844675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4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0" hasCustomPrompt="1"/>
          </p:nvPr>
        </p:nvSpPr>
        <p:spPr>
          <a:xfrm>
            <a:off x="3359151" y="4149724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3359151" y="1844675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Content Placeholder 4"/>
          <p:cNvSpPr>
            <a:spLocks noGrp="1"/>
          </p:cNvSpPr>
          <p:nvPr>
            <p:ph sz="quarter" idx="12" hasCustomPrompt="1"/>
          </p:nvPr>
        </p:nvSpPr>
        <p:spPr>
          <a:xfrm>
            <a:off x="9120188" y="4149725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ericsson.com/related-</a:t>
            </a:r>
            <a:r>
              <a:rPr lang="en-US" dirty="0" err="1"/>
              <a:t>url</a:t>
            </a:r>
            <a:endParaRPr lang="en-US" dirty="0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hite logo end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AEBC62E-40C0-43CF-98DC-55F7A1D1FD31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ericsson.com/related-</a:t>
            </a:r>
            <a:r>
              <a:rPr lang="en-US" dirty="0" err="1"/>
              <a:t>url</a:t>
            </a:r>
            <a:endParaRPr lang="en-US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ACE90D21-D589-4F0A-88B0-94229A40F0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8509" y="2842270"/>
            <a:ext cx="1174987" cy="117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36104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715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 dirty="0">
                <a:solidFill>
                  <a:schemeClr val="tx1"/>
                </a:solidFill>
              </a:rPr>
              <a:t>This Master Slide is to ensure that all our characters are embedded with the presentation. Should not be used in a presentation.</a:t>
            </a: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 dirty="0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dirty="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b="1" dirty="0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4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10470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                                                                         Click icon to add a bright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Keynote cover page,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E0F7625D-2507-407E-B5D2-5964ED88BA9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055427"/>
      </p:ext>
    </p:extLst>
  </p:cSld>
  <p:clrMapOvr>
    <a:masterClrMapping/>
  </p:clrMapOvr>
  <p:hf sldNum="0"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                                                                     Click icon to add a dark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Keynote cover cage,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753C092-06FE-4B22-BAB1-EBEB69074D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663325"/>
      </p:ext>
    </p:extLst>
  </p:cSld>
  <p:clrMapOvr>
    <a:masterClrMapping/>
  </p:clrMapOvr>
  <p:hf sldNum="0" hdr="0" ft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1" name="Title_TM">
            <a:extLst>
              <a:ext uri="{FF2B5EF4-FFF2-40B4-BE49-F238E27FC236}">
                <a16:creationId xmlns:a16="http://schemas.microsoft.com/office/drawing/2014/main" id="{48FE7FF9-3930-4C4A-8BC6-EB9A286812D4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2" name="SubTitle_TM">
            <a:extLst>
              <a:ext uri="{FF2B5EF4-FFF2-40B4-BE49-F238E27FC236}">
                <a16:creationId xmlns:a16="http://schemas.microsoft.com/office/drawing/2014/main" id="{A60848B0-180A-4C02-A8B3-E172AF538B6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035D0DD-E99D-4FBA-B8C0-65E91EC049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219646"/>
      </p:ext>
    </p:extLst>
  </p:cSld>
  <p:clrMapOvr>
    <a:masterClrMapping/>
  </p:clrMapOvr>
  <p:hf sldNum="0" hdr="0" ft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4F3FE80A-6B53-492B-8FC1-A575806A0D0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3AECA499-20B0-4F79-85A2-1C9D1BFBB0C0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BB77A080-9B1F-4D75-A79E-8C7540FBB1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06540"/>
      </p:ext>
    </p:extLst>
  </p:cSld>
  <p:clrMapOvr>
    <a:masterClrMapping/>
  </p:clrMapOvr>
  <p:hf sldNum="0" hdr="0" ft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6AB007D5-DA18-4842-9C2D-8C72512602C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0D3699C9-F9CA-4781-89C3-F0A901D1F1AF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1042C2C-5CDA-4F99-B59E-8CE43FEF21B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366910"/>
      </p:ext>
    </p:extLst>
  </p:cSld>
  <p:clrMapOvr>
    <a:masterClrMapping/>
  </p:clrMapOvr>
  <p:hf sldNum="0" hdr="0" ft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image" Target="../media/image2.sv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479425" y="1844675"/>
            <a:ext cx="11233150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Fifths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2" name="txtfooterCopy">
            <a:extLst>
              <a:ext uri="{FF2B5EF4-FFF2-40B4-BE49-F238E27FC236}">
                <a16:creationId xmlns:a16="http://schemas.microsoft.com/office/drawing/2014/main" id="{B5D66844-3D70-468C-AC9F-76DF3D537153}"/>
              </a:ext>
            </a:extLst>
          </p:cNvPr>
          <p:cNvSpPr txBox="1"/>
          <p:nvPr userDrawn="1"/>
        </p:nvSpPr>
        <p:spPr>
          <a:xfrm>
            <a:off x="527050" y="6524625"/>
            <a:ext cx="9865783" cy="215900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/>
          <a:p>
            <a:pPr algn="l"/>
            <a:r>
              <a:rPr lang="en-US" sz="800" b="0" i="0" u="none" dirty="0">
                <a:solidFill>
                  <a:schemeClr val="bg1"/>
                </a:solidFill>
                <a:latin typeface="+mn-lt"/>
              </a:rPr>
              <a:t>Ericsson Internal  |  2018-02-21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E25556D-527C-4037-A1EA-D4D374B5DCA7}"/>
              </a:ext>
            </a:extLst>
          </p:cNvPr>
          <p:cNvPicPr>
            <a:picLocks noChangeAspect="1"/>
          </p:cNvPicPr>
          <p:nvPr userDrawn="1"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8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93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91" r:id="rId15"/>
    <p:sldLayoutId id="2147483673" r:id="rId16"/>
    <p:sldLayoutId id="2147483697" r:id="rId17"/>
    <p:sldLayoutId id="2147483698" r:id="rId18"/>
    <p:sldLayoutId id="2147483699" r:id="rId19"/>
    <p:sldLayoutId id="2147483700" r:id="rId20"/>
    <p:sldLayoutId id="2147483701" r:id="rId21"/>
    <p:sldLayoutId id="2147483702" r:id="rId22"/>
    <p:sldLayoutId id="2147483703" r:id="rId23"/>
    <p:sldLayoutId id="2147483674" r:id="rId24"/>
    <p:sldLayoutId id="2147483694" r:id="rId25"/>
    <p:sldLayoutId id="2147483682" r:id="rId26"/>
    <p:sldLayoutId id="2147483683" r:id="rId27"/>
    <p:sldLayoutId id="2147483684" r:id="rId28"/>
    <p:sldLayoutId id="2147483685" r:id="rId29"/>
    <p:sldLayoutId id="2147483675" r:id="rId30"/>
    <p:sldLayoutId id="2147483676" r:id="rId31"/>
    <p:sldLayoutId id="2147483686" r:id="rId32"/>
    <p:sldLayoutId id="2147483687" r:id="rId33"/>
    <p:sldLayoutId id="2147483688" r:id="rId34"/>
    <p:sldLayoutId id="2147483689" r:id="rId35"/>
    <p:sldLayoutId id="2147483696" r:id="rId36"/>
    <p:sldLayoutId id="2147483677" r:id="rId37"/>
    <p:sldLayoutId id="2147483678" r:id="rId38"/>
    <p:sldLayoutId id="2147483679" r:id="rId39"/>
    <p:sldLayoutId id="2147483680" r:id="rId40"/>
    <p:sldLayoutId id="2147483690" r:id="rId41"/>
    <p:sldLayoutId id="2147483681" r:id="rId42"/>
    <p:sldLayoutId id="2147483692" r:id="rId43"/>
    <p:sldLayoutId id="2147483704" r:id="rId44"/>
    <p:sldLayoutId id="2147483705" r:id="rId45"/>
  </p:sldLayoutIdLst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3429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712788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2pPr>
      <a:lvl3pPr marL="10795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3pPr>
      <a:lvl4pPr marL="14351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4pPr>
      <a:lvl5pPr marL="1770063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65DB9-990D-42FA-8A96-AE9E2B1A33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9425" y="476250"/>
            <a:ext cx="10754632" cy="3457576"/>
          </a:xfrm>
        </p:spPr>
        <p:txBody>
          <a:bodyPr/>
          <a:lstStyle/>
          <a:p>
            <a:r>
              <a:rPr lang="en-US" sz="4000" dirty="0"/>
              <a:t>JVET-O0159</a:t>
            </a:r>
            <a:br>
              <a:rPr lang="en-US" sz="4000" dirty="0"/>
            </a:br>
            <a:r>
              <a:rPr lang="en-CA" sz="4000" b="1" dirty="0"/>
              <a:t>Non-CE5: Deblocking </a:t>
            </a:r>
            <a:r>
              <a:rPr lang="en-CA" sz="4000" b="1" dirty="0" err="1"/>
              <a:t>tC</a:t>
            </a:r>
            <a:r>
              <a:rPr lang="en-CA" sz="4000" b="1" dirty="0"/>
              <a:t> table defined for 10-bit video</a:t>
            </a:r>
            <a:br>
              <a:rPr lang="en-CA" sz="4400" b="1" dirty="0"/>
            </a:br>
            <a:r>
              <a:rPr lang="en-US" sz="1600" dirty="0"/>
              <a:t>K. Andersson, J. Enhorn  (Ericsson)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B1DC945-4710-4796-AC34-0832F26E36A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3A7152E-1193-42D5-AAAE-792423D8573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Kenneth Andersson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986FD49-9B2F-4208-8540-5F97918FA12C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/>
              <a:t>Ericsson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16FD6E6-EB04-48C7-AAF4-64C6EAFFEBA2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2019-07-05</a:t>
            </a:r>
          </a:p>
        </p:txBody>
      </p:sp>
    </p:spTree>
    <p:extLst>
      <p:ext uri="{BB962C8B-B14F-4D97-AF65-F5344CB8AC3E}">
        <p14:creationId xmlns:p14="http://schemas.microsoft.com/office/powerpoint/2010/main" val="21894758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2A4059-2C90-4DEF-8BB2-FD79CEFEB1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Problem statement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C8223F-8EF3-4A0D-92A2-73391DA384E1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Current </a:t>
            </a:r>
            <a:r>
              <a:rPr lang="en-US" dirty="0" err="1"/>
              <a:t>tC</a:t>
            </a:r>
            <a:r>
              <a:rPr lang="en-US" dirty="0"/>
              <a:t> table for deblocking filter is design for 8-bit video:</a:t>
            </a:r>
          </a:p>
          <a:p>
            <a:pPr lvl="1"/>
            <a:r>
              <a:rPr lang="en-US" dirty="0"/>
              <a:t>For 10-bit video the </a:t>
            </a:r>
            <a:r>
              <a:rPr lang="en-US" dirty="0" err="1"/>
              <a:t>tC</a:t>
            </a:r>
            <a:r>
              <a:rPr lang="en-US" dirty="0"/>
              <a:t> table is upscaled which gives suboptimal variation of </a:t>
            </a:r>
            <a:r>
              <a:rPr lang="en-US" dirty="0" err="1"/>
              <a:t>tC</a:t>
            </a:r>
            <a:r>
              <a:rPr lang="en-US" dirty="0"/>
              <a:t> with QP</a:t>
            </a:r>
          </a:p>
          <a:p>
            <a:pPr lvl="1"/>
            <a:endParaRPr lang="en-US" dirty="0"/>
          </a:p>
          <a:p>
            <a:pPr fontAlgn="auto"/>
            <a:r>
              <a:rPr lang="en-CA" dirty="0"/>
              <a:t>Current </a:t>
            </a:r>
            <a:r>
              <a:rPr lang="en-CA" dirty="0" err="1"/>
              <a:t>tC</a:t>
            </a:r>
            <a:r>
              <a:rPr lang="en-CA" dirty="0"/>
              <a:t> table:</a:t>
            </a:r>
          </a:p>
          <a:p>
            <a:pPr lvl="1" fontAlgn="auto"/>
            <a:r>
              <a:rPr lang="en-CA" dirty="0" err="1"/>
              <a:t>tC</a:t>
            </a:r>
            <a:r>
              <a:rPr lang="en-CA" dirty="0"/>
              <a:t>=[</a:t>
            </a:r>
            <a:r>
              <a:rPr lang="sv-SE" dirty="0"/>
              <a:t>0,0,0,0,0,0,0,0,0,0,0,0,0,0,0,0,0,0,1,1,1,1,1,1,1,1,1,2,2,2,2,3,3,3,3,4,4,4,5,5,6,6,7,8,9,10,11,13,14,16,18,20,22,25, 28, 31, 35, 39, 44, 50, 56, 63, 70, 79, 88, 99</a:t>
            </a:r>
            <a:r>
              <a:rPr lang="en-CA" dirty="0"/>
              <a:t>]</a:t>
            </a:r>
            <a:endParaRPr lang="sv-SE" dirty="0"/>
          </a:p>
          <a:p>
            <a:pPr fontAlgn="auto"/>
            <a:endParaRPr lang="en-CA" dirty="0"/>
          </a:p>
          <a:p>
            <a:pPr fontAlgn="auto"/>
            <a:r>
              <a:rPr lang="en-CA" dirty="0"/>
              <a:t>Upscaled </a:t>
            </a:r>
            <a:r>
              <a:rPr lang="en-CA" dirty="0" err="1"/>
              <a:t>tC</a:t>
            </a:r>
            <a:r>
              <a:rPr lang="en-CA" dirty="0"/>
              <a:t> table when video is encoded with 10-bits:</a:t>
            </a:r>
          </a:p>
          <a:p>
            <a:pPr lvl="1" fontAlgn="auto"/>
            <a:r>
              <a:rPr lang="en-CA" dirty="0" err="1"/>
              <a:t>tC</a:t>
            </a:r>
            <a:r>
              <a:rPr lang="en-CA" dirty="0"/>
              <a:t>*4= [</a:t>
            </a:r>
            <a:r>
              <a:rPr lang="sv-SE" dirty="0"/>
              <a:t>0,0,0,0,0,0,0,0,0,0,0,0,0,0,0,0,0,0,4,4,4,4,4,4,4,4,4,8,8,8,8,12,12,12,12,16,16,16, 20,20,24,24,28,32,36,40,44,52,56,64,72,80,88,100,112,124,140,156,176,200,224,252,280,316,352,396]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74111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90FDF7-956C-4696-9B43-EEA3A4DC80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Proposed solution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C9EB70-C21B-4FD5-941A-DEEC651B831B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sv-SE" dirty="0"/>
              <a:t>tC table adapted for 10 bit video:</a:t>
            </a:r>
          </a:p>
          <a:p>
            <a:pPr lvl="1"/>
            <a:r>
              <a:rPr lang="en-CA" dirty="0" err="1"/>
              <a:t>tC</a:t>
            </a:r>
            <a:r>
              <a:rPr lang="en-CA" dirty="0"/>
              <a:t>=[</a:t>
            </a:r>
            <a:r>
              <a:rPr lang="sv-SE" dirty="0"/>
              <a:t>0,0,0,0,0,0,0,0,0,0,0,0,0,0,0,0,0,0,3,4,4,4,4,5,5,6,6,7,7,8,9,9,10,11,13,14,15,17, 19,21,24,26,29,33,36,41,45,51,57,64,71,80,89,100,112,126,141,158,177,198,222,250,280,314,352,395</a:t>
            </a:r>
            <a:r>
              <a:rPr lang="en-CA" dirty="0"/>
              <a:t>]</a:t>
            </a:r>
            <a:endParaRPr lang="sv-SE" dirty="0"/>
          </a:p>
          <a:p>
            <a:pPr lvl="1"/>
            <a:endParaRPr lang="sv-SE" dirty="0"/>
          </a:p>
          <a:p>
            <a:pPr lvl="1"/>
            <a:endParaRPr lang="sv-SE" dirty="0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EF44E6BC-0A89-41C8-B522-EA0E05329B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70632" y="269748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v-SE"/>
          </a:p>
        </p:txBody>
      </p:sp>
      <p:pic>
        <p:nvPicPr>
          <p:cNvPr id="1025" name="Picture 25">
            <a:extLst>
              <a:ext uri="{FF2B5EF4-FFF2-40B4-BE49-F238E27FC236}">
                <a16:creationId xmlns:a16="http://schemas.microsoft.com/office/drawing/2014/main" id="{F94ADE54-46CB-4A03-A0C4-A287226589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096736"/>
            <a:ext cx="5943600" cy="2981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3">
            <a:extLst>
              <a:ext uri="{FF2B5EF4-FFF2-40B4-BE49-F238E27FC236}">
                <a16:creationId xmlns:a16="http://schemas.microsoft.com/office/drawing/2014/main" id="{4D8428EA-7229-40D5-95C2-1202DD62B1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5945189"/>
            <a:ext cx="5985934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828675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828675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828675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828675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828675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828675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828675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828675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828675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828675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kumimoji="0" lang="en-CA" altLang="sv-SE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Plot of </a:t>
            </a:r>
            <a:r>
              <a:rPr kumimoji="0" lang="en-CA" altLang="sv-SE" sz="11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tC</a:t>
            </a:r>
            <a:r>
              <a:rPr kumimoji="0" lang="en-CA" altLang="sv-SE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versus quantization step size for VVC (black circle) and proposed (greed diamond).</a:t>
            </a:r>
            <a:endParaRPr kumimoji="0" lang="en-CA" altLang="sv-SE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365868A-1D0A-43F0-B98E-90F19D2362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28624" y="2540398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v-SE"/>
          </a:p>
        </p:txBody>
      </p:sp>
      <p:pic>
        <p:nvPicPr>
          <p:cNvPr id="1028" name="Picture 29">
            <a:extLst>
              <a:ext uri="{FF2B5EF4-FFF2-40B4-BE49-F238E27FC236}">
                <a16:creationId xmlns:a16="http://schemas.microsoft.com/office/drawing/2014/main" id="{8D5EFA8A-2454-4FC5-BCD6-84A2953F8E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2488" y="3094669"/>
            <a:ext cx="5943600" cy="2981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4BDFBA9D-7B42-4AE2-92E8-BE73797A56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68627" y="5923413"/>
            <a:ext cx="4833374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828675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828675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828675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828675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828675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828675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828675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828675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828675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828675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kumimoji="0" lang="en-CA" altLang="sv-SE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Plot of </a:t>
            </a:r>
            <a:r>
              <a:rPr kumimoji="0" lang="en-CA" altLang="sv-SE" sz="11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tC</a:t>
            </a:r>
            <a:r>
              <a:rPr kumimoji="0" lang="en-CA" altLang="sv-SE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versus QP for VVC (black circle) and proposed (greed diamond).</a:t>
            </a:r>
            <a:endParaRPr kumimoji="0" lang="en-CA" altLang="sv-SE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21540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A0D68B-435E-40C6-96D3-A8A02C4DE3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Objective results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267B4E73-17E0-4F7E-A6EA-B091C21866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9770596"/>
              </p:ext>
            </p:extLst>
          </p:nvPr>
        </p:nvGraphicFramePr>
        <p:xfrm>
          <a:off x="930274" y="1827244"/>
          <a:ext cx="5165725" cy="3641090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429705392"/>
                    </a:ext>
                  </a:extLst>
                </a:gridCol>
                <a:gridCol w="883285">
                  <a:extLst>
                    <a:ext uri="{9D8B030D-6E8A-4147-A177-3AD203B41FA5}">
                      <a16:colId xmlns:a16="http://schemas.microsoft.com/office/drawing/2014/main" val="1559413880"/>
                    </a:ext>
                  </a:extLst>
                </a:gridCol>
                <a:gridCol w="883285">
                  <a:extLst>
                    <a:ext uri="{9D8B030D-6E8A-4147-A177-3AD203B41FA5}">
                      <a16:colId xmlns:a16="http://schemas.microsoft.com/office/drawing/2014/main" val="3722919615"/>
                    </a:ext>
                  </a:extLst>
                </a:gridCol>
                <a:gridCol w="883285">
                  <a:extLst>
                    <a:ext uri="{9D8B030D-6E8A-4147-A177-3AD203B41FA5}">
                      <a16:colId xmlns:a16="http://schemas.microsoft.com/office/drawing/2014/main" val="3008471498"/>
                    </a:ext>
                  </a:extLst>
                </a:gridCol>
                <a:gridCol w="737235">
                  <a:extLst>
                    <a:ext uri="{9D8B030D-6E8A-4147-A177-3AD203B41FA5}">
                      <a16:colId xmlns:a16="http://schemas.microsoft.com/office/drawing/2014/main" val="3126864090"/>
                    </a:ext>
                  </a:extLst>
                </a:gridCol>
                <a:gridCol w="737235">
                  <a:extLst>
                    <a:ext uri="{9D8B030D-6E8A-4147-A177-3AD203B41FA5}">
                      <a16:colId xmlns:a16="http://schemas.microsoft.com/office/drawing/2014/main" val="1147466737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All intra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VTM-5.0 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5293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53976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0,11%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0,38%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0,20%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51308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0,44%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0,57%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45327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0,44%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0,41%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52594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0,43%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0,44%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2178128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0,25%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0,10%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37888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0,40%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0,36%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55106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0,37%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0,35%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5157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0,47%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0,52%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070965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VTM-5.0 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76868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644494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-0,29%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571907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-0,13%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-0,30%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48246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-0,30%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-0,29%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25398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-0,56%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-0,65%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75460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39661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-0,33%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-0,32%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41881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-0,35%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33661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-0,62%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-0,70%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3281324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6E40D141-9BAF-4A75-96EA-BEAF23AD1F6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8057960"/>
              </p:ext>
            </p:extLst>
          </p:nvPr>
        </p:nvGraphicFramePr>
        <p:xfrm>
          <a:off x="6095999" y="1827244"/>
          <a:ext cx="5165725" cy="3641090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2980843265"/>
                    </a:ext>
                  </a:extLst>
                </a:gridCol>
                <a:gridCol w="883285">
                  <a:extLst>
                    <a:ext uri="{9D8B030D-6E8A-4147-A177-3AD203B41FA5}">
                      <a16:colId xmlns:a16="http://schemas.microsoft.com/office/drawing/2014/main" val="3045369798"/>
                    </a:ext>
                  </a:extLst>
                </a:gridCol>
                <a:gridCol w="883285">
                  <a:extLst>
                    <a:ext uri="{9D8B030D-6E8A-4147-A177-3AD203B41FA5}">
                      <a16:colId xmlns:a16="http://schemas.microsoft.com/office/drawing/2014/main" val="968395370"/>
                    </a:ext>
                  </a:extLst>
                </a:gridCol>
                <a:gridCol w="883285">
                  <a:extLst>
                    <a:ext uri="{9D8B030D-6E8A-4147-A177-3AD203B41FA5}">
                      <a16:colId xmlns:a16="http://schemas.microsoft.com/office/drawing/2014/main" val="3562006737"/>
                    </a:ext>
                  </a:extLst>
                </a:gridCol>
                <a:gridCol w="737235">
                  <a:extLst>
                    <a:ext uri="{9D8B030D-6E8A-4147-A177-3AD203B41FA5}">
                      <a16:colId xmlns:a16="http://schemas.microsoft.com/office/drawing/2014/main" val="2532705473"/>
                    </a:ext>
                  </a:extLst>
                </a:gridCol>
                <a:gridCol w="737235">
                  <a:extLst>
                    <a:ext uri="{9D8B030D-6E8A-4147-A177-3AD203B41FA5}">
                      <a16:colId xmlns:a16="http://schemas.microsoft.com/office/drawing/2014/main" val="3377906602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B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VTM-5.0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500643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9514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502233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73418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0,11%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0,11%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06348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43324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-0,16%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0,17%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381278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0,11%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90906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42145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-0,11%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-0,24%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-0,28%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08509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P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VTM-5.0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548824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7228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26053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559544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01970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-0,47%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28781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-0,13%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0,69%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-0,19%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270855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5059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-0,31%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0,16%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733254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30448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81458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5BA4D0-E603-4C52-A982-5D3EDA752F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9DF53F-2A16-41B8-ADBB-A5DD1170B172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sv-SE" dirty="0"/>
              <a:t>Since focus for VVC is rather 10-bit video than 8-bit video it make some sense to adapt the tC table for 10-bit video.</a:t>
            </a:r>
          </a:p>
          <a:p>
            <a:endParaRPr lang="sv-SE" dirty="0"/>
          </a:p>
          <a:p>
            <a:r>
              <a:rPr lang="sv-SE" dirty="0"/>
              <a:t>BDR impact of  0.07%/-0.09%/-0.03%/-0.07% for AI/RA/LD/LDP.</a:t>
            </a:r>
          </a:p>
          <a:p>
            <a:endParaRPr lang="sv-SE" dirty="0"/>
          </a:p>
          <a:p>
            <a:pPr marL="0" indent="0">
              <a:buNone/>
            </a:pPr>
            <a:endParaRPr lang="sv-SE" dirty="0"/>
          </a:p>
          <a:p>
            <a:r>
              <a:rPr lang="sv-SE" dirty="0"/>
              <a:t>It is proposed update the tC table in next version of VVC.</a:t>
            </a:r>
          </a:p>
          <a:p>
            <a:endParaRPr lang="sv-SE" dirty="0"/>
          </a:p>
          <a:p>
            <a:pPr marL="0" indent="0">
              <a:buNone/>
            </a:pPr>
            <a:endParaRPr lang="sv-SE" dirty="0"/>
          </a:p>
          <a:p>
            <a:endParaRPr lang="sv-SE" dirty="0"/>
          </a:p>
          <a:p>
            <a:endParaRPr lang="sv-SE" dirty="0"/>
          </a:p>
          <a:p>
            <a:endParaRPr lang="sv-SE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40686103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623854EA-CEFE-4DA8-92CF-3180BAF519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71812" y="4156317"/>
            <a:ext cx="6048375" cy="347472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3928708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17">
  <a:themeElements>
    <a:clrScheme name="Custom 6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A14D2"/>
      </a:hlink>
      <a:folHlink>
        <a:srgbClr val="040969"/>
      </a:folHlink>
    </a:clrScheme>
    <a:fontScheme name="Ericsson Brand 2.0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357188" marR="0" indent="-357188" algn="l" defTabSz="914400" rtl="0" eaLnBrk="1" fontAlgn="base" latinLnBrk="0" hangingPunct="1">
          <a:lnSpc>
            <a:spcPct val="100000"/>
          </a:lnSpc>
          <a:spcBef>
            <a:spcPts val="3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—"/>
          <a:tabLst/>
          <a:defRPr kumimoji="0" sz="2000" b="0" i="0" u="none" strike="noStrike" cap="none" normalizeH="0" baseline="0" dirty="0" err="1" smtClean="0">
            <a:ln>
              <a:noFill/>
            </a:ln>
            <a:solidFill>
              <a:schemeClr val="bg1"/>
            </a:solidFill>
            <a:effectLst/>
            <a:latin typeface="+mn-lt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 bwMode="auto">
        <a:noFill/>
        <a:ln w="12700">
          <a:noFill/>
          <a:miter lim="800000"/>
          <a:headEnd/>
          <a:tailEnd/>
        </a:ln>
      </a:spPr>
      <a:bodyPr vert="horz" wrap="square" lIns="72000" tIns="36000" rIns="73152" bIns="36576" numCol="1" rtlCol="0" anchor="t" anchorCtr="0" compatLnSpc="1">
        <a:prstTxWarp prst="textNoShape">
          <a:avLst/>
        </a:prstTxWarp>
        <a:noAutofit/>
      </a:bodyPr>
      <a:lstStyle>
        <a:defPPr marL="344488" indent="-344488" algn="l">
          <a:buClr>
            <a:schemeClr val="tx1"/>
          </a:buClr>
          <a:buFont typeface="Ericsson Hilda Light" panose="00000400000000000000" pitchFamily="2" charset="0"/>
          <a:buChar char="—"/>
          <a:defRPr sz="2000" dirty="0" err="1" smtClean="0"/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7.potx" id="{775AD81A-0AF6-45CB-889B-779F764C8091}" vid="{622262D2-9439-4A46-819E-379D679C138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PresentationTemplate2017</Template>
  <TotalTime>50</TotalTime>
  <Words>614</Words>
  <Application>Microsoft Office PowerPoint</Application>
  <PresentationFormat>Widescreen</PresentationFormat>
  <Paragraphs>255</Paragraphs>
  <Slides>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Times New Roman</vt:lpstr>
      <vt:lpstr>Ericsson Hilda</vt:lpstr>
      <vt:lpstr>Ericsson Technical Icons</vt:lpstr>
      <vt:lpstr>Ericsson Hilda Light</vt:lpstr>
      <vt:lpstr>PresentationTemplate2017</vt:lpstr>
      <vt:lpstr>JVET-O0159 Non-CE5: Deblocking tC table defined for 10-bit video K. Andersson, J. Enhorn  (Ericsson)</vt:lpstr>
      <vt:lpstr>Problem statement</vt:lpstr>
      <vt:lpstr>Proposed solution</vt:lpstr>
      <vt:lpstr>Objective results</vt:lpstr>
      <vt:lpstr>Conclusion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JVET-O0159</dc:title>
  <dc:creator>Jack Enhorn</dc:creator>
  <cp:keywords/>
  <dc:description/>
  <cp:lastModifiedBy>Kenneth R Andersson</cp:lastModifiedBy>
  <cp:revision>12</cp:revision>
  <dcterms:created xsi:type="dcterms:W3CDTF">2019-07-05T08:11:08Z</dcterms:created>
  <dcterms:modified xsi:type="dcterms:W3CDTF">2019-07-05T13:41:52Z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R2A</vt:lpwstr>
  </property>
  <property fmtid="{D5CDD505-2E9C-101B-9397-08002B2CF9AE}" pid="5" name="EmbeddedFonts">
    <vt:bool>false</vt:bool>
  </property>
  <property fmtid="{D5CDD505-2E9C-101B-9397-08002B2CF9AE}" pid="6" name="PackageNo">
    <vt:lpwstr>LXA 119 603</vt:lpwstr>
  </property>
  <property fmtid="{D5CDD505-2E9C-101B-9397-08002B2CF9AE}" pid="7" name="PackageVersion">
    <vt:lpwstr>R6B</vt:lpwstr>
  </property>
  <property fmtid="{D5CDD505-2E9C-101B-9397-08002B2CF9AE}" pid="8" name="TemplateName2">
    <vt:lpwstr>CXC 173 2731/1</vt:lpwstr>
  </property>
  <property fmtid="{D5CDD505-2E9C-101B-9397-08002B2CF9AE}" pid="9" name="TemplateVersion2">
    <vt:lpwstr>R2A</vt:lpwstr>
  </property>
  <property fmtid="{D5CDD505-2E9C-101B-9397-08002B2CF9AE}" pid="10" name="DocumentType2">
    <vt:lpwstr>Presentation2011</vt:lpwstr>
  </property>
  <property fmtid="{D5CDD505-2E9C-101B-9397-08002B2CF9AE}" pid="11" name="Keyword">
    <vt:lpwstr> </vt:lpwstr>
  </property>
  <property fmtid="{D5CDD505-2E9C-101B-9397-08002B2CF9AE}" pid="12" name="FooterType">
    <vt:lpwstr>PresTemp</vt:lpwstr>
  </property>
  <property fmtid="{D5CDD505-2E9C-101B-9397-08002B2CF9AE}" pid="13" name="UsedFont">
    <vt:lpwstr>Ericsson Capital TT</vt:lpwstr>
  </property>
  <property fmtid="{D5CDD505-2E9C-101B-9397-08002B2CF9AE}" pid="14" name="x">
    <vt:lpwstr>0</vt:lpwstr>
  </property>
  <property fmtid="{D5CDD505-2E9C-101B-9397-08002B2CF9AE}" pid="15" name="White">
    <vt:bool>true</vt:bool>
  </property>
  <property fmtid="{D5CDD505-2E9C-101B-9397-08002B2CF9AE}" pid="16" name="chkMetaData">
    <vt:bool>false</vt:bool>
  </property>
  <property fmtid="{D5CDD505-2E9C-101B-9397-08002B2CF9AE}" pid="17" name="chkTaglines">
    <vt:bool>true</vt:bool>
  </property>
  <property fmtid="{D5CDD505-2E9C-101B-9397-08002B2CF9AE}" pid="18" name="SecurityClass">
    <vt:lpwstr>Ericsson Internal</vt:lpwstr>
  </property>
  <property fmtid="{D5CDD505-2E9C-101B-9397-08002B2CF9AE}" pid="19" name="txtConfLabel">
    <vt:lpwstr>Ericsson Internal</vt:lpwstr>
  </property>
  <property fmtid="{D5CDD505-2E9C-101B-9397-08002B2CF9AE}" pid="20" name="optUseConfClass">
    <vt:bool>true</vt:bool>
  </property>
  <property fmtid="{D5CDD505-2E9C-101B-9397-08002B2CF9AE}" pid="21" name="optUseConfLabel">
    <vt:bool>false</vt:bool>
  </property>
  <property fmtid="{D5CDD505-2E9C-101B-9397-08002B2CF9AE}" pid="22" name="optFooterCVLDocNo">
    <vt:bool>true</vt:bool>
  </property>
  <property fmtid="{D5CDD505-2E9C-101B-9397-08002B2CF9AE}" pid="23" name="optFooterCVLCopyright">
    <vt:bool>false</vt:bool>
  </property>
  <property fmtid="{D5CDD505-2E9C-101B-9397-08002B2CF9AE}" pid="24" name="optEnterText1">
    <vt:bool>false</vt:bool>
  </property>
  <property fmtid="{D5CDD505-2E9C-101B-9397-08002B2CF9AE}" pid="25" name="optFooterCVLConfLabel">
    <vt:bool>true</vt:bool>
  </property>
  <property fmtid="{D5CDD505-2E9C-101B-9397-08002B2CF9AE}" pid="26" name="optEnterText2">
    <vt:bool>false</vt:bool>
  </property>
  <property fmtid="{D5CDD505-2E9C-101B-9397-08002B2CF9AE}" pid="27" name="optFooterCVLTitle">
    <vt:bool>true</vt:bool>
  </property>
  <property fmtid="{D5CDD505-2E9C-101B-9397-08002B2CF9AE}" pid="28" name="optFooterCVLPrep">
    <vt:bool>false</vt:bool>
  </property>
  <property fmtid="{D5CDD505-2E9C-101B-9397-08002B2CF9AE}" pid="29" name="optEnterText3">
    <vt:bool>false</vt:bool>
  </property>
  <property fmtid="{D5CDD505-2E9C-101B-9397-08002B2CF9AE}" pid="30" name="optFooterCVLDate">
    <vt:bool>true</vt:bool>
  </property>
  <property fmtid="{D5CDD505-2E9C-101B-9397-08002B2CF9AE}" pid="31" name="optEnterText4">
    <vt:bool>false</vt:bool>
  </property>
  <property fmtid="{D5CDD505-2E9C-101B-9397-08002B2CF9AE}" pid="32" name="LeftFooterField">
    <vt:lpwstr> </vt:lpwstr>
  </property>
  <property fmtid="{D5CDD505-2E9C-101B-9397-08002B2CF9AE}" pid="33" name="MiddleFooterField">
    <vt:lpwstr> </vt:lpwstr>
  </property>
  <property fmtid="{D5CDD505-2E9C-101B-9397-08002B2CF9AE}" pid="34" name="RightFooterField">
    <vt:lpwstr> </vt:lpwstr>
  </property>
  <property fmtid="{D5CDD505-2E9C-101B-9397-08002B2CF9AE}" pid="35" name="RightFooterField2">
    <vt:lpwstr> </vt:lpwstr>
  </property>
  <property fmtid="{D5CDD505-2E9C-101B-9397-08002B2CF9AE}" pid="36" name="TotalNumb">
    <vt:bool>false</vt:bool>
  </property>
  <property fmtid="{D5CDD505-2E9C-101B-9397-08002B2CF9AE}" pid="37" name="Pages">
    <vt:bool>true</vt:bool>
  </property>
  <property fmtid="{D5CDD505-2E9C-101B-9397-08002B2CF9AE}" pid="38" name="BCategory">
    <vt:lpwstr> </vt:lpwstr>
  </property>
  <property fmtid="{D5CDD505-2E9C-101B-9397-08002B2CF9AE}" pid="39" name="BSubject">
    <vt:lpwstr> </vt:lpwstr>
  </property>
  <property fmtid="{D5CDD505-2E9C-101B-9397-08002B2CF9AE}" pid="40" name="DocType">
    <vt:lpwstr> </vt:lpwstr>
  </property>
  <property fmtid="{D5CDD505-2E9C-101B-9397-08002B2CF9AE}" pid="41" name="chkShowAll">
    <vt:bool>false</vt:bool>
  </property>
  <property fmtid="{D5CDD505-2E9C-101B-9397-08002B2CF9AE}" pid="42" name="chkOnlyTitle">
    <vt:bool>false</vt:bool>
  </property>
  <property fmtid="{D5CDD505-2E9C-101B-9397-08002B2CF9AE}" pid="43" name="chkPrep">
    <vt:bool>true</vt:bool>
  </property>
  <property fmtid="{D5CDD505-2E9C-101B-9397-08002B2CF9AE}" pid="44" name="chkAppr">
    <vt:bool>true</vt:bool>
  </property>
  <property fmtid="{D5CDD505-2E9C-101B-9397-08002B2CF9AE}" pid="45" name="chkConf">
    <vt:bool>true</vt:bool>
  </property>
  <property fmtid="{D5CDD505-2E9C-101B-9397-08002B2CF9AE}" pid="46" name="chkDate">
    <vt:bool>true</vt:bool>
  </property>
  <property fmtid="{D5CDD505-2E9C-101B-9397-08002B2CF9AE}" pid="47" name="chkDocNo">
    <vt:bool>true</vt:bool>
  </property>
  <property fmtid="{D5CDD505-2E9C-101B-9397-08002B2CF9AE}" pid="48" name="chkRev">
    <vt:bool>true</vt:bool>
  </property>
  <property fmtid="{D5CDD505-2E9C-101B-9397-08002B2CF9AE}" pid="49" name="chkTitle">
    <vt:bool>false</vt:bool>
  </property>
  <property fmtid="{D5CDD505-2E9C-101B-9397-08002B2CF9AE}" pid="50" name="ExtConf">
    <vt:lpwstr> </vt:lpwstr>
  </property>
  <property fmtid="{D5CDD505-2E9C-101B-9397-08002B2CF9AE}" pid="51" name="chkExtConf">
    <vt:bool>false</vt:bool>
  </property>
</Properties>
</file>