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52" r:id="rId1"/>
  </p:sldMasterIdLst>
  <p:notesMasterIdLst>
    <p:notesMasterId r:id="rId12"/>
  </p:notesMasterIdLst>
  <p:handoutMasterIdLst>
    <p:handoutMasterId r:id="rId13"/>
  </p:handoutMasterIdLst>
  <p:sldIdLst>
    <p:sldId id="256" r:id="rId2"/>
    <p:sldId id="257" r:id="rId3"/>
    <p:sldId id="258" r:id="rId4"/>
    <p:sldId id="259" r:id="rId5"/>
    <p:sldId id="260" r:id="rId6"/>
    <p:sldId id="265" r:id="rId7"/>
    <p:sldId id="261" r:id="rId8"/>
    <p:sldId id="262" r:id="rId9"/>
    <p:sldId id="263" r:id="rId10"/>
    <p:sldId id="264" r:id="rId11"/>
  </p:sldIdLst>
  <p:sldSz cx="9144000" cy="6858000" type="screen4x3"/>
  <p:notesSz cx="6735763" cy="9866313"/>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4073">
          <p15:clr>
            <a:srgbClr val="A4A3A4"/>
          </p15:clr>
        </p15:guide>
        <p15:guide id="2" orient="horz" pos="551">
          <p15:clr>
            <a:srgbClr val="A4A3A4"/>
          </p15:clr>
        </p15:guide>
        <p15:guide id="3" pos="5641">
          <p15:clr>
            <a:srgbClr val="A4A3A4"/>
          </p15:clr>
        </p15:guide>
        <p15:guide id="4" pos="113" userDrawn="1">
          <p15:clr>
            <a:srgbClr val="A4A3A4"/>
          </p15:clr>
        </p15:guide>
        <p15:guide id="5" pos="2880">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99"/>
    <a:srgbClr val="66FF99"/>
    <a:srgbClr val="FF6699"/>
    <a:srgbClr val="66CCFF"/>
    <a:srgbClr val="3333FF"/>
    <a:srgbClr val="66FFFF"/>
    <a:srgbClr val="FF9933"/>
    <a:srgbClr val="FF66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6" autoAdjust="0"/>
    <p:restoredTop sz="74092" autoAdjust="0"/>
  </p:normalViewPr>
  <p:slideViewPr>
    <p:cSldViewPr>
      <p:cViewPr varScale="1">
        <p:scale>
          <a:sx n="66" d="100"/>
          <a:sy n="66" d="100"/>
        </p:scale>
        <p:origin x="1819" y="43"/>
      </p:cViewPr>
      <p:guideLst>
        <p:guide orient="horz" pos="4073"/>
        <p:guide orient="horz" pos="551"/>
        <p:guide pos="5641"/>
        <p:guide pos="113"/>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48" d="100"/>
          <a:sy n="48" d="100"/>
        </p:scale>
        <p:origin x="-2952" y="-114"/>
      </p:cViewPr>
      <p:guideLst>
        <p:guide orient="horz" pos="3107"/>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16462" y="2"/>
            <a:ext cx="2919302" cy="49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t" anchorCtr="0" compatLnSpc="1">
            <a:prstTxWarp prst="textNoShape">
              <a:avLst/>
            </a:prstTxWarp>
          </a:bodyPr>
          <a:lstStyle>
            <a:lvl1pPr algn="r" defTabSz="914406" fontAlgn="base">
              <a:defRPr sz="1200">
                <a:solidFill>
                  <a:schemeClr val="tx1"/>
                </a:solidFill>
                <a:latin typeface="Arial" charset="0"/>
              </a:defRPr>
            </a:lvl1pPr>
          </a:lstStyle>
          <a:p>
            <a:pPr>
              <a:defRPr/>
            </a:pPr>
            <a:endParaRPr lang="en-GB" altLang="ja-JP"/>
          </a:p>
        </p:txBody>
      </p:sp>
      <p:sp>
        <p:nvSpPr>
          <p:cNvPr id="393219" name="Rectangle 3"/>
          <p:cNvSpPr>
            <a:spLocks noGrp="1" noChangeArrowheads="1"/>
          </p:cNvSpPr>
          <p:nvPr>
            <p:ph type="dt" sz="quarter" idx="1"/>
          </p:nvPr>
        </p:nvSpPr>
        <p:spPr bwMode="auto">
          <a:xfrm>
            <a:off x="1" y="2"/>
            <a:ext cx="2919302" cy="49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t" anchorCtr="0" compatLnSpc="1">
            <a:prstTxWarp prst="textNoShape">
              <a:avLst/>
            </a:prstTxWarp>
          </a:bodyPr>
          <a:lstStyle>
            <a:lvl1pPr algn="l" defTabSz="914406" fontAlgn="base">
              <a:defRPr sz="1200">
                <a:solidFill>
                  <a:schemeClr val="tx1"/>
                </a:solidFill>
                <a:latin typeface="Arial" charset="0"/>
              </a:defRPr>
            </a:lvl1pPr>
          </a:lstStyle>
          <a:p>
            <a:pPr>
              <a:defRPr/>
            </a:pPr>
            <a:endParaRPr lang="en-GB" altLang="ja-JP"/>
          </a:p>
        </p:txBody>
      </p:sp>
      <p:sp>
        <p:nvSpPr>
          <p:cNvPr id="393220" name="Rectangle 4"/>
          <p:cNvSpPr>
            <a:spLocks noGrp="1" noChangeArrowheads="1"/>
          </p:cNvSpPr>
          <p:nvPr>
            <p:ph type="ftr" sz="quarter" idx="2"/>
          </p:nvPr>
        </p:nvSpPr>
        <p:spPr bwMode="auto">
          <a:xfrm>
            <a:off x="1" y="9371501"/>
            <a:ext cx="2919302" cy="493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b" anchorCtr="0" compatLnSpc="1">
            <a:prstTxWarp prst="textNoShape">
              <a:avLst/>
            </a:prstTxWarp>
          </a:bodyPr>
          <a:lstStyle>
            <a:lvl1pPr algn="l" defTabSz="914406" fontAlgn="base">
              <a:defRPr sz="1000">
                <a:solidFill>
                  <a:schemeClr val="tx1"/>
                </a:solidFill>
                <a:latin typeface="Arial" charset="0"/>
              </a:defRPr>
            </a:lvl1pPr>
          </a:lstStyle>
          <a:p>
            <a:pPr>
              <a:defRPr/>
            </a:pPr>
            <a:r>
              <a:rPr lang="en-US" altLang="ja-JP" smtClean="0"/>
              <a:t>CONFIDENTIAL</a:t>
            </a:r>
            <a:endParaRPr lang="en-GB" altLang="ja-JP"/>
          </a:p>
        </p:txBody>
      </p:sp>
      <p:sp>
        <p:nvSpPr>
          <p:cNvPr id="393221" name="Rectangle 5"/>
          <p:cNvSpPr>
            <a:spLocks noGrp="1" noChangeArrowheads="1"/>
          </p:cNvSpPr>
          <p:nvPr>
            <p:ph type="sldNum" sz="quarter" idx="3"/>
          </p:nvPr>
        </p:nvSpPr>
        <p:spPr bwMode="auto">
          <a:xfrm>
            <a:off x="3814890" y="9371501"/>
            <a:ext cx="2919302" cy="493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7" tIns="45713" rIns="91427" bIns="45713" numCol="1" anchor="b" anchorCtr="0" compatLnSpc="1">
            <a:prstTxWarp prst="textNoShape">
              <a:avLst/>
            </a:prstTxWarp>
          </a:bodyPr>
          <a:lstStyle>
            <a:lvl1pPr algn="r" defTabSz="914406" fontAlgn="base">
              <a:defRPr sz="1000">
                <a:solidFill>
                  <a:schemeClr val="tx1"/>
                </a:solidFill>
                <a:latin typeface="Arial" charset="0"/>
              </a:defRPr>
            </a:lvl1pPr>
          </a:lstStyle>
          <a:p>
            <a:pPr>
              <a:defRPr/>
            </a:pPr>
            <a:fld id="{280B17CF-0CCD-463E-AEBF-C64EC8316216}" type="slidenum">
              <a:rPr lang="en-GB" altLang="ja-JP"/>
              <a:pPr>
                <a:defRPr/>
              </a:pPr>
              <a:t>‹#›</a:t>
            </a:fld>
            <a:endParaRPr lang="en-GB" altLang="ja-JP"/>
          </a:p>
        </p:txBody>
      </p:sp>
    </p:spTree>
    <p:extLst>
      <p:ext uri="{BB962C8B-B14F-4D97-AF65-F5344CB8AC3E}">
        <p14:creationId xmlns:p14="http://schemas.microsoft.com/office/powerpoint/2010/main" val="9396851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16462" y="2"/>
            <a:ext cx="2919302" cy="49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t" anchorCtr="0" compatLnSpc="1">
            <a:prstTxWarp prst="textNoShape">
              <a:avLst/>
            </a:prstTxWarp>
          </a:bodyPr>
          <a:lstStyle>
            <a:lvl1pPr algn="r" defTabSz="914406" fontAlgn="base">
              <a:defRPr sz="1200">
                <a:solidFill>
                  <a:schemeClr val="tx1"/>
                </a:solidFill>
                <a:latin typeface="Arial" charset="0"/>
              </a:defRPr>
            </a:lvl1pPr>
          </a:lstStyle>
          <a:p>
            <a:pPr>
              <a:defRPr/>
            </a:pPr>
            <a:endParaRPr lang="en-US" altLang="ja-JP"/>
          </a:p>
        </p:txBody>
      </p:sp>
      <p:sp>
        <p:nvSpPr>
          <p:cNvPr id="167939" name="Rectangle 3"/>
          <p:cNvSpPr>
            <a:spLocks noGrp="1" noChangeArrowheads="1"/>
          </p:cNvSpPr>
          <p:nvPr>
            <p:ph type="dt" idx="1"/>
          </p:nvPr>
        </p:nvSpPr>
        <p:spPr bwMode="auto">
          <a:xfrm>
            <a:off x="1" y="2"/>
            <a:ext cx="2919302" cy="49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t" anchorCtr="0" compatLnSpc="1">
            <a:prstTxWarp prst="textNoShape">
              <a:avLst/>
            </a:prstTxWarp>
          </a:bodyPr>
          <a:lstStyle>
            <a:lvl1pPr algn="l" defTabSz="914406" fontAlgn="base">
              <a:defRPr sz="1200">
                <a:solidFill>
                  <a:schemeClr val="tx1"/>
                </a:solidFill>
                <a:latin typeface="Arial" charset="0"/>
              </a:defRPr>
            </a:lvl1pPr>
          </a:lstStyle>
          <a:p>
            <a:pPr>
              <a:defRPr/>
            </a:pPr>
            <a:endParaRPr lang="en-US" altLang="ja-JP"/>
          </a:p>
        </p:txBody>
      </p:sp>
      <p:sp>
        <p:nvSpPr>
          <p:cNvPr id="31748" name="Rectangle 4"/>
          <p:cNvSpPr>
            <a:spLocks noGrp="1" noRot="1" noChangeAspect="1" noChangeArrowheads="1" noTextEdit="1"/>
          </p:cNvSpPr>
          <p:nvPr>
            <p:ph type="sldImg" idx="2"/>
          </p:nvPr>
        </p:nvSpPr>
        <p:spPr bwMode="auto">
          <a:xfrm>
            <a:off x="900113" y="739775"/>
            <a:ext cx="4935537" cy="37020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7941" name="Rectangle 5"/>
          <p:cNvSpPr>
            <a:spLocks noGrp="1" noChangeArrowheads="1"/>
          </p:cNvSpPr>
          <p:nvPr>
            <p:ph type="body" sz="quarter" idx="3"/>
          </p:nvPr>
        </p:nvSpPr>
        <p:spPr bwMode="auto">
          <a:xfrm>
            <a:off x="672477" y="4686539"/>
            <a:ext cx="5390810" cy="4440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1" y="9371501"/>
            <a:ext cx="2919302" cy="493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3" rIns="91427" bIns="45713" numCol="1" anchor="b" anchorCtr="0" compatLnSpc="1">
            <a:prstTxWarp prst="textNoShape">
              <a:avLst/>
            </a:prstTxWarp>
          </a:bodyPr>
          <a:lstStyle>
            <a:lvl1pPr algn="l" defTabSz="914406" fontAlgn="base">
              <a:defRPr sz="1000">
                <a:solidFill>
                  <a:schemeClr val="tx1"/>
                </a:solidFill>
                <a:latin typeface="Arial" charset="0"/>
              </a:defRPr>
            </a:lvl1pPr>
          </a:lstStyle>
          <a:p>
            <a:pPr>
              <a:defRPr/>
            </a:pPr>
            <a:r>
              <a:rPr lang="en-US" altLang="ja-JP" smtClean="0"/>
              <a:t>CONFIDENTIAL</a:t>
            </a:r>
            <a:endParaRPr lang="en-US" altLang="ja-JP"/>
          </a:p>
        </p:txBody>
      </p:sp>
      <p:sp>
        <p:nvSpPr>
          <p:cNvPr id="167943" name="Rectangle 7"/>
          <p:cNvSpPr>
            <a:spLocks noGrp="1" noChangeArrowheads="1"/>
          </p:cNvSpPr>
          <p:nvPr>
            <p:ph type="sldNum" sz="quarter" idx="5"/>
          </p:nvPr>
        </p:nvSpPr>
        <p:spPr bwMode="auto">
          <a:xfrm>
            <a:off x="3814890" y="9371501"/>
            <a:ext cx="2919302" cy="493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7" tIns="45713" rIns="91427" bIns="45713" numCol="1" anchor="b" anchorCtr="0" compatLnSpc="1">
            <a:prstTxWarp prst="textNoShape">
              <a:avLst/>
            </a:prstTxWarp>
          </a:bodyPr>
          <a:lstStyle>
            <a:lvl1pPr algn="r" defTabSz="914406" fontAlgn="base">
              <a:defRPr sz="1000">
                <a:solidFill>
                  <a:schemeClr val="tx1"/>
                </a:solidFill>
                <a:latin typeface="Arial" charset="0"/>
              </a:defRPr>
            </a:lvl1pPr>
          </a:lstStyle>
          <a:p>
            <a:pPr>
              <a:defRPr/>
            </a:pPr>
            <a:fld id="{ECE6A796-E41C-43E5-822F-46F6357F38CC}" type="slidenum">
              <a:rPr lang="en-US" altLang="ja-JP"/>
              <a:pPr>
                <a:defRPr/>
              </a:pPr>
              <a:t>‹#›</a:t>
            </a:fld>
            <a:endParaRPr lang="en-US" altLang="ja-JP"/>
          </a:p>
        </p:txBody>
      </p:sp>
    </p:spTree>
    <p:extLst>
      <p:ext uri="{BB962C8B-B14F-4D97-AF65-F5344CB8AC3E}">
        <p14:creationId xmlns:p14="http://schemas.microsoft.com/office/powerpoint/2010/main" val="185163039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048189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85626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915264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606942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8867221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9" descr="TitleRed_L15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0"/>
            <a:ext cx="914400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50"/>
          <p:cNvGrpSpPr>
            <a:grpSpLocks noChangeAspect="1"/>
          </p:cNvGrpSpPr>
          <p:nvPr userDrawn="1"/>
        </p:nvGrpSpPr>
        <p:grpSpPr bwMode="auto">
          <a:xfrm>
            <a:off x="7308850" y="185738"/>
            <a:ext cx="1647825" cy="920750"/>
            <a:chOff x="4604" y="117"/>
            <a:chExt cx="1038" cy="580"/>
          </a:xfrm>
        </p:grpSpPr>
        <p:sp>
          <p:nvSpPr>
            <p:cNvPr id="6" name="AutoShape 51"/>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7" name="Freeform 52"/>
            <p:cNvSpPr>
              <a:spLocks/>
            </p:cNvSpPr>
            <p:nvPr userDrawn="1"/>
          </p:nvSpPr>
          <p:spPr bwMode="gray">
            <a:xfrm>
              <a:off x="4655" y="604"/>
              <a:ext cx="26" cy="43"/>
            </a:xfrm>
            <a:custGeom>
              <a:avLst/>
              <a:gdLst>
                <a:gd name="T0" fmla="*/ 0 w 463"/>
                <a:gd name="T1" fmla="*/ 0 h 762"/>
                <a:gd name="T2" fmla="*/ 0 w 463"/>
                <a:gd name="T3" fmla="*/ 0 h 762"/>
                <a:gd name="T4" fmla="*/ 0 w 463"/>
                <a:gd name="T5" fmla="*/ 0 h 762"/>
                <a:gd name="T6" fmla="*/ 0 w 463"/>
                <a:gd name="T7" fmla="*/ 0 h 762"/>
                <a:gd name="T8" fmla="*/ 0 w 463"/>
                <a:gd name="T9" fmla="*/ 0 h 762"/>
                <a:gd name="T10" fmla="*/ 0 w 463"/>
                <a:gd name="T11" fmla="*/ 0 h 762"/>
                <a:gd name="T12" fmla="*/ 0 w 463"/>
                <a:gd name="T13" fmla="*/ 0 h 762"/>
                <a:gd name="T14" fmla="*/ 0 w 463"/>
                <a:gd name="T15" fmla="*/ 0 h 762"/>
                <a:gd name="T16" fmla="*/ 0 w 463"/>
                <a:gd name="T17" fmla="*/ 0 h 762"/>
                <a:gd name="T18" fmla="*/ 0 w 463"/>
                <a:gd name="T19" fmla="*/ 0 h 762"/>
                <a:gd name="T20" fmla="*/ 0 w 463"/>
                <a:gd name="T21" fmla="*/ 0 h 762"/>
                <a:gd name="T22" fmla="*/ 0 w 463"/>
                <a:gd name="T23" fmla="*/ 0 h 762"/>
                <a:gd name="T24" fmla="*/ 0 w 463"/>
                <a:gd name="T25" fmla="*/ 0 h 762"/>
                <a:gd name="T26" fmla="*/ 0 w 463"/>
                <a:gd name="T27" fmla="*/ 0 h 762"/>
                <a:gd name="T28" fmla="*/ 0 w 463"/>
                <a:gd name="T29" fmla="*/ 0 h 762"/>
                <a:gd name="T30" fmla="*/ 0 w 463"/>
                <a:gd name="T31" fmla="*/ 0 h 762"/>
                <a:gd name="T32" fmla="*/ 0 w 463"/>
                <a:gd name="T33" fmla="*/ 0 h 762"/>
                <a:gd name="T34" fmla="*/ 0 w 463"/>
                <a:gd name="T35" fmla="*/ 0 h 762"/>
                <a:gd name="T36" fmla="*/ 0 w 463"/>
                <a:gd name="T37" fmla="*/ 0 h 762"/>
                <a:gd name="T38" fmla="*/ 0 w 463"/>
                <a:gd name="T39" fmla="*/ 0 h 762"/>
                <a:gd name="T40" fmla="*/ 0 w 463"/>
                <a:gd name="T41" fmla="*/ 0 h 762"/>
                <a:gd name="T42" fmla="*/ 0 w 463"/>
                <a:gd name="T43" fmla="*/ 0 h 762"/>
                <a:gd name="T44" fmla="*/ 0 w 463"/>
                <a:gd name="T45" fmla="*/ 0 h 7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 name="Freeform 53"/>
            <p:cNvSpPr>
              <a:spLocks/>
            </p:cNvSpPr>
            <p:nvPr userDrawn="1"/>
          </p:nvSpPr>
          <p:spPr bwMode="gray">
            <a:xfrm>
              <a:off x="4691" y="585"/>
              <a:ext cx="30"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 name="Freeform 54"/>
            <p:cNvSpPr>
              <a:spLocks noEditPoints="1"/>
            </p:cNvSpPr>
            <p:nvPr userDrawn="1"/>
          </p:nvSpPr>
          <p:spPr bwMode="gray">
            <a:xfrm>
              <a:off x="4730" y="604"/>
              <a:ext cx="32" cy="43"/>
            </a:xfrm>
            <a:custGeom>
              <a:avLst/>
              <a:gdLst>
                <a:gd name="T0" fmla="*/ 0 w 561"/>
                <a:gd name="T1" fmla="*/ 0 h 762"/>
                <a:gd name="T2" fmla="*/ 0 w 561"/>
                <a:gd name="T3" fmla="*/ 0 h 762"/>
                <a:gd name="T4" fmla="*/ 0 w 561"/>
                <a:gd name="T5" fmla="*/ 0 h 762"/>
                <a:gd name="T6" fmla="*/ 0 w 561"/>
                <a:gd name="T7" fmla="*/ 0 h 762"/>
                <a:gd name="T8" fmla="*/ 0 w 561"/>
                <a:gd name="T9" fmla="*/ 0 h 762"/>
                <a:gd name="T10" fmla="*/ 0 w 561"/>
                <a:gd name="T11" fmla="*/ 0 h 762"/>
                <a:gd name="T12" fmla="*/ 0 w 561"/>
                <a:gd name="T13" fmla="*/ 0 h 762"/>
                <a:gd name="T14" fmla="*/ 0 w 561"/>
                <a:gd name="T15" fmla="*/ 0 h 762"/>
                <a:gd name="T16" fmla="*/ 0 w 561"/>
                <a:gd name="T17" fmla="*/ 0 h 762"/>
                <a:gd name="T18" fmla="*/ 0 w 561"/>
                <a:gd name="T19" fmla="*/ 0 h 762"/>
                <a:gd name="T20" fmla="*/ 0 w 561"/>
                <a:gd name="T21" fmla="*/ 0 h 762"/>
                <a:gd name="T22" fmla="*/ 0 w 561"/>
                <a:gd name="T23" fmla="*/ 0 h 762"/>
                <a:gd name="T24" fmla="*/ 0 w 561"/>
                <a:gd name="T25" fmla="*/ 0 h 762"/>
                <a:gd name="T26" fmla="*/ 0 w 561"/>
                <a:gd name="T27" fmla="*/ 0 h 762"/>
                <a:gd name="T28" fmla="*/ 0 w 561"/>
                <a:gd name="T29" fmla="*/ 0 h 762"/>
                <a:gd name="T30" fmla="*/ 0 w 561"/>
                <a:gd name="T31" fmla="*/ 0 h 762"/>
                <a:gd name="T32" fmla="*/ 0 w 561"/>
                <a:gd name="T33" fmla="*/ 0 h 762"/>
                <a:gd name="T34" fmla="*/ 0 w 561"/>
                <a:gd name="T35" fmla="*/ 0 h 762"/>
                <a:gd name="T36" fmla="*/ 0 w 561"/>
                <a:gd name="T37" fmla="*/ 0 h 762"/>
                <a:gd name="T38" fmla="*/ 0 w 561"/>
                <a:gd name="T39" fmla="*/ 0 h 762"/>
                <a:gd name="T40" fmla="*/ 0 w 561"/>
                <a:gd name="T41" fmla="*/ 0 h 762"/>
                <a:gd name="T42" fmla="*/ 0 w 561"/>
                <a:gd name="T43" fmla="*/ 0 h 762"/>
                <a:gd name="T44" fmla="*/ 0 w 561"/>
                <a:gd name="T45" fmla="*/ 0 h 762"/>
                <a:gd name="T46" fmla="*/ 0 w 561"/>
                <a:gd name="T47" fmla="*/ 0 h 7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 name="Freeform 55"/>
            <p:cNvSpPr>
              <a:spLocks noEditPoints="1"/>
            </p:cNvSpPr>
            <p:nvPr userDrawn="1"/>
          </p:nvSpPr>
          <p:spPr bwMode="gray">
            <a:xfrm>
              <a:off x="4774" y="604"/>
              <a:ext cx="32" cy="61"/>
            </a:xfrm>
            <a:custGeom>
              <a:avLst/>
              <a:gdLst>
                <a:gd name="T0" fmla="*/ 0 w 567"/>
                <a:gd name="T1" fmla="*/ 0 h 1087"/>
                <a:gd name="T2" fmla="*/ 0 w 567"/>
                <a:gd name="T3" fmla="*/ 0 h 1087"/>
                <a:gd name="T4" fmla="*/ 0 w 567"/>
                <a:gd name="T5" fmla="*/ 0 h 1087"/>
                <a:gd name="T6" fmla="*/ 0 w 567"/>
                <a:gd name="T7" fmla="*/ 0 h 1087"/>
                <a:gd name="T8" fmla="*/ 0 w 567"/>
                <a:gd name="T9" fmla="*/ 0 h 1087"/>
                <a:gd name="T10" fmla="*/ 0 w 567"/>
                <a:gd name="T11" fmla="*/ 0 h 1087"/>
                <a:gd name="T12" fmla="*/ 0 w 567"/>
                <a:gd name="T13" fmla="*/ 0 h 1087"/>
                <a:gd name="T14" fmla="*/ 0 w 567"/>
                <a:gd name="T15" fmla="*/ 0 h 1087"/>
                <a:gd name="T16" fmla="*/ 0 w 567"/>
                <a:gd name="T17" fmla="*/ 0 h 1087"/>
                <a:gd name="T18" fmla="*/ 0 w 567"/>
                <a:gd name="T19" fmla="*/ 0 h 1087"/>
                <a:gd name="T20" fmla="*/ 0 w 567"/>
                <a:gd name="T21" fmla="*/ 0 h 1087"/>
                <a:gd name="T22" fmla="*/ 0 w 567"/>
                <a:gd name="T23" fmla="*/ 0 h 1087"/>
                <a:gd name="T24" fmla="*/ 0 w 567"/>
                <a:gd name="T25" fmla="*/ 0 h 1087"/>
                <a:gd name="T26" fmla="*/ 0 w 567"/>
                <a:gd name="T27" fmla="*/ 0 h 1087"/>
                <a:gd name="T28" fmla="*/ 0 w 567"/>
                <a:gd name="T29" fmla="*/ 0 h 1087"/>
                <a:gd name="T30" fmla="*/ 0 w 567"/>
                <a:gd name="T31" fmla="*/ 0 h 1087"/>
                <a:gd name="T32" fmla="*/ 0 w 567"/>
                <a:gd name="T33" fmla="*/ 0 h 1087"/>
                <a:gd name="T34" fmla="*/ 0 w 567"/>
                <a:gd name="T35" fmla="*/ 0 h 1087"/>
                <a:gd name="T36" fmla="*/ 0 w 567"/>
                <a:gd name="T37" fmla="*/ 0 h 10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 name="Freeform 56"/>
            <p:cNvSpPr>
              <a:spLocks noEditPoints="1"/>
            </p:cNvSpPr>
            <p:nvPr userDrawn="1"/>
          </p:nvSpPr>
          <p:spPr bwMode="gray">
            <a:xfrm>
              <a:off x="4815" y="591"/>
              <a:ext cx="9" cy="55"/>
            </a:xfrm>
            <a:custGeom>
              <a:avLst/>
              <a:gdLst>
                <a:gd name="T0" fmla="*/ 0 w 150"/>
                <a:gd name="T1" fmla="*/ 0 h 987"/>
                <a:gd name="T2" fmla="*/ 0 w 150"/>
                <a:gd name="T3" fmla="*/ 0 h 987"/>
                <a:gd name="T4" fmla="*/ 0 w 150"/>
                <a:gd name="T5" fmla="*/ 0 h 987"/>
                <a:gd name="T6" fmla="*/ 0 w 150"/>
                <a:gd name="T7" fmla="*/ 0 h 987"/>
                <a:gd name="T8" fmla="*/ 0 w 150"/>
                <a:gd name="T9" fmla="*/ 0 h 987"/>
                <a:gd name="T10" fmla="*/ 0 w 150"/>
                <a:gd name="T11" fmla="*/ 0 h 987"/>
                <a:gd name="T12" fmla="*/ 0 w 150"/>
                <a:gd name="T13" fmla="*/ 0 h 987"/>
                <a:gd name="T14" fmla="*/ 0 w 150"/>
                <a:gd name="T15" fmla="*/ 0 h 987"/>
                <a:gd name="T16" fmla="*/ 0 w 150"/>
                <a:gd name="T17" fmla="*/ 0 h 987"/>
                <a:gd name="T18" fmla="*/ 0 w 150"/>
                <a:gd name="T19" fmla="*/ 0 h 987"/>
                <a:gd name="T20" fmla="*/ 0 w 150"/>
                <a:gd name="T21" fmla="*/ 0 h 987"/>
                <a:gd name="T22" fmla="*/ 0 w 150"/>
                <a:gd name="T23" fmla="*/ 0 h 987"/>
                <a:gd name="T24" fmla="*/ 0 w 150"/>
                <a:gd name="T25" fmla="*/ 0 h 987"/>
                <a:gd name="T26" fmla="*/ 0 w 150"/>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57"/>
            <p:cNvSpPr>
              <a:spLocks/>
            </p:cNvSpPr>
            <p:nvPr userDrawn="1"/>
          </p:nvSpPr>
          <p:spPr bwMode="gray">
            <a:xfrm>
              <a:off x="4836" y="604"/>
              <a:ext cx="31" cy="42"/>
            </a:xfrm>
            <a:custGeom>
              <a:avLst/>
              <a:gdLst>
                <a:gd name="T0" fmla="*/ 0 w 548"/>
                <a:gd name="T1" fmla="*/ 0 h 742"/>
                <a:gd name="T2" fmla="*/ 0 w 548"/>
                <a:gd name="T3" fmla="*/ 0 h 742"/>
                <a:gd name="T4" fmla="*/ 0 w 548"/>
                <a:gd name="T5" fmla="*/ 0 h 742"/>
                <a:gd name="T6" fmla="*/ 0 w 548"/>
                <a:gd name="T7" fmla="*/ 0 h 742"/>
                <a:gd name="T8" fmla="*/ 0 w 548"/>
                <a:gd name="T9" fmla="*/ 0 h 742"/>
                <a:gd name="T10" fmla="*/ 0 w 548"/>
                <a:gd name="T11" fmla="*/ 0 h 742"/>
                <a:gd name="T12" fmla="*/ 0 w 548"/>
                <a:gd name="T13" fmla="*/ 0 h 742"/>
                <a:gd name="T14" fmla="*/ 0 w 548"/>
                <a:gd name="T15" fmla="*/ 0 h 742"/>
                <a:gd name="T16" fmla="*/ 0 w 548"/>
                <a:gd name="T17" fmla="*/ 0 h 742"/>
                <a:gd name="T18" fmla="*/ 0 w 548"/>
                <a:gd name="T19" fmla="*/ 0 h 742"/>
                <a:gd name="T20" fmla="*/ 0 w 548"/>
                <a:gd name="T21" fmla="*/ 0 h 742"/>
                <a:gd name="T22" fmla="*/ 0 w 548"/>
                <a:gd name="T23" fmla="*/ 0 h 742"/>
                <a:gd name="T24" fmla="*/ 0 w 548"/>
                <a:gd name="T25" fmla="*/ 0 h 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58"/>
            <p:cNvSpPr>
              <a:spLocks noEditPoints="1"/>
            </p:cNvSpPr>
            <p:nvPr userDrawn="1"/>
          </p:nvSpPr>
          <p:spPr bwMode="gray">
            <a:xfrm>
              <a:off x="4876" y="604"/>
              <a:ext cx="32" cy="62"/>
            </a:xfrm>
            <a:custGeom>
              <a:avLst/>
              <a:gdLst>
                <a:gd name="T0" fmla="*/ 0 w 569"/>
                <a:gd name="T1" fmla="*/ 0 h 1098"/>
                <a:gd name="T2" fmla="*/ 0 w 569"/>
                <a:gd name="T3" fmla="*/ 0 h 1098"/>
                <a:gd name="T4" fmla="*/ 0 w 569"/>
                <a:gd name="T5" fmla="*/ 0 h 1098"/>
                <a:gd name="T6" fmla="*/ 0 w 569"/>
                <a:gd name="T7" fmla="*/ 0 h 1098"/>
                <a:gd name="T8" fmla="*/ 0 w 569"/>
                <a:gd name="T9" fmla="*/ 0 h 1098"/>
                <a:gd name="T10" fmla="*/ 0 w 569"/>
                <a:gd name="T11" fmla="*/ 0 h 1098"/>
                <a:gd name="T12" fmla="*/ 0 w 569"/>
                <a:gd name="T13" fmla="*/ 0 h 1098"/>
                <a:gd name="T14" fmla="*/ 0 w 569"/>
                <a:gd name="T15" fmla="*/ 0 h 1098"/>
                <a:gd name="T16" fmla="*/ 0 w 569"/>
                <a:gd name="T17" fmla="*/ 0 h 1098"/>
                <a:gd name="T18" fmla="*/ 0 w 569"/>
                <a:gd name="T19" fmla="*/ 0 h 1098"/>
                <a:gd name="T20" fmla="*/ 0 w 569"/>
                <a:gd name="T21" fmla="*/ 0 h 1098"/>
                <a:gd name="T22" fmla="*/ 0 w 569"/>
                <a:gd name="T23" fmla="*/ 0 h 1098"/>
                <a:gd name="T24" fmla="*/ 0 w 569"/>
                <a:gd name="T25" fmla="*/ 0 h 1098"/>
                <a:gd name="T26" fmla="*/ 0 w 569"/>
                <a:gd name="T27" fmla="*/ 0 h 1098"/>
                <a:gd name="T28" fmla="*/ 0 w 569"/>
                <a:gd name="T29" fmla="*/ 0 h 1098"/>
                <a:gd name="T30" fmla="*/ 0 w 569"/>
                <a:gd name="T31" fmla="*/ 0 h 1098"/>
                <a:gd name="T32" fmla="*/ 0 w 569"/>
                <a:gd name="T33" fmla="*/ 0 h 1098"/>
                <a:gd name="T34" fmla="*/ 0 w 569"/>
                <a:gd name="T35" fmla="*/ 0 h 1098"/>
                <a:gd name="T36" fmla="*/ 0 w 569"/>
                <a:gd name="T37" fmla="*/ 0 h 1098"/>
                <a:gd name="T38" fmla="*/ 0 w 569"/>
                <a:gd name="T39" fmla="*/ 0 h 1098"/>
                <a:gd name="T40" fmla="*/ 0 w 569"/>
                <a:gd name="T41" fmla="*/ 0 h 1098"/>
                <a:gd name="T42" fmla="*/ 0 w 569"/>
                <a:gd name="T43" fmla="*/ 0 h 1098"/>
                <a:gd name="T44" fmla="*/ 0 w 569"/>
                <a:gd name="T45" fmla="*/ 0 h 1098"/>
                <a:gd name="T46" fmla="*/ 0 w 569"/>
                <a:gd name="T47" fmla="*/ 0 h 1098"/>
                <a:gd name="T48" fmla="*/ 0 w 569"/>
                <a:gd name="T49" fmla="*/ 0 h 1098"/>
                <a:gd name="T50" fmla="*/ 0 w 569"/>
                <a:gd name="T51" fmla="*/ 0 h 1098"/>
                <a:gd name="T52" fmla="*/ 0 w 569"/>
                <a:gd name="T53" fmla="*/ 0 h 1098"/>
                <a:gd name="T54" fmla="*/ 0 w 569"/>
                <a:gd name="T55" fmla="*/ 0 h 1098"/>
                <a:gd name="T56" fmla="*/ 0 w 569"/>
                <a:gd name="T57" fmla="*/ 0 h 1098"/>
                <a:gd name="T58" fmla="*/ 0 w 569"/>
                <a:gd name="T59" fmla="*/ 0 h 109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59"/>
            <p:cNvSpPr>
              <a:spLocks/>
            </p:cNvSpPr>
            <p:nvPr userDrawn="1"/>
          </p:nvSpPr>
          <p:spPr bwMode="gray">
            <a:xfrm>
              <a:off x="4939"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60"/>
            <p:cNvSpPr>
              <a:spLocks noEditPoints="1"/>
            </p:cNvSpPr>
            <p:nvPr userDrawn="1"/>
          </p:nvSpPr>
          <p:spPr bwMode="gray">
            <a:xfrm>
              <a:off x="4963"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61"/>
            <p:cNvSpPr>
              <a:spLocks/>
            </p:cNvSpPr>
            <p:nvPr userDrawn="1"/>
          </p:nvSpPr>
          <p:spPr bwMode="gray">
            <a:xfrm>
              <a:off x="5007" y="604"/>
              <a:ext cx="52" cy="42"/>
            </a:xfrm>
            <a:custGeom>
              <a:avLst/>
              <a:gdLst>
                <a:gd name="T0" fmla="*/ 0 w 933"/>
                <a:gd name="T1" fmla="*/ 0 h 742"/>
                <a:gd name="T2" fmla="*/ 0 w 933"/>
                <a:gd name="T3" fmla="*/ 0 h 742"/>
                <a:gd name="T4" fmla="*/ 0 w 933"/>
                <a:gd name="T5" fmla="*/ 0 h 742"/>
                <a:gd name="T6" fmla="*/ 0 w 933"/>
                <a:gd name="T7" fmla="*/ 0 h 742"/>
                <a:gd name="T8" fmla="*/ 0 w 933"/>
                <a:gd name="T9" fmla="*/ 0 h 742"/>
                <a:gd name="T10" fmla="*/ 0 w 933"/>
                <a:gd name="T11" fmla="*/ 0 h 742"/>
                <a:gd name="T12" fmla="*/ 0 w 933"/>
                <a:gd name="T13" fmla="*/ 0 h 742"/>
                <a:gd name="T14" fmla="*/ 0 w 933"/>
                <a:gd name="T15" fmla="*/ 0 h 742"/>
                <a:gd name="T16" fmla="*/ 0 w 933"/>
                <a:gd name="T17" fmla="*/ 0 h 742"/>
                <a:gd name="T18" fmla="*/ 0 w 933"/>
                <a:gd name="T19" fmla="*/ 0 h 742"/>
                <a:gd name="T20" fmla="*/ 0 w 933"/>
                <a:gd name="T21" fmla="*/ 0 h 742"/>
                <a:gd name="T22" fmla="*/ 0 w 933"/>
                <a:gd name="T23" fmla="*/ 0 h 742"/>
                <a:gd name="T24" fmla="*/ 0 w 933"/>
                <a:gd name="T25" fmla="*/ 0 h 742"/>
                <a:gd name="T26" fmla="*/ 0 w 933"/>
                <a:gd name="T27" fmla="*/ 0 h 742"/>
                <a:gd name="T28" fmla="*/ 0 w 933"/>
                <a:gd name="T29" fmla="*/ 0 h 742"/>
                <a:gd name="T30" fmla="*/ 0 w 933"/>
                <a:gd name="T31" fmla="*/ 0 h 742"/>
                <a:gd name="T32" fmla="*/ 0 w 933"/>
                <a:gd name="T33" fmla="*/ 0 h 742"/>
                <a:gd name="T34" fmla="*/ 0 w 933"/>
                <a:gd name="T35" fmla="*/ 0 h 742"/>
                <a:gd name="T36" fmla="*/ 0 w 933"/>
                <a:gd name="T37" fmla="*/ 0 h 742"/>
                <a:gd name="T38" fmla="*/ 0 w 933"/>
                <a:gd name="T39" fmla="*/ 0 h 742"/>
                <a:gd name="T40" fmla="*/ 0 w 933"/>
                <a:gd name="T41" fmla="*/ 0 h 7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62"/>
            <p:cNvSpPr>
              <a:spLocks noEditPoints="1"/>
            </p:cNvSpPr>
            <p:nvPr userDrawn="1"/>
          </p:nvSpPr>
          <p:spPr bwMode="gray">
            <a:xfrm>
              <a:off x="5069"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63"/>
            <p:cNvSpPr>
              <a:spLocks/>
            </p:cNvSpPr>
            <p:nvPr userDrawn="1"/>
          </p:nvSpPr>
          <p:spPr bwMode="gray">
            <a:xfrm>
              <a:off x="5113"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64"/>
            <p:cNvSpPr>
              <a:spLocks/>
            </p:cNvSpPr>
            <p:nvPr userDrawn="1"/>
          </p:nvSpPr>
          <p:spPr bwMode="gray">
            <a:xfrm>
              <a:off x="5138"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65"/>
            <p:cNvSpPr>
              <a:spLocks noEditPoints="1"/>
            </p:cNvSpPr>
            <p:nvPr userDrawn="1"/>
          </p:nvSpPr>
          <p:spPr bwMode="gray">
            <a:xfrm>
              <a:off x="516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66"/>
            <p:cNvSpPr>
              <a:spLocks/>
            </p:cNvSpPr>
            <p:nvPr userDrawn="1"/>
          </p:nvSpPr>
          <p:spPr bwMode="gray">
            <a:xfrm>
              <a:off x="5198" y="605"/>
              <a:ext cx="52" cy="41"/>
            </a:xfrm>
            <a:custGeom>
              <a:avLst/>
              <a:gdLst>
                <a:gd name="T0" fmla="*/ 0 w 929"/>
                <a:gd name="T1" fmla="*/ 0 h 722"/>
                <a:gd name="T2" fmla="*/ 0 w 929"/>
                <a:gd name="T3" fmla="*/ 0 h 722"/>
                <a:gd name="T4" fmla="*/ 0 w 929"/>
                <a:gd name="T5" fmla="*/ 0 h 722"/>
                <a:gd name="T6" fmla="*/ 0 w 929"/>
                <a:gd name="T7" fmla="*/ 0 h 722"/>
                <a:gd name="T8" fmla="*/ 0 w 929"/>
                <a:gd name="T9" fmla="*/ 0 h 722"/>
                <a:gd name="T10" fmla="*/ 0 w 929"/>
                <a:gd name="T11" fmla="*/ 0 h 722"/>
                <a:gd name="T12" fmla="*/ 0 w 929"/>
                <a:gd name="T13" fmla="*/ 0 h 722"/>
                <a:gd name="T14" fmla="*/ 0 w 929"/>
                <a:gd name="T15" fmla="*/ 0 h 722"/>
                <a:gd name="T16" fmla="*/ 0 w 929"/>
                <a:gd name="T17" fmla="*/ 0 h 722"/>
                <a:gd name="T18" fmla="*/ 0 w 929"/>
                <a:gd name="T19" fmla="*/ 0 h 722"/>
                <a:gd name="T20" fmla="*/ 0 w 929"/>
                <a:gd name="T21" fmla="*/ 0 h 722"/>
                <a:gd name="T22" fmla="*/ 0 w 929"/>
                <a:gd name="T23" fmla="*/ 0 h 722"/>
                <a:gd name="T24" fmla="*/ 0 w 929"/>
                <a:gd name="T25" fmla="*/ 0 h 722"/>
                <a:gd name="T26" fmla="*/ 0 w 929"/>
                <a:gd name="T27" fmla="*/ 0 h 722"/>
                <a:gd name="T28" fmla="*/ 0 w 929"/>
                <a:gd name="T29" fmla="*/ 0 h 722"/>
                <a:gd name="T30" fmla="*/ 0 w 929"/>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67"/>
            <p:cNvSpPr>
              <a:spLocks/>
            </p:cNvSpPr>
            <p:nvPr userDrawn="1"/>
          </p:nvSpPr>
          <p:spPr bwMode="gray">
            <a:xfrm>
              <a:off x="5270" y="605"/>
              <a:ext cx="52" cy="41"/>
            </a:xfrm>
            <a:custGeom>
              <a:avLst/>
              <a:gdLst>
                <a:gd name="T0" fmla="*/ 0 w 930"/>
                <a:gd name="T1" fmla="*/ 0 h 722"/>
                <a:gd name="T2" fmla="*/ 0 w 930"/>
                <a:gd name="T3" fmla="*/ 0 h 722"/>
                <a:gd name="T4" fmla="*/ 0 w 930"/>
                <a:gd name="T5" fmla="*/ 0 h 722"/>
                <a:gd name="T6" fmla="*/ 0 w 930"/>
                <a:gd name="T7" fmla="*/ 0 h 722"/>
                <a:gd name="T8" fmla="*/ 0 w 930"/>
                <a:gd name="T9" fmla="*/ 0 h 722"/>
                <a:gd name="T10" fmla="*/ 0 w 930"/>
                <a:gd name="T11" fmla="*/ 0 h 722"/>
                <a:gd name="T12" fmla="*/ 0 w 930"/>
                <a:gd name="T13" fmla="*/ 0 h 722"/>
                <a:gd name="T14" fmla="*/ 0 w 930"/>
                <a:gd name="T15" fmla="*/ 0 h 722"/>
                <a:gd name="T16" fmla="*/ 0 w 930"/>
                <a:gd name="T17" fmla="*/ 0 h 722"/>
                <a:gd name="T18" fmla="*/ 0 w 930"/>
                <a:gd name="T19" fmla="*/ 0 h 722"/>
                <a:gd name="T20" fmla="*/ 0 w 930"/>
                <a:gd name="T21" fmla="*/ 0 h 722"/>
                <a:gd name="T22" fmla="*/ 0 w 930"/>
                <a:gd name="T23" fmla="*/ 0 h 722"/>
                <a:gd name="T24" fmla="*/ 0 w 930"/>
                <a:gd name="T25" fmla="*/ 0 h 722"/>
                <a:gd name="T26" fmla="*/ 0 w 930"/>
                <a:gd name="T27" fmla="*/ 0 h 722"/>
                <a:gd name="T28" fmla="*/ 0 w 930"/>
                <a:gd name="T29" fmla="*/ 0 h 722"/>
                <a:gd name="T30" fmla="*/ 0 w 930"/>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68"/>
            <p:cNvSpPr>
              <a:spLocks noEditPoints="1"/>
            </p:cNvSpPr>
            <p:nvPr userDrawn="1"/>
          </p:nvSpPr>
          <p:spPr bwMode="gray">
            <a:xfrm>
              <a:off x="5329" y="591"/>
              <a:ext cx="9" cy="55"/>
            </a:xfrm>
            <a:custGeom>
              <a:avLst/>
              <a:gdLst>
                <a:gd name="T0" fmla="*/ 0 w 151"/>
                <a:gd name="T1" fmla="*/ 0 h 987"/>
                <a:gd name="T2" fmla="*/ 0 w 151"/>
                <a:gd name="T3" fmla="*/ 0 h 987"/>
                <a:gd name="T4" fmla="*/ 0 w 151"/>
                <a:gd name="T5" fmla="*/ 0 h 987"/>
                <a:gd name="T6" fmla="*/ 0 w 151"/>
                <a:gd name="T7" fmla="*/ 0 h 987"/>
                <a:gd name="T8" fmla="*/ 0 w 151"/>
                <a:gd name="T9" fmla="*/ 0 h 987"/>
                <a:gd name="T10" fmla="*/ 0 w 151"/>
                <a:gd name="T11" fmla="*/ 0 h 987"/>
                <a:gd name="T12" fmla="*/ 0 w 151"/>
                <a:gd name="T13" fmla="*/ 0 h 987"/>
                <a:gd name="T14" fmla="*/ 0 w 151"/>
                <a:gd name="T15" fmla="*/ 0 h 987"/>
                <a:gd name="T16" fmla="*/ 0 w 151"/>
                <a:gd name="T17" fmla="*/ 0 h 987"/>
                <a:gd name="T18" fmla="*/ 0 w 151"/>
                <a:gd name="T19" fmla="*/ 0 h 987"/>
                <a:gd name="T20" fmla="*/ 0 w 151"/>
                <a:gd name="T21" fmla="*/ 0 h 987"/>
                <a:gd name="T22" fmla="*/ 0 w 151"/>
                <a:gd name="T23" fmla="*/ 0 h 987"/>
                <a:gd name="T24" fmla="*/ 0 w 151"/>
                <a:gd name="T25" fmla="*/ 0 h 987"/>
                <a:gd name="T26" fmla="*/ 0 w 151"/>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69"/>
            <p:cNvSpPr>
              <a:spLocks/>
            </p:cNvSpPr>
            <p:nvPr userDrawn="1"/>
          </p:nvSpPr>
          <p:spPr bwMode="gray">
            <a:xfrm>
              <a:off x="5350"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70"/>
            <p:cNvSpPr>
              <a:spLocks/>
            </p:cNvSpPr>
            <p:nvPr userDrawn="1"/>
          </p:nvSpPr>
          <p:spPr bwMode="gray">
            <a:xfrm>
              <a:off x="5376" y="585"/>
              <a:ext cx="31"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Freeform 71"/>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 name="Freeform 72"/>
            <p:cNvSpPr>
              <a:spLocks noEditPoints="1"/>
            </p:cNvSpPr>
            <p:nvPr userDrawn="1"/>
          </p:nvSpPr>
          <p:spPr bwMode="gray">
            <a:xfrm>
              <a:off x="547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73"/>
            <p:cNvSpPr>
              <a:spLocks/>
            </p:cNvSpPr>
            <p:nvPr userDrawn="1"/>
          </p:nvSpPr>
          <p:spPr bwMode="gray">
            <a:xfrm>
              <a:off x="5514" y="605"/>
              <a:ext cx="29" cy="42"/>
            </a:xfrm>
            <a:custGeom>
              <a:avLst/>
              <a:gdLst>
                <a:gd name="T0" fmla="*/ 0 w 527"/>
                <a:gd name="T1" fmla="*/ 0 h 742"/>
                <a:gd name="T2" fmla="*/ 0 w 527"/>
                <a:gd name="T3" fmla="*/ 0 h 742"/>
                <a:gd name="T4" fmla="*/ 0 w 527"/>
                <a:gd name="T5" fmla="*/ 0 h 742"/>
                <a:gd name="T6" fmla="*/ 0 w 527"/>
                <a:gd name="T7" fmla="*/ 0 h 742"/>
                <a:gd name="T8" fmla="*/ 0 w 527"/>
                <a:gd name="T9" fmla="*/ 0 h 742"/>
                <a:gd name="T10" fmla="*/ 0 w 527"/>
                <a:gd name="T11" fmla="*/ 0 h 742"/>
                <a:gd name="T12" fmla="*/ 0 w 527"/>
                <a:gd name="T13" fmla="*/ 0 h 742"/>
                <a:gd name="T14" fmla="*/ 0 w 527"/>
                <a:gd name="T15" fmla="*/ 0 h 742"/>
                <a:gd name="T16" fmla="*/ 0 w 527"/>
                <a:gd name="T17" fmla="*/ 0 h 742"/>
                <a:gd name="T18" fmla="*/ 0 w 527"/>
                <a:gd name="T19" fmla="*/ 0 h 742"/>
                <a:gd name="T20" fmla="*/ 0 w 527"/>
                <a:gd name="T21" fmla="*/ 0 h 742"/>
                <a:gd name="T22" fmla="*/ 0 w 527"/>
                <a:gd name="T23" fmla="*/ 0 h 742"/>
                <a:gd name="T24" fmla="*/ 0 w 527"/>
                <a:gd name="T25" fmla="*/ 0 h 742"/>
                <a:gd name="T26" fmla="*/ 0 w 527"/>
                <a:gd name="T27" fmla="*/ 0 h 742"/>
                <a:gd name="T28" fmla="*/ 0 w 527"/>
                <a:gd name="T29" fmla="*/ 0 h 7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74"/>
            <p:cNvSpPr>
              <a:spLocks/>
            </p:cNvSpPr>
            <p:nvPr userDrawn="1"/>
          </p:nvSpPr>
          <p:spPr bwMode="gray">
            <a:xfrm>
              <a:off x="5115" y="216"/>
              <a:ext cx="132" cy="10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75"/>
            <p:cNvSpPr>
              <a:spLocks/>
            </p:cNvSpPr>
            <p:nvPr userDrawn="1"/>
          </p:nvSpPr>
          <p:spPr bwMode="gray">
            <a:xfrm>
              <a:off x="4899" y="327"/>
              <a:ext cx="91" cy="148"/>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76"/>
            <p:cNvSpPr>
              <a:spLocks/>
            </p:cNvSpPr>
            <p:nvPr userDrawn="1"/>
          </p:nvSpPr>
          <p:spPr bwMode="gray">
            <a:xfrm>
              <a:off x="5114" y="327"/>
              <a:ext cx="60" cy="207"/>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77"/>
            <p:cNvSpPr>
              <a:spLocks/>
            </p:cNvSpPr>
            <p:nvPr userDrawn="1"/>
          </p:nvSpPr>
          <p:spPr bwMode="gray">
            <a:xfrm>
              <a:off x="5180" y="327"/>
              <a:ext cx="47" cy="148"/>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78"/>
            <p:cNvSpPr>
              <a:spLocks/>
            </p:cNvSpPr>
            <p:nvPr userDrawn="1"/>
          </p:nvSpPr>
          <p:spPr bwMode="gray">
            <a:xfrm>
              <a:off x="5227" y="327"/>
              <a:ext cx="111" cy="148"/>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79"/>
            <p:cNvSpPr>
              <a:spLocks/>
            </p:cNvSpPr>
            <p:nvPr userDrawn="1"/>
          </p:nvSpPr>
          <p:spPr bwMode="gray">
            <a:xfrm>
              <a:off x="5429" y="327"/>
              <a:ext cx="124" cy="151"/>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80"/>
            <p:cNvSpPr>
              <a:spLocks/>
            </p:cNvSpPr>
            <p:nvPr userDrawn="1"/>
          </p:nvSpPr>
          <p:spPr bwMode="gray">
            <a:xfrm>
              <a:off x="4994" y="327"/>
              <a:ext cx="125" cy="151"/>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81"/>
            <p:cNvSpPr>
              <a:spLocks/>
            </p:cNvSpPr>
            <p:nvPr userDrawn="1"/>
          </p:nvSpPr>
          <p:spPr bwMode="gray">
            <a:xfrm>
              <a:off x="5333" y="324"/>
              <a:ext cx="95" cy="154"/>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pPr lvl="0"/>
            <a:r>
              <a:rPr lang="ja-JP" altLang="en-US" noProof="0" smtClean="0"/>
              <a:t>マスタ サブタイトルの書式設定</a:t>
            </a:r>
          </a:p>
        </p:txBody>
      </p:sp>
      <p:sp>
        <p:nvSpPr>
          <p:cNvPr id="647174" name="Rectangle 6"/>
          <p:cNvSpPr>
            <a:spLocks noGrp="1" noChangeArrowheads="1"/>
          </p:cNvSpPr>
          <p:nvPr>
            <p:ph type="ctrTitle"/>
          </p:nvPr>
        </p:nvSpPr>
        <p:spPr>
          <a:xfrm>
            <a:off x="323850" y="1738313"/>
            <a:ext cx="7920038" cy="2360612"/>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rgbClr val="FFFFFF"/>
                </a:solidFill>
              </a:defRPr>
            </a:lvl1pPr>
          </a:lstStyle>
          <a:p>
            <a:pPr lvl="0"/>
            <a:r>
              <a:rPr lang="en-US" altLang="ja-JP" noProof="0" smtClean="0"/>
              <a:t/>
            </a:r>
            <a:br>
              <a:rPr lang="en-US" altLang="ja-JP" noProof="0" smtClean="0"/>
            </a:br>
            <a:r>
              <a:rPr lang="ja-JP" altLang="en-US" noProof="0" smtClean="0"/>
              <a:t>マスタ タイトルの書式設定</a:t>
            </a:r>
            <a:endParaRPr lang="de-DE" altLang="ja-JP" noProof="0" smtClean="0"/>
          </a:p>
        </p:txBody>
      </p:sp>
      <p:sp>
        <p:nvSpPr>
          <p:cNvPr id="38" name="Rectangle 47"/>
          <p:cNvSpPr>
            <a:spLocks noGrp="1" noChangeArrowheads="1"/>
          </p:cNvSpPr>
          <p:nvPr>
            <p:ph type="ftr" sz="quarter" idx="10"/>
          </p:nvPr>
        </p:nvSpPr>
        <p:spPr/>
        <p:txBody>
          <a:bodyPr/>
          <a:lstStyle>
            <a:lvl1pPr>
              <a:defRPr/>
            </a:lvl1p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128512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3641FF84-F089-479A-A894-D2D1A9931F53}"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199643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59575" y="-1588"/>
            <a:ext cx="2195513" cy="6464301"/>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168275" y="-1588"/>
            <a:ext cx="6438900" cy="6464301"/>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6A69D060-5548-46D8-B14A-5C688A118F05}"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212072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sz="1100"/>
            </a:lvl1pPr>
          </a:lstStyle>
          <a:p>
            <a:pPr>
              <a:defRPr/>
            </a:pPr>
            <a:fld id="{5564626F-57A5-49A7-8147-6690601DC936}" type="slidenum">
              <a:rPr lang="de-DE" altLang="ja-JP" smtClean="0"/>
              <a:pPr>
                <a:defRPr/>
              </a:pPr>
              <a:t>‹#›</a:t>
            </a:fld>
            <a:endParaRPr lang="de-DE" altLang="ja-JP" dirty="0"/>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225884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スライド番号プレースホルダー 3"/>
          <p:cNvSpPr>
            <a:spLocks noGrp="1"/>
          </p:cNvSpPr>
          <p:nvPr>
            <p:ph type="sldNum" sz="quarter" idx="10"/>
          </p:nvPr>
        </p:nvSpPr>
        <p:spPr/>
        <p:txBody>
          <a:bodyPr/>
          <a:lstStyle>
            <a:lvl1pPr>
              <a:defRPr/>
            </a:lvl1pPr>
          </a:lstStyle>
          <a:p>
            <a:pPr>
              <a:defRPr/>
            </a:pPr>
            <a:fld id="{46F368FE-61A8-4BEE-A214-E32B9E15172C}"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67404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スライド番号プレースホルダー 4"/>
          <p:cNvSpPr>
            <a:spLocks noGrp="1"/>
          </p:cNvSpPr>
          <p:nvPr>
            <p:ph type="sldNum" sz="quarter" idx="10"/>
          </p:nvPr>
        </p:nvSpPr>
        <p:spPr/>
        <p:txBody>
          <a:bodyPr/>
          <a:lstStyle>
            <a:lvl1pPr>
              <a:defRPr/>
            </a:lvl1pPr>
          </a:lstStyle>
          <a:p>
            <a:pPr>
              <a:defRPr/>
            </a:pPr>
            <a:fld id="{95E88E47-8E12-4F33-976B-985F640BEFA3}"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853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スライド番号プレースホルダー 6"/>
          <p:cNvSpPr>
            <a:spLocks noGrp="1"/>
          </p:cNvSpPr>
          <p:nvPr>
            <p:ph type="sldNum" sz="quarter" idx="10"/>
          </p:nvPr>
        </p:nvSpPr>
        <p:spPr/>
        <p:txBody>
          <a:bodyPr/>
          <a:lstStyle>
            <a:lvl1pPr>
              <a:defRPr/>
            </a:lvl1pPr>
          </a:lstStyle>
          <a:p>
            <a:pPr>
              <a:defRPr/>
            </a:pPr>
            <a:fld id="{EA9079CC-0E1B-4F9A-8E2A-F9A9F073A6F8}" type="slidenum">
              <a:rPr lang="de-DE" altLang="ja-JP"/>
              <a:pPr>
                <a:defRPr/>
              </a:pPr>
              <a:t>‹#›</a:t>
            </a:fld>
            <a:endParaRPr lang="de-DE" altLang="ja-JP"/>
          </a:p>
        </p:txBody>
      </p:sp>
      <p:sp>
        <p:nvSpPr>
          <p:cNvPr id="8" name="フッター プレースホルダー 7"/>
          <p:cNvSpPr>
            <a:spLocks noGrp="1"/>
          </p:cNvSpPr>
          <p:nvPr>
            <p:ph type="ftr" sz="quarter" idx="11"/>
          </p:nvPr>
        </p:nvSpPr>
        <p:spPr/>
        <p:txBody>
          <a:bodyPr/>
          <a:lstStyle>
            <a:lvl1pPr>
              <a:defRPr/>
            </a:lvl1p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1431317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スライド番号プレースホルダー 2"/>
          <p:cNvSpPr>
            <a:spLocks noGrp="1"/>
          </p:cNvSpPr>
          <p:nvPr>
            <p:ph type="sldNum" sz="quarter" idx="10"/>
          </p:nvPr>
        </p:nvSpPr>
        <p:spPr/>
        <p:txBody>
          <a:bodyPr/>
          <a:lstStyle>
            <a:lvl1pPr>
              <a:defRPr/>
            </a:lvl1pPr>
          </a:lstStyle>
          <a:p>
            <a:pPr>
              <a:defRPr/>
            </a:pPr>
            <a:fld id="{FE26E166-62E7-41E0-BA45-DAB7836F6DDB}" type="slidenum">
              <a:rPr lang="de-DE" altLang="ja-JP"/>
              <a:pPr>
                <a:defRPr/>
              </a:pPr>
              <a:t>‹#›</a:t>
            </a:fld>
            <a:endParaRPr lang="de-DE" altLang="ja-JP"/>
          </a:p>
        </p:txBody>
      </p:sp>
      <p:sp>
        <p:nvSpPr>
          <p:cNvPr id="4" name="フッター プレースホルダー 3"/>
          <p:cNvSpPr>
            <a:spLocks noGrp="1"/>
          </p:cNvSpPr>
          <p:nvPr>
            <p:ph type="ftr" sz="quarter" idx="11"/>
          </p:nvPr>
        </p:nvSpPr>
        <p:spPr/>
        <p:txBody>
          <a:bodyPr/>
          <a:lstStyle>
            <a:lvl1pPr>
              <a:defRPr/>
            </a:lvl1p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223534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lvl1pPr>
              <a:defRPr/>
            </a:lvl1pPr>
          </a:lstStyle>
          <a:p>
            <a:pPr>
              <a:defRPr/>
            </a:pPr>
            <a:fld id="{F8CA1E10-EEEA-4A7A-9E18-FAA1C3914B8D}" type="slidenum">
              <a:rPr lang="de-DE" altLang="ja-JP"/>
              <a:pPr>
                <a:defRPr/>
              </a:pPr>
              <a:t>‹#›</a:t>
            </a:fld>
            <a:endParaRPr lang="de-DE" altLang="ja-JP"/>
          </a:p>
        </p:txBody>
      </p:sp>
      <p:sp>
        <p:nvSpPr>
          <p:cNvPr id="3" name="フッター プレースホルダー 2"/>
          <p:cNvSpPr>
            <a:spLocks noGrp="1"/>
          </p:cNvSpPr>
          <p:nvPr>
            <p:ph type="ftr" sz="quarter" idx="11"/>
          </p:nvPr>
        </p:nvSpPr>
        <p:spPr/>
        <p:txBody>
          <a:bodyPr/>
          <a:lstStyle>
            <a:lvl1pPr>
              <a:defRPr/>
            </a:lvl1p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179080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B55DCE1B-109C-425B-BDDD-5733A915F997}"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383398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4B37F01B-B438-456C-8337-7E0ECCB20808}"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3181414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31" descr="ContentGray20_L150"/>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gray">
          <a:xfrm>
            <a:off x="0" y="0"/>
            <a:ext cx="91440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8" name="Rectangle 7"/>
          <p:cNvSpPr>
            <a:spLocks noGrp="1" noChangeArrowheads="1"/>
          </p:cNvSpPr>
          <p:nvPr>
            <p:ph type="title"/>
          </p:nvPr>
        </p:nvSpPr>
        <p:spPr bwMode="gray">
          <a:xfrm>
            <a:off x="169863" y="-1588"/>
            <a:ext cx="7858125"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29" name="Rectangle 8"/>
          <p:cNvSpPr>
            <a:spLocks noGrp="1" noChangeArrowheads="1"/>
          </p:cNvSpPr>
          <p:nvPr>
            <p:ph type="body" idx="1"/>
          </p:nvPr>
        </p:nvSpPr>
        <p:spPr bwMode="gray">
          <a:xfrm>
            <a:off x="168275" y="869950"/>
            <a:ext cx="8786813"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grpSp>
        <p:nvGrpSpPr>
          <p:cNvPr id="1030" name="Group 19"/>
          <p:cNvGrpSpPr>
            <a:grpSpLocks noChangeAspect="1"/>
          </p:cNvGrpSpPr>
          <p:nvPr userDrawn="1"/>
        </p:nvGrpSpPr>
        <p:grpSpPr bwMode="auto">
          <a:xfrm>
            <a:off x="7888288" y="79375"/>
            <a:ext cx="1176337" cy="657225"/>
            <a:chOff x="4969" y="50"/>
            <a:chExt cx="741" cy="414"/>
          </a:xfrm>
        </p:grpSpPr>
        <p:sp>
          <p:nvSpPr>
            <p:cNvPr id="1034"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35" name="Freeform 20"/>
            <p:cNvSpPr>
              <a:spLocks/>
            </p:cNvSpPr>
            <p:nvPr userDrawn="1"/>
          </p:nvSpPr>
          <p:spPr bwMode="gray">
            <a:xfrm>
              <a:off x="5334" y="121"/>
              <a:ext cx="94" cy="7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6" name="Freeform 21"/>
            <p:cNvSpPr>
              <a:spLocks/>
            </p:cNvSpPr>
            <p:nvPr userDrawn="1"/>
          </p:nvSpPr>
          <p:spPr bwMode="gray">
            <a:xfrm>
              <a:off x="5180" y="200"/>
              <a:ext cx="65" cy="106"/>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7" name="Freeform 22"/>
            <p:cNvSpPr>
              <a:spLocks/>
            </p:cNvSpPr>
            <p:nvPr userDrawn="1"/>
          </p:nvSpPr>
          <p:spPr bwMode="gray">
            <a:xfrm>
              <a:off x="5333" y="200"/>
              <a:ext cx="43" cy="148"/>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8" name="Freeform 23"/>
            <p:cNvSpPr>
              <a:spLocks/>
            </p:cNvSpPr>
            <p:nvPr userDrawn="1"/>
          </p:nvSpPr>
          <p:spPr bwMode="gray">
            <a:xfrm>
              <a:off x="5380" y="200"/>
              <a:ext cx="33" cy="106"/>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9" name="Freeform 24"/>
            <p:cNvSpPr>
              <a:spLocks/>
            </p:cNvSpPr>
            <p:nvPr userDrawn="1"/>
          </p:nvSpPr>
          <p:spPr bwMode="gray">
            <a:xfrm>
              <a:off x="5414" y="200"/>
              <a:ext cx="79" cy="106"/>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0" name="Freeform 25"/>
            <p:cNvSpPr>
              <a:spLocks/>
            </p:cNvSpPr>
            <p:nvPr userDrawn="1"/>
          </p:nvSpPr>
          <p:spPr bwMode="gray">
            <a:xfrm>
              <a:off x="5558" y="200"/>
              <a:ext cx="88" cy="107"/>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1" name="Freeform 26"/>
            <p:cNvSpPr>
              <a:spLocks/>
            </p:cNvSpPr>
            <p:nvPr userDrawn="1"/>
          </p:nvSpPr>
          <p:spPr bwMode="gray">
            <a:xfrm>
              <a:off x="5248" y="200"/>
              <a:ext cx="89" cy="108"/>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2" name="Freeform 27"/>
            <p:cNvSpPr>
              <a:spLocks/>
            </p:cNvSpPr>
            <p:nvPr userDrawn="1"/>
          </p:nvSpPr>
          <p:spPr bwMode="gray">
            <a:xfrm>
              <a:off x="5489" y="198"/>
              <a:ext cx="69" cy="110"/>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6173"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pPr>
              <a:defRPr/>
            </a:pPr>
            <a:fld id="{6D6EF7E2-7416-44DC-BD3C-F5EB59ADABE6}" type="slidenum">
              <a:rPr lang="de-DE" altLang="ja-JP"/>
              <a:pPr>
                <a:defRPr/>
              </a:pPr>
              <a:t>‹#›</a:t>
            </a:fld>
            <a:endParaRPr lang="de-DE" altLang="ja-JP"/>
          </a:p>
        </p:txBody>
      </p:sp>
      <p:sp>
        <p:nvSpPr>
          <p:cNvPr id="646174"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pPr>
              <a:defRPr/>
            </a:pPr>
            <a:r>
              <a:rPr lang="en-US" altLang="ja-JP" smtClean="0"/>
              <a:t>Copyright (C) 2019. FUJITSU R&amp;D CENTER, Co., LTD.</a:t>
            </a:r>
            <a:r>
              <a:rPr lang="ja-JP" altLang="en-US" smtClean="0"/>
              <a:t>　</a:t>
            </a:r>
            <a:endParaRPr lang="de-DE" altLang="ja-JP" dirty="0"/>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14"/>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png"/><Relationship Id="rId5" Type="http://schemas.openxmlformats.org/officeDocument/2006/relationships/image" Target="../media/image4.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p:txBody>
          <a:bodyPr/>
          <a:lstStyle/>
          <a:p>
            <a:r>
              <a:rPr kumimoji="1" lang="en-US" altLang="zh-CN" dirty="0" err="1" smtClean="0">
                <a:latin typeface="Times New Roman" panose="02020603050405020304" pitchFamily="18" charset="0"/>
                <a:cs typeface="Times New Roman" panose="02020603050405020304" pitchFamily="18" charset="0"/>
              </a:rPr>
              <a:t>Luhang</a:t>
            </a:r>
            <a:r>
              <a:rPr kumimoji="1" lang="en-US" altLang="zh-CN" dirty="0" smtClean="0">
                <a:latin typeface="Times New Roman" panose="02020603050405020304" pitchFamily="18" charset="0"/>
                <a:cs typeface="Times New Roman" panose="02020603050405020304" pitchFamily="18" charset="0"/>
              </a:rPr>
              <a:t> Xu, </a:t>
            </a:r>
            <a:r>
              <a:rPr kumimoji="1" lang="en-US" altLang="zh-CN" dirty="0" err="1" smtClean="0">
                <a:latin typeface="Times New Roman" panose="02020603050405020304" pitchFamily="18" charset="0"/>
                <a:cs typeface="Times New Roman" panose="02020603050405020304" pitchFamily="18" charset="0"/>
              </a:rPr>
              <a:t>Jianqing</a:t>
            </a:r>
            <a:r>
              <a:rPr kumimoji="1" lang="en-US" altLang="zh-CN" dirty="0" smtClean="0">
                <a:latin typeface="Times New Roman" panose="02020603050405020304" pitchFamily="18" charset="0"/>
                <a:cs typeface="Times New Roman" panose="02020603050405020304" pitchFamily="18" charset="0"/>
              </a:rPr>
              <a:t> Zhu, </a:t>
            </a:r>
            <a:r>
              <a:rPr kumimoji="1" lang="en-US" altLang="zh-CN" dirty="0" err="1" smtClean="0">
                <a:latin typeface="Times New Roman" panose="02020603050405020304" pitchFamily="18" charset="0"/>
                <a:cs typeface="Times New Roman" panose="02020603050405020304" pitchFamily="18" charset="0"/>
              </a:rPr>
              <a:t>Kimihiko</a:t>
            </a:r>
            <a:r>
              <a:rPr lang="en-US" altLang="zh-CN" dirty="0" smtClean="0">
                <a:latin typeface="Times New Roman" panose="02020603050405020304" pitchFamily="18" charset="0"/>
                <a:cs typeface="Times New Roman" panose="02020603050405020304" pitchFamily="18" charset="0"/>
              </a:rPr>
              <a:t> </a:t>
            </a:r>
            <a:r>
              <a:rPr lang="en-US" altLang="zh-CN" dirty="0" err="1" smtClean="0">
                <a:latin typeface="Times New Roman" panose="02020603050405020304" pitchFamily="18" charset="0"/>
                <a:cs typeface="Times New Roman" panose="02020603050405020304" pitchFamily="18" charset="0"/>
              </a:rPr>
              <a:t>Kazui</a:t>
            </a:r>
            <a:endParaRPr lang="en-US" altLang="zh-CN" dirty="0" smtClean="0">
              <a:latin typeface="Times New Roman" panose="02020603050405020304" pitchFamily="18" charset="0"/>
              <a:cs typeface="Times New Roman" panose="02020603050405020304" pitchFamily="18" charset="0"/>
            </a:endParaRPr>
          </a:p>
          <a:p>
            <a:r>
              <a:rPr kumimoji="1" lang="en-US" altLang="ja-JP" dirty="0" smtClean="0">
                <a:latin typeface="Times New Roman" panose="02020603050405020304" pitchFamily="18" charset="0"/>
                <a:cs typeface="Times New Roman" panose="02020603050405020304" pitchFamily="18" charset="0"/>
              </a:rPr>
              <a:t>Fujitsu</a:t>
            </a:r>
            <a:endParaRPr kumimoji="1" lang="ja-JP" altLang="en-US" dirty="0">
              <a:latin typeface="Times New Roman" panose="02020603050405020304" pitchFamily="18" charset="0"/>
              <a:cs typeface="Times New Roman" panose="02020603050405020304" pitchFamily="18" charset="0"/>
            </a:endParaRPr>
          </a:p>
        </p:txBody>
      </p:sp>
      <p:sp>
        <p:nvSpPr>
          <p:cNvPr id="3" name="标题 2"/>
          <p:cNvSpPr>
            <a:spLocks noGrp="1"/>
          </p:cNvSpPr>
          <p:nvPr>
            <p:ph type="ctrTitle"/>
          </p:nvPr>
        </p:nvSpPr>
        <p:spPr/>
        <p:txBody>
          <a:bodyPr/>
          <a:lstStyle/>
          <a:p>
            <a:r>
              <a:rPr lang="en-CA" altLang="ja-JP" sz="4000" b="1" dirty="0"/>
              <a:t>Non-CE10: A CNN based in-loop filter for intra frame</a:t>
            </a:r>
            <a:endParaRPr kumimoji="1" lang="ja-JP" altLang="en-US" sz="4000" dirty="0"/>
          </a:p>
        </p:txBody>
      </p:sp>
    </p:spTree>
    <p:extLst>
      <p:ext uri="{BB962C8B-B14F-4D97-AF65-F5344CB8AC3E}">
        <p14:creationId xmlns:p14="http://schemas.microsoft.com/office/powerpoint/2010/main" val="3989458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722313" y="2464594"/>
            <a:ext cx="7772400" cy="1500187"/>
          </a:xfrm>
        </p:spPr>
        <p:txBody>
          <a:bodyPr/>
          <a:lstStyle/>
          <a:p>
            <a:r>
              <a:rPr kumimoji="1" lang="en-US" altLang="ja-JP" sz="4000" dirty="0" smtClean="0"/>
              <a:t>Thank you for your attention!</a:t>
            </a:r>
            <a:endParaRPr kumimoji="1" lang="ja-JP" altLang="en-US" sz="4000" dirty="0"/>
          </a:p>
        </p:txBody>
      </p:sp>
      <p:sp>
        <p:nvSpPr>
          <p:cNvPr id="4" name="灯片编号占位符 3"/>
          <p:cNvSpPr>
            <a:spLocks noGrp="1"/>
          </p:cNvSpPr>
          <p:nvPr>
            <p:ph type="sldNum" sz="quarter" idx="10"/>
          </p:nvPr>
        </p:nvSpPr>
        <p:spPr/>
        <p:txBody>
          <a:bodyPr/>
          <a:lstStyle/>
          <a:p>
            <a:pPr>
              <a:defRPr/>
            </a:pPr>
            <a:fld id="{46F368FE-61A8-4BEE-A214-E32B9E15172C}" type="slidenum">
              <a:rPr lang="de-DE" altLang="ja-JP" smtClean="0"/>
              <a:pPr>
                <a:defRPr/>
              </a:pPr>
              <a:t>9</a:t>
            </a:fld>
            <a:endParaRPr lang="de-DE" altLang="ja-JP"/>
          </a:p>
        </p:txBody>
      </p:sp>
      <p:sp>
        <p:nvSpPr>
          <p:cNvPr id="5" name="页脚占位符 4"/>
          <p:cNvSpPr>
            <a:spLocks noGrp="1"/>
          </p:cNvSpPr>
          <p:nvPr>
            <p:ph type="ftr" sz="quarter" idx="11"/>
          </p:nvPr>
        </p:nvSpPr>
        <p:spPr/>
        <p:txBody>
          <a:body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3895931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b="1" dirty="0"/>
              <a:t>O</a:t>
            </a:r>
            <a:r>
              <a:rPr kumimoji="1" lang="en-US" altLang="ja-JP" b="1" dirty="0" smtClean="0"/>
              <a:t>utline</a:t>
            </a:r>
            <a:endParaRPr kumimoji="1" lang="ja-JP" altLang="en-US" b="1" dirty="0"/>
          </a:p>
        </p:txBody>
      </p:sp>
      <p:sp>
        <p:nvSpPr>
          <p:cNvPr id="3" name="内容占位符 2"/>
          <p:cNvSpPr>
            <a:spLocks noGrp="1"/>
          </p:cNvSpPr>
          <p:nvPr>
            <p:ph idx="1"/>
          </p:nvPr>
        </p:nvSpPr>
        <p:spPr>
          <a:xfrm>
            <a:off x="2843808" y="1124744"/>
            <a:ext cx="3312368" cy="3528393"/>
          </a:xfrm>
        </p:spPr>
        <p:txBody>
          <a:bodyPr/>
          <a:lstStyle/>
          <a:p>
            <a:pPr algn="ctr"/>
            <a:endParaRPr kumimoji="1" lang="en-US" altLang="ja-JP" dirty="0" smtClean="0"/>
          </a:p>
          <a:p>
            <a:endParaRPr lang="en-US" altLang="ja-JP" dirty="0"/>
          </a:p>
          <a:p>
            <a:r>
              <a:rPr kumimoji="1" lang="en-US" altLang="ja-JP" dirty="0" smtClean="0"/>
              <a:t>Proposed Method</a:t>
            </a:r>
          </a:p>
          <a:p>
            <a:endParaRPr lang="en-US" altLang="ja-JP" dirty="0"/>
          </a:p>
          <a:p>
            <a:r>
              <a:rPr lang="en-US" altLang="ja-JP" dirty="0" smtClean="0"/>
              <a:t>Training details</a:t>
            </a:r>
            <a:endParaRPr kumimoji="1" lang="en-US" altLang="ja-JP" dirty="0" smtClean="0"/>
          </a:p>
          <a:p>
            <a:endParaRPr kumimoji="1" lang="en-US" altLang="ja-JP" dirty="0" smtClean="0"/>
          </a:p>
          <a:p>
            <a:r>
              <a:rPr lang="en-US" altLang="ja-JP" dirty="0" smtClean="0"/>
              <a:t>Experiment Result</a:t>
            </a:r>
          </a:p>
          <a:p>
            <a:endParaRPr lang="en-US" altLang="ja-JP" dirty="0" smtClean="0"/>
          </a:p>
          <a:p>
            <a:r>
              <a:rPr kumimoji="1" lang="en-US" altLang="ja-JP" dirty="0" smtClean="0"/>
              <a:t>Conclusion</a:t>
            </a: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1</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325590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ja-JP" b="1" dirty="0" smtClean="0"/>
              <a:t>Proposed Method</a:t>
            </a:r>
            <a:endParaRPr kumimoji="1" lang="ja-JP" altLang="en-US" b="1" dirty="0"/>
          </a:p>
        </p:txBody>
      </p:sp>
      <p:sp>
        <p:nvSpPr>
          <p:cNvPr id="3" name="内容占位符 2"/>
          <p:cNvSpPr>
            <a:spLocks noGrp="1"/>
          </p:cNvSpPr>
          <p:nvPr>
            <p:ph idx="1"/>
          </p:nvPr>
        </p:nvSpPr>
        <p:spPr>
          <a:xfrm>
            <a:off x="107504" y="835874"/>
            <a:ext cx="8786813" cy="5592763"/>
          </a:xfrm>
        </p:spPr>
        <p:txBody>
          <a:bodyPr/>
          <a:lstStyle/>
          <a:p>
            <a:r>
              <a:rPr kumimoji="1" lang="en-US" altLang="ja-JP" dirty="0" smtClean="0">
                <a:latin typeface="Times New Roman" panose="02020603050405020304" pitchFamily="18" charset="0"/>
                <a:cs typeface="Times New Roman" panose="02020603050405020304" pitchFamily="18" charset="0"/>
              </a:rPr>
              <a:t>Replace the De-blocking filter</a:t>
            </a:r>
          </a:p>
          <a:p>
            <a:endParaRPr lang="en-US" altLang="ja-JP" dirty="0">
              <a:latin typeface="Times New Roman" panose="02020603050405020304" pitchFamily="18" charset="0"/>
              <a:cs typeface="Times New Roman" panose="02020603050405020304" pitchFamily="18" charset="0"/>
            </a:endParaRPr>
          </a:p>
          <a:p>
            <a:endParaRPr kumimoji="1" lang="en-US" altLang="ja-JP" dirty="0" smtClean="0">
              <a:latin typeface="Times New Roman" panose="02020603050405020304" pitchFamily="18" charset="0"/>
              <a:cs typeface="Times New Roman" panose="02020603050405020304" pitchFamily="18" charset="0"/>
            </a:endParaRPr>
          </a:p>
          <a:p>
            <a:pPr marL="0" indent="0">
              <a:buNone/>
            </a:pPr>
            <a:endParaRPr kumimoji="1" lang="en-US" altLang="ja-JP" dirty="0" smtClean="0">
              <a:latin typeface="Times New Roman" panose="02020603050405020304" pitchFamily="18" charset="0"/>
              <a:cs typeface="Times New Roman" panose="02020603050405020304" pitchFamily="18" charset="0"/>
            </a:endParaRPr>
          </a:p>
          <a:p>
            <a:r>
              <a:rPr lang="en-US" altLang="ja-JP" dirty="0" smtClean="0">
                <a:latin typeface="Times New Roman" panose="02020603050405020304" pitchFamily="18" charset="0"/>
                <a:cs typeface="Times New Roman" panose="02020603050405020304" pitchFamily="18" charset="0"/>
              </a:rPr>
              <a:t>Y and UV share the same structure but different Parameters</a:t>
            </a:r>
          </a:p>
          <a:p>
            <a:pPr lvl="1"/>
            <a:r>
              <a:rPr kumimoji="1" lang="en-US" altLang="ja-JP" dirty="0" smtClean="0">
                <a:latin typeface="Times New Roman" panose="02020603050405020304" pitchFamily="18" charset="0"/>
                <a:cs typeface="Times New Roman" panose="02020603050405020304" pitchFamily="18" charset="0"/>
              </a:rPr>
              <a:t>N=4, N is the sub-sampling convolution kernel size and stride.</a:t>
            </a:r>
          </a:p>
          <a:p>
            <a:pPr lvl="1"/>
            <a:r>
              <a:rPr lang="en-US" altLang="ja-JP" dirty="0" smtClean="0">
                <a:latin typeface="Times New Roman" panose="02020603050405020304" pitchFamily="18" charset="0"/>
                <a:cs typeface="Times New Roman" panose="02020603050405020304" pitchFamily="18" charset="0"/>
              </a:rPr>
              <a:t>M=32, M is the based output depth for convolution kernel.</a:t>
            </a:r>
            <a:endParaRPr kumimoji="1" lang="ja-JP" altLang="en-US"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2</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(C) 2019. FUJITSU R&amp;D CENTER, Co., LTD.</a:t>
            </a:r>
            <a:r>
              <a:rPr lang="ja-JP" altLang="en-US" smtClean="0"/>
              <a:t>　</a:t>
            </a:r>
            <a:endParaRPr lang="de-DE" altLang="ja-JP" dirty="0"/>
          </a:p>
        </p:txBody>
      </p:sp>
      <p:sp>
        <p:nvSpPr>
          <p:cNvPr id="6" name="Rectangle 2"/>
          <p:cNvSpPr>
            <a:spLocks noChangeArrowheads="1"/>
          </p:cNvSpPr>
          <p:nvPr/>
        </p:nvSpPr>
        <p:spPr bwMode="auto">
          <a:xfrm>
            <a:off x="0" y="85471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556088450"/>
              </p:ext>
            </p:extLst>
          </p:nvPr>
        </p:nvGraphicFramePr>
        <p:xfrm>
          <a:off x="1948408" y="1412776"/>
          <a:ext cx="4495800" cy="762000"/>
        </p:xfrm>
        <a:graphic>
          <a:graphicData uri="http://schemas.openxmlformats.org/presentationml/2006/ole">
            <mc:AlternateContent xmlns:mc="http://schemas.openxmlformats.org/markup-compatibility/2006">
              <mc:Choice xmlns:v="urn:schemas-microsoft-com:vml" Requires="v">
                <p:oleObj spid="_x0000_s1057" name="Visio" r:id="rId4" imgW="6685790" imgH="1114560" progId="Visio.Drawing.11">
                  <p:embed/>
                </p:oleObj>
              </mc:Choice>
              <mc:Fallback>
                <p:oleObj name="Visio" r:id="rId4" imgW="6685790" imgH="1114560"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8408" y="1412776"/>
                        <a:ext cx="4495800" cy="762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0" name="图片 9" descr="NNstructure.png"/>
          <p:cNvPicPr/>
          <p:nvPr/>
        </p:nvPicPr>
        <p:blipFill>
          <a:blip r:embed="rId6" cstate="print"/>
          <a:stretch>
            <a:fillRect/>
          </a:stretch>
        </p:blipFill>
        <p:spPr>
          <a:xfrm>
            <a:off x="467544" y="4351372"/>
            <a:ext cx="8210749" cy="1669916"/>
          </a:xfrm>
          <a:prstGeom prst="rect">
            <a:avLst/>
          </a:prstGeom>
        </p:spPr>
      </p:pic>
    </p:spTree>
    <p:extLst>
      <p:ext uri="{BB962C8B-B14F-4D97-AF65-F5344CB8AC3E}">
        <p14:creationId xmlns:p14="http://schemas.microsoft.com/office/powerpoint/2010/main" val="1020427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ja-JP" b="1" dirty="0" smtClean="0"/>
              <a:t>Proposed Method</a:t>
            </a:r>
            <a:endParaRPr kumimoji="1" lang="ja-JP" altLang="en-US" b="1" dirty="0"/>
          </a:p>
        </p:txBody>
      </p:sp>
      <p:sp>
        <p:nvSpPr>
          <p:cNvPr id="3" name="内容占位符 2"/>
          <p:cNvSpPr>
            <a:spLocks noGrp="1"/>
          </p:cNvSpPr>
          <p:nvPr>
            <p:ph idx="1"/>
          </p:nvPr>
        </p:nvSpPr>
        <p:spPr/>
        <p:txBody>
          <a:bodyPr/>
          <a:lstStyle/>
          <a:p>
            <a:r>
              <a:rPr kumimoji="1" lang="en-US" altLang="ja-JP" dirty="0" smtClean="0">
                <a:latin typeface="Times New Roman" panose="02020603050405020304" pitchFamily="18" charset="0"/>
                <a:cs typeface="Times New Roman" panose="02020603050405020304" pitchFamily="18" charset="0"/>
              </a:rPr>
              <a:t>Residual block</a:t>
            </a:r>
          </a:p>
          <a:p>
            <a:pPr lvl="1"/>
            <a:r>
              <a:rPr lang="en-US" altLang="ja-JP" dirty="0" smtClean="0">
                <a:latin typeface="Times New Roman" panose="02020603050405020304" pitchFamily="18" charset="0"/>
                <a:cs typeface="Times New Roman" panose="02020603050405020304" pitchFamily="18" charset="0"/>
              </a:rPr>
              <a:t>Four residual blocks in experiment.</a:t>
            </a:r>
            <a:endParaRPr kumimoji="1" lang="en-US" altLang="ja-JP" dirty="0" smtClean="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3</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(C) 2019. FUJITSU R&amp;D CENTER, Co., LTD.</a:t>
            </a:r>
            <a:r>
              <a:rPr lang="ja-JP" altLang="en-US" smtClean="0"/>
              <a:t>　</a:t>
            </a:r>
            <a:endParaRPr lang="de-DE" altLang="ja-JP" dirty="0"/>
          </a:p>
        </p:txBody>
      </p:sp>
      <p:pic>
        <p:nvPicPr>
          <p:cNvPr id="6" name="图片 5" descr="NNstructure.png"/>
          <p:cNvPicPr/>
          <p:nvPr/>
        </p:nvPicPr>
        <p:blipFill>
          <a:blip r:embed="rId3" cstate="print"/>
          <a:stretch>
            <a:fillRect/>
          </a:stretch>
        </p:blipFill>
        <p:spPr>
          <a:xfrm>
            <a:off x="755576" y="2060848"/>
            <a:ext cx="6192688" cy="1224136"/>
          </a:xfrm>
          <a:prstGeom prst="rect">
            <a:avLst/>
          </a:prstGeom>
        </p:spPr>
      </p:pic>
      <p:pic>
        <p:nvPicPr>
          <p:cNvPr id="7" name="图片 6" descr="Residualstructure.png"/>
          <p:cNvPicPr/>
          <p:nvPr/>
        </p:nvPicPr>
        <p:blipFill>
          <a:blip r:embed="rId4"/>
          <a:stretch>
            <a:fillRect/>
          </a:stretch>
        </p:blipFill>
        <p:spPr>
          <a:xfrm>
            <a:off x="2267744" y="3839820"/>
            <a:ext cx="4104456" cy="1677412"/>
          </a:xfrm>
          <a:prstGeom prst="rect">
            <a:avLst/>
          </a:prstGeom>
        </p:spPr>
      </p:pic>
      <p:cxnSp>
        <p:nvCxnSpPr>
          <p:cNvPr id="9" name="直接箭头连接符 8"/>
          <p:cNvCxnSpPr/>
          <p:nvPr/>
        </p:nvCxnSpPr>
        <p:spPr bwMode="auto">
          <a:xfrm>
            <a:off x="3707904" y="2996952"/>
            <a:ext cx="0" cy="842868"/>
          </a:xfrm>
          <a:prstGeom prst="straightConnector1">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triangle"/>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cxnSp>
    </p:spTree>
    <p:extLst>
      <p:ext uri="{BB962C8B-B14F-4D97-AF65-F5344CB8AC3E}">
        <p14:creationId xmlns:p14="http://schemas.microsoft.com/office/powerpoint/2010/main" val="1132471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ja-JP" b="1" dirty="0" smtClean="0"/>
              <a:t>Proposed Method</a:t>
            </a:r>
            <a:endParaRPr kumimoji="1" lang="ja-JP" altLang="en-US" b="1"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kumimoji="1" lang="en-US" altLang="ja-JP" dirty="0" smtClean="0">
                    <a:latin typeface="Times New Roman" panose="02020603050405020304" pitchFamily="18" charset="0"/>
                    <a:cs typeface="Times New Roman" panose="02020603050405020304" pitchFamily="18" charset="0"/>
                  </a:rPr>
                  <a:t>Qstep is a corresponding parameter of QP.</a:t>
                </a:r>
              </a:p>
              <a:p>
                <a:endParaRPr lang="en-US" altLang="ja-JP" dirty="0"/>
              </a:p>
              <a:p>
                <a:endParaRPr kumimoji="1" lang="en-US" altLang="ja-JP" dirty="0" smtClean="0"/>
              </a:p>
              <a:p>
                <a:pPr marL="0" indent="0">
                  <a:buNone/>
                </a:pPr>
                <a:endParaRPr lang="en-US" altLang="ja-JP" dirty="0" smtClean="0"/>
              </a:p>
              <a:p>
                <a:pPr marL="0" indent="0">
                  <a:buNone/>
                </a:pPr>
                <a:endParaRPr kumimoji="1" lang="en-US" altLang="ja-JP" dirty="0" smtClean="0">
                  <a:latin typeface="Times New Roman" panose="02020603050405020304" pitchFamily="18" charset="0"/>
                  <a:cs typeface="Times New Roman" panose="02020603050405020304" pitchFamily="18" charset="0"/>
                </a:endParaRPr>
              </a:p>
              <a:p>
                <a:r>
                  <a:rPr lang="en-US" altLang="ja-JP" dirty="0" smtClean="0">
                    <a:latin typeface="Times New Roman" panose="02020603050405020304" pitchFamily="18" charset="0"/>
                    <a:cs typeface="Times New Roman" panose="02020603050405020304" pitchFamily="18" charset="0"/>
                  </a:rPr>
                  <a:t>A general </a:t>
                </a:r>
                <a:r>
                  <a:rPr lang="en-US" altLang="ja-JP" dirty="0" err="1" smtClean="0">
                    <a:latin typeface="Times New Roman" panose="02020603050405020304" pitchFamily="18" charset="0"/>
                    <a:cs typeface="Times New Roman" panose="02020603050405020304" pitchFamily="18" charset="0"/>
                  </a:rPr>
                  <a:t>quantizer</a:t>
                </a:r>
                <a:r>
                  <a:rPr lang="en-US" altLang="ja-JP" dirty="0" smtClean="0">
                    <a:latin typeface="Times New Roman" panose="02020603050405020304" pitchFamily="18" charset="0"/>
                    <a:cs typeface="Times New Roman" panose="02020603050405020304" pitchFamily="18" charset="0"/>
                  </a:rPr>
                  <a:t> is defined as:</a:t>
                </a:r>
              </a:p>
              <a:p>
                <a:pPr lvl="1"/>
                <a14:m>
                  <m:oMath xmlns:m="http://schemas.openxmlformats.org/officeDocument/2006/math">
                    <m:r>
                      <a:rPr lang="en-US" altLang="ja-JP" b="0" i="0" smtClean="0">
                        <a:latin typeface="Cambria Math" panose="02040503050406030204" pitchFamily="18" charset="0"/>
                      </a:rPr>
                      <m:t>      </m:t>
                    </m:r>
                    <m:r>
                      <m:rPr>
                        <m:sty m:val="p"/>
                      </m:rPr>
                      <a:rPr lang="en-US" altLang="ja-JP">
                        <a:latin typeface="Cambria Math" panose="02040503050406030204" pitchFamily="18" charset="0"/>
                      </a:rPr>
                      <m:t>FQ</m:t>
                    </m:r>
                    <m:r>
                      <a:rPr lang="en-US" altLang="ja-JP">
                        <a:latin typeface="Cambria Math" panose="02040503050406030204" pitchFamily="18" charset="0"/>
                      </a:rPr>
                      <m:t>=</m:t>
                    </m:r>
                    <m:r>
                      <m:rPr>
                        <m:sty m:val="p"/>
                      </m:rPr>
                      <a:rPr lang="en-US" altLang="ja-JP">
                        <a:latin typeface="Cambria Math" panose="02040503050406030204" pitchFamily="18" charset="0"/>
                      </a:rPr>
                      <m:t>round</m:t>
                    </m:r>
                    <m:d>
                      <m:dPr>
                        <m:ctrlPr>
                          <a:rPr lang="en-US" altLang="ja-JP" i="1">
                            <a:latin typeface="Cambria Math" panose="02040503050406030204" pitchFamily="18" charset="0"/>
                          </a:rPr>
                        </m:ctrlPr>
                      </m:dPr>
                      <m:e>
                        <m:f>
                          <m:fPr>
                            <m:ctrlPr>
                              <a:rPr lang="ja-JP" altLang="ja-JP" i="1">
                                <a:latin typeface="Cambria Math" panose="02040503050406030204" pitchFamily="18" charset="0"/>
                              </a:rPr>
                            </m:ctrlPr>
                          </m:fPr>
                          <m:num>
                            <m:r>
                              <m:rPr>
                                <m:sty m:val="p"/>
                              </m:rPr>
                              <a:rPr lang="en-US" altLang="ja-JP">
                                <a:latin typeface="Cambria Math" panose="02040503050406030204" pitchFamily="18" charset="0"/>
                              </a:rPr>
                              <m:t>X</m:t>
                            </m:r>
                          </m:num>
                          <m:den>
                            <m:r>
                              <m:rPr>
                                <m:sty m:val="p"/>
                              </m:rPr>
                              <a:rPr lang="en-US" altLang="ja-JP">
                                <a:latin typeface="Cambria Math" panose="02040503050406030204" pitchFamily="18" charset="0"/>
                              </a:rPr>
                              <m:t>Qstep</m:t>
                            </m:r>
                          </m:den>
                        </m:f>
                      </m:e>
                    </m:d>
                  </m:oMath>
                </a14:m>
                <a:endParaRPr lang="en-US" altLang="ja-JP" dirty="0" smtClean="0">
                  <a:latin typeface="Cambria Math" panose="02040503050406030204" pitchFamily="18" charset="0"/>
                </a:endParaRPr>
              </a:p>
              <a:p>
                <a:pPr marL="338137" lvl="1" indent="0">
                  <a:buNone/>
                </a:pPr>
                <a:r>
                  <a:rPr lang="en-US" altLang="ja-JP" dirty="0" smtClean="0"/>
                  <a:t>     </a:t>
                </a:r>
                <a14:m>
                  <m:oMath xmlns:m="http://schemas.openxmlformats.org/officeDocument/2006/math">
                    <m:r>
                      <a:rPr lang="en-US" altLang="ja-JP" b="0" i="0" smtClean="0">
                        <a:latin typeface="Cambria Math" panose="02040503050406030204" pitchFamily="18" charset="0"/>
                      </a:rPr>
                      <m:t>   </m:t>
                    </m:r>
                    <m:r>
                      <m:rPr>
                        <m:sty m:val="p"/>
                      </m:rPr>
                      <a:rPr lang="en-US" altLang="ja-JP">
                        <a:latin typeface="Cambria Math" panose="02040503050406030204" pitchFamily="18" charset="0"/>
                      </a:rPr>
                      <m:t>Y</m:t>
                    </m:r>
                    <m:r>
                      <a:rPr lang="en-US" altLang="ja-JP">
                        <a:latin typeface="Cambria Math" panose="02040503050406030204" pitchFamily="18" charset="0"/>
                      </a:rPr>
                      <m:t>=</m:t>
                    </m:r>
                    <m:r>
                      <m:rPr>
                        <m:sty m:val="p"/>
                      </m:rPr>
                      <a:rPr lang="en-US" altLang="ja-JP">
                        <a:latin typeface="Cambria Math" panose="02040503050406030204" pitchFamily="18" charset="0"/>
                      </a:rPr>
                      <m:t>FQ</m:t>
                    </m:r>
                    <m:r>
                      <a:rPr lang="en-US" altLang="ja-JP">
                        <a:latin typeface="Cambria Math" panose="02040503050406030204" pitchFamily="18" charset="0"/>
                      </a:rPr>
                      <m:t>×</m:t>
                    </m:r>
                    <m:r>
                      <m:rPr>
                        <m:sty m:val="p"/>
                      </m:rPr>
                      <a:rPr lang="en-US" altLang="ja-JP">
                        <a:latin typeface="Cambria Math" panose="02040503050406030204" pitchFamily="18" charset="0"/>
                      </a:rPr>
                      <m:t>Qstep</m:t>
                    </m:r>
                  </m:oMath>
                </a14:m>
                <a:endParaRPr lang="en-US" altLang="ja-JP" dirty="0"/>
              </a:p>
              <a:p>
                <a:pPr lvl="1"/>
                <a:r>
                  <a:rPr lang="en-US" altLang="ja-JP" dirty="0">
                    <a:latin typeface="Times New Roman" panose="02020603050405020304" pitchFamily="18" charset="0"/>
                    <a:cs typeface="Times New Roman" panose="02020603050405020304" pitchFamily="18" charset="0"/>
                  </a:rPr>
                  <a:t>In VTM, </a:t>
                </a:r>
                <a:r>
                  <a:rPr lang="en-US" altLang="ja-JP" dirty="0" err="1">
                    <a:latin typeface="Times New Roman" panose="02020603050405020304" pitchFamily="18" charset="0"/>
                    <a:cs typeface="Times New Roman" panose="02020603050405020304" pitchFamily="18" charset="0"/>
                  </a:rPr>
                  <a:t>Qstep</a:t>
                </a:r>
                <a:r>
                  <a:rPr lang="en-US" altLang="ja-JP" dirty="0">
                    <a:latin typeface="Times New Roman" panose="02020603050405020304" pitchFamily="18" charset="0"/>
                    <a:cs typeface="Times New Roman" panose="02020603050405020304" pitchFamily="18" charset="0"/>
                  </a:rPr>
                  <a:t> will be doubled with the increment by 6 of </a:t>
                </a:r>
                <a:r>
                  <a:rPr lang="en-US" altLang="ja-JP" dirty="0" err="1">
                    <a:latin typeface="Times New Roman" panose="02020603050405020304" pitchFamily="18" charset="0"/>
                    <a:cs typeface="Times New Roman" panose="02020603050405020304" pitchFamily="18" charset="0"/>
                  </a:rPr>
                  <a:t>Qp</a:t>
                </a:r>
                <a:r>
                  <a:rPr lang="en-US" altLang="ja-JP" dirty="0" smtClean="0">
                    <a:latin typeface="Times New Roman" panose="02020603050405020304" pitchFamily="18" charset="0"/>
                    <a:cs typeface="Times New Roman" panose="02020603050405020304" pitchFamily="18" charset="0"/>
                  </a:rPr>
                  <a:t>.</a:t>
                </a:r>
              </a:p>
              <a:p>
                <a:pPr lvl="1"/>
                <a:endParaRPr lang="en-US" altLang="ja-JP" dirty="0"/>
              </a:p>
              <a:p>
                <a:r>
                  <a:rPr lang="en-US" altLang="ja-JP" dirty="0" err="1" smtClean="0">
                    <a:latin typeface="Times New Roman" panose="02020603050405020304" pitchFamily="18" charset="0"/>
                    <a:cs typeface="Times New Roman" panose="02020603050405020304" pitchFamily="18" charset="0"/>
                  </a:rPr>
                  <a:t>Qstep</a:t>
                </a:r>
                <a:r>
                  <a:rPr lang="en-US" altLang="ja-JP" dirty="0" smtClean="0">
                    <a:latin typeface="Times New Roman" panose="02020603050405020304" pitchFamily="18" charset="0"/>
                    <a:cs typeface="Times New Roman" panose="02020603050405020304" pitchFamily="18" charset="0"/>
                  </a:rPr>
                  <a:t> is approximated by </a:t>
                </a:r>
                <a:r>
                  <a:rPr lang="en-US" altLang="ja-JP" dirty="0" err="1" smtClean="0">
                    <a:latin typeface="Times New Roman" panose="02020603050405020304" pitchFamily="18" charset="0"/>
                    <a:cs typeface="Times New Roman" panose="02020603050405020304" pitchFamily="18" charset="0"/>
                  </a:rPr>
                  <a:t>g_quantScale</a:t>
                </a:r>
                <a:r>
                  <a:rPr lang="en-US" altLang="ja-JP" dirty="0" smtClean="0">
                    <a:latin typeface="Times New Roman" panose="02020603050405020304" pitchFamily="18" charset="0"/>
                    <a:cs typeface="Times New Roman" panose="02020603050405020304" pitchFamily="18" charset="0"/>
                  </a:rPr>
                  <a:t> in quant.cpp</a:t>
                </a:r>
              </a:p>
              <a:p>
                <a:pPr lvl="1"/>
                <a:r>
                  <a:rPr lang="en-US" altLang="ja-JP" dirty="0" err="1" smtClean="0">
                    <a:latin typeface="Times New Roman" panose="02020603050405020304" pitchFamily="18" charset="0"/>
                    <a:cs typeface="Times New Roman" panose="02020603050405020304" pitchFamily="18" charset="0"/>
                  </a:rPr>
                  <a:t>Qstep</a:t>
                </a:r>
                <a:r>
                  <a:rPr lang="en-US" altLang="ja-JP" dirty="0" smtClean="0">
                    <a:latin typeface="Times New Roman" panose="02020603050405020304" pitchFamily="18" charset="0"/>
                    <a:cs typeface="Times New Roman" panose="02020603050405020304" pitchFamily="18" charset="0"/>
                  </a:rPr>
                  <a:t> ranges from 1~228 and is normalized by /228.0 for input.</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3"/>
                <a:stretch>
                  <a:fillRect l="-2012" t="-2072"/>
                </a:stretch>
              </a:blipFill>
            </p:spPr>
            <p:txBody>
              <a:bodyPr/>
              <a:lstStyle/>
              <a:p>
                <a:r>
                  <a:rPr lang="ja-JP" altLang="en-US">
                    <a:noFill/>
                  </a:rPr>
                  <a:t> </a:t>
                </a:r>
              </a:p>
            </p:txBody>
          </p:sp>
        </mc:Fallback>
      </mc:AlternateContent>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4</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(C) 2019. FUJITSU R&amp;D CENTER, Co., LTD.</a:t>
            </a:r>
            <a:r>
              <a:rPr lang="ja-JP" altLang="en-US" smtClean="0"/>
              <a:t>　</a:t>
            </a:r>
            <a:endParaRPr lang="de-DE" altLang="ja-JP" dirty="0"/>
          </a:p>
        </p:txBody>
      </p:sp>
      <p:pic>
        <p:nvPicPr>
          <p:cNvPr id="6" name="图片 5" descr="NNstructure.png"/>
          <p:cNvPicPr/>
          <p:nvPr/>
        </p:nvPicPr>
        <p:blipFill>
          <a:blip r:embed="rId4" cstate="print"/>
          <a:stretch>
            <a:fillRect/>
          </a:stretch>
        </p:blipFill>
        <p:spPr>
          <a:xfrm>
            <a:off x="971600" y="1484784"/>
            <a:ext cx="7488832" cy="1512168"/>
          </a:xfrm>
          <a:prstGeom prst="rect">
            <a:avLst/>
          </a:prstGeom>
        </p:spPr>
      </p:pic>
      <p:sp>
        <p:nvSpPr>
          <p:cNvPr id="7" name="左大括号 6"/>
          <p:cNvSpPr/>
          <p:nvPr/>
        </p:nvSpPr>
        <p:spPr bwMode="auto">
          <a:xfrm>
            <a:off x="827584" y="3717032"/>
            <a:ext cx="216024" cy="720080"/>
          </a:xfrm>
          <a:prstGeom prst="leftBrace">
            <a:avLst/>
          </a:prstGeom>
          <a:noFill/>
          <a:ln w="9525" cap="flat" cmpd="sng" algn="ctr">
            <a:solidFill>
              <a:schemeClr val="tx1"/>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Tree>
    <p:extLst>
      <p:ext uri="{BB962C8B-B14F-4D97-AF65-F5344CB8AC3E}">
        <p14:creationId xmlns:p14="http://schemas.microsoft.com/office/powerpoint/2010/main" val="3030813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ja-JP" b="1" dirty="0" smtClean="0">
                <a:latin typeface="Times New Roman" panose="02020603050405020304" pitchFamily="18" charset="0"/>
                <a:cs typeface="Times New Roman" panose="02020603050405020304" pitchFamily="18" charset="0"/>
              </a:rPr>
              <a:t>Training details</a:t>
            </a:r>
            <a:endParaRPr kumimoji="1" lang="ja-JP" altLang="en-US" b="1" dirty="0">
              <a:latin typeface="Times New Roman" panose="02020603050405020304" pitchFamily="18" charset="0"/>
              <a:cs typeface="Times New Roman" panose="02020603050405020304" pitchFamily="18" charset="0"/>
            </a:endParaRPr>
          </a:p>
        </p:txBody>
      </p:sp>
      <p:graphicFrame>
        <p:nvGraphicFramePr>
          <p:cNvPr id="6" name="内容占位符 5"/>
          <p:cNvGraphicFramePr>
            <a:graphicFrameLocks noGrp="1"/>
          </p:cNvGraphicFramePr>
          <p:nvPr>
            <p:ph idx="1"/>
            <p:extLst>
              <p:ext uri="{D42A27DB-BD31-4B8C-83A1-F6EECF244321}">
                <p14:modId xmlns:p14="http://schemas.microsoft.com/office/powerpoint/2010/main" val="1118661897"/>
              </p:ext>
            </p:extLst>
          </p:nvPr>
        </p:nvGraphicFramePr>
        <p:xfrm>
          <a:off x="971602" y="836714"/>
          <a:ext cx="7056386" cy="5256584"/>
        </p:xfrm>
        <a:graphic>
          <a:graphicData uri="http://schemas.openxmlformats.org/drawingml/2006/table">
            <a:tbl>
              <a:tblPr firstRow="1" firstCol="1" bandRow="1">
                <a:tableStyleId>{5C22544A-7EE6-4342-B048-85BDC9FD1C3A}</a:tableStyleId>
              </a:tblPr>
              <a:tblGrid>
                <a:gridCol w="723372"/>
                <a:gridCol w="2422133"/>
                <a:gridCol w="2422133"/>
                <a:gridCol w="1488748"/>
              </a:tblGrid>
              <a:tr h="378333">
                <a:tc rowSpan="10">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Mandatory</a:t>
                      </a:r>
                      <a:endParaRPr lang="ja-JP" sz="2400">
                        <a:effectLst/>
                        <a:latin typeface="Times New Roman" panose="02020603050405020304" pitchFamily="18" charset="0"/>
                        <a:ea typeface="等线"/>
                      </a:endParaRPr>
                    </a:p>
                  </a:txBody>
                  <a:tcPr marL="68580" marR="68580" marT="0" marB="0" anchor="ctr"/>
                </a:tc>
                <a:tc gridSpan="2">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800" u="sng">
                          <a:effectLst/>
                        </a:rPr>
                        <a:t>Information in Training Stage</a:t>
                      </a:r>
                      <a:endParaRPr lang="ja-JP" sz="2400">
                        <a:effectLst/>
                        <a:latin typeface="Times New Roman" panose="02020603050405020304" pitchFamily="18" charset="0"/>
                        <a:ea typeface="等线"/>
                      </a:endParaRPr>
                    </a:p>
                  </a:txBody>
                  <a:tcPr marL="68580" marR="68580" marT="0" marB="0" anchor="b"/>
                </a:tc>
                <a:tc hMerge="1">
                  <a:txBody>
                    <a:bodyPr/>
                    <a:lstStyle/>
                    <a:p>
                      <a:endParaRPr kumimoji="1" lang="ja-JP" altLang="en-US"/>
                    </a:p>
                  </a:txBody>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zh-CN" sz="2400">
                          <a:effectLst/>
                        </a:rPr>
                        <a:t>　</a:t>
                      </a:r>
                      <a:endParaRPr lang="ja-JP" sz="2400">
                        <a:effectLst/>
                        <a:latin typeface="Times New Roman" panose="02020603050405020304" pitchFamily="18" charset="0"/>
                        <a:ea typeface="等线"/>
                      </a:endParaRPr>
                    </a:p>
                  </a:txBody>
                  <a:tcPr marL="68580" marR="68580" marT="0" marB="0" anchor="b"/>
                </a:tc>
              </a:tr>
              <a:tr h="378333">
                <a:tc vMerge="1">
                  <a:txBody>
                    <a:bodyPr/>
                    <a:lstStyle/>
                    <a:p>
                      <a:endParaRPr kumimoji="1" lang="ja-JP" altLang="en-US"/>
                    </a:p>
                  </a:txBody>
                  <a:tcP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Basic Settings:</a:t>
                      </a:r>
                      <a:endParaRPr lang="ja-JP" sz="2400">
                        <a:effectLst/>
                        <a:latin typeface="Times New Roman" panose="02020603050405020304" pitchFamily="18" charset="0"/>
                        <a:ea typeface="等线"/>
                      </a:endParaRPr>
                    </a:p>
                  </a:txBody>
                  <a:tcPr marL="68580" marR="68580" marT="0" marB="0" anchor="b"/>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zh-CN" sz="2400">
                          <a:effectLst/>
                        </a:rPr>
                        <a:t>　</a:t>
                      </a:r>
                      <a:endParaRPr lang="ja-JP" sz="2400">
                        <a:effectLst/>
                        <a:latin typeface="Times New Roman" panose="02020603050405020304" pitchFamily="18" charset="0"/>
                        <a:ea typeface="等线"/>
                      </a:endParaRPr>
                    </a:p>
                  </a:txBody>
                  <a:tcPr marL="68580" marR="68580" marT="0" marB="0" anchor="b"/>
                </a:tc>
              </a:tr>
              <a:tr h="294504">
                <a:tc vMerge="1">
                  <a:txBody>
                    <a:bodyPr/>
                    <a:lstStyle/>
                    <a:p>
                      <a:endParaRPr kumimoji="1" lang="ja-JP" altLang="en-US"/>
                    </a:p>
                  </a:txBody>
                  <a:tcPr/>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learning rate:</a:t>
                      </a:r>
                      <a:endParaRPr lang="ja-JP" sz="2400">
                        <a:effectLst/>
                        <a:latin typeface="Times New Roman" panose="02020603050405020304" pitchFamily="18" charset="0"/>
                        <a:ea typeface="等线"/>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1e-4</a:t>
                      </a:r>
                      <a:endParaRPr lang="ja-JP" sz="2400">
                        <a:effectLst/>
                        <a:latin typeface="Times New Roman" panose="02020603050405020304" pitchFamily="18" charset="0"/>
                        <a:ea typeface="等线"/>
                      </a:endParaRPr>
                    </a:p>
                  </a:txBody>
                  <a:tcPr marL="68580" marR="68580" marT="0" marB="0" anchor="b"/>
                </a:tc>
              </a:tr>
              <a:tr h="294504">
                <a:tc vMerge="1">
                  <a:txBody>
                    <a:bodyPr/>
                    <a:lstStyle/>
                    <a:p>
                      <a:endParaRPr kumimoji="1" lang="ja-JP" altLang="en-US"/>
                    </a:p>
                  </a:txBody>
                  <a:tcPr/>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optimizer:</a:t>
                      </a:r>
                      <a:endParaRPr lang="ja-JP" sz="2400">
                        <a:effectLst/>
                        <a:latin typeface="Times New Roman" panose="02020603050405020304" pitchFamily="18" charset="0"/>
                        <a:ea typeface="等线"/>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ADAM</a:t>
                      </a:r>
                      <a:endParaRPr lang="ja-JP" sz="2400">
                        <a:effectLst/>
                        <a:latin typeface="Times New Roman" panose="02020603050405020304" pitchFamily="18" charset="0"/>
                        <a:ea typeface="等线"/>
                      </a:endParaRPr>
                    </a:p>
                  </a:txBody>
                  <a:tcPr marL="68580" marR="68580" marT="0" marB="0" anchor="b"/>
                </a:tc>
              </a:tr>
              <a:tr h="294504">
                <a:tc vMerge="1">
                  <a:txBody>
                    <a:bodyPr/>
                    <a:lstStyle/>
                    <a:p>
                      <a:endParaRPr kumimoji="1" lang="ja-JP" altLang="en-US"/>
                    </a:p>
                  </a:txBody>
                  <a:tcPr/>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batch size:</a:t>
                      </a:r>
                      <a:endParaRPr lang="ja-JP" sz="2400">
                        <a:effectLst/>
                        <a:latin typeface="Times New Roman" panose="02020603050405020304" pitchFamily="18" charset="0"/>
                        <a:ea typeface="等线"/>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500</a:t>
                      </a:r>
                      <a:endParaRPr lang="ja-JP" sz="2400">
                        <a:effectLst/>
                        <a:latin typeface="Times New Roman" panose="02020603050405020304" pitchFamily="18" charset="0"/>
                        <a:ea typeface="等线"/>
                      </a:endParaRPr>
                    </a:p>
                  </a:txBody>
                  <a:tcPr marL="68580" marR="68580" marT="0" marB="0" anchor="b"/>
                </a:tc>
              </a:tr>
              <a:tr h="294504">
                <a:tc vMerge="1">
                  <a:txBody>
                    <a:bodyPr/>
                    <a:lstStyle/>
                    <a:p>
                      <a:endParaRPr kumimoji="1" lang="ja-JP" altLang="en-US"/>
                    </a:p>
                  </a:txBody>
                  <a:tcPr/>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epoch:</a:t>
                      </a:r>
                      <a:endParaRPr lang="ja-JP" sz="2400">
                        <a:effectLst/>
                        <a:latin typeface="Times New Roman" panose="02020603050405020304" pitchFamily="18" charset="0"/>
                        <a:ea typeface="等线"/>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400</a:t>
                      </a:r>
                      <a:endParaRPr lang="ja-JP" sz="2400">
                        <a:effectLst/>
                        <a:latin typeface="Times New Roman" panose="02020603050405020304" pitchFamily="18" charset="0"/>
                        <a:ea typeface="等线"/>
                      </a:endParaRPr>
                    </a:p>
                  </a:txBody>
                  <a:tcPr marL="68580" marR="68580" marT="0" marB="0" anchor="b"/>
                </a:tc>
              </a:tr>
              <a:tr h="294504">
                <a:tc vMerge="1">
                  <a:txBody>
                    <a:bodyPr/>
                    <a:lstStyle/>
                    <a:p>
                      <a:endParaRPr kumimoji="1" lang="ja-JP" altLang="en-US"/>
                    </a:p>
                  </a:txBody>
                  <a:tcPr/>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loss function:</a:t>
                      </a:r>
                      <a:endParaRPr lang="ja-JP" sz="2400">
                        <a:effectLst/>
                        <a:latin typeface="Times New Roman" panose="02020603050405020304" pitchFamily="18" charset="0"/>
                        <a:ea typeface="等线"/>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L2</a:t>
                      </a:r>
                      <a:endParaRPr lang="ja-JP" sz="2400">
                        <a:effectLst/>
                        <a:latin typeface="Times New Roman" panose="02020603050405020304" pitchFamily="18" charset="0"/>
                        <a:ea typeface="等线"/>
                      </a:endParaRPr>
                    </a:p>
                  </a:txBody>
                  <a:tcPr marL="68580" marR="68580" marT="0" marB="0" anchor="b"/>
                </a:tc>
              </a:tr>
              <a:tr h="504444">
                <a:tc vMerge="1">
                  <a:txBody>
                    <a:bodyPr/>
                    <a:lstStyle/>
                    <a:p>
                      <a:endParaRPr kumimoji="1" lang="ja-JP" altLang="en-US"/>
                    </a:p>
                  </a:txBody>
                  <a:tcPr/>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training GPU:</a:t>
                      </a:r>
                      <a:endParaRPr lang="ja-JP" sz="2400">
                        <a:effectLst/>
                        <a:latin typeface="Times New Roman" panose="02020603050405020304" pitchFamily="18" charset="0"/>
                        <a:ea typeface="等线"/>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GTX TITAN X</a:t>
                      </a:r>
                      <a:endParaRPr lang="ja-JP" sz="2400">
                        <a:effectLst/>
                        <a:latin typeface="Times New Roman" panose="02020603050405020304" pitchFamily="18" charset="0"/>
                        <a:ea typeface="等线"/>
                      </a:endParaRPr>
                    </a:p>
                  </a:txBody>
                  <a:tcPr marL="68580" marR="68580" marT="0" marB="0" anchor="b"/>
                </a:tc>
              </a:tr>
              <a:tr h="504444">
                <a:tc vMerge="1">
                  <a:txBody>
                    <a:bodyPr/>
                    <a:lstStyle/>
                    <a:p>
                      <a:endParaRPr kumimoji="1" lang="ja-JP" altLang="en-US"/>
                    </a:p>
                  </a:txBody>
                  <a:tcPr/>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training time:</a:t>
                      </a:r>
                      <a:endParaRPr lang="ja-JP" sz="2400">
                        <a:effectLst/>
                        <a:latin typeface="Times New Roman" panose="02020603050405020304" pitchFamily="18" charset="0"/>
                        <a:ea typeface="等线"/>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each model 30h</a:t>
                      </a:r>
                      <a:endParaRPr lang="ja-JP" sz="2400">
                        <a:effectLst/>
                        <a:latin typeface="Times New Roman" panose="02020603050405020304" pitchFamily="18" charset="0"/>
                        <a:ea typeface="等线"/>
                      </a:endParaRPr>
                    </a:p>
                  </a:txBody>
                  <a:tcPr marL="68580" marR="68580" marT="0" marB="0" anchor="b"/>
                </a:tc>
              </a:tr>
              <a:tr h="294504">
                <a:tc vMerge="1">
                  <a:txBody>
                    <a:bodyPr/>
                    <a:lstStyle/>
                    <a:p>
                      <a:endParaRPr kumimoji="1" lang="ja-JP" altLang="en-US"/>
                    </a:p>
                  </a:txBody>
                  <a:tcPr/>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framework:</a:t>
                      </a:r>
                      <a:endParaRPr lang="ja-JP" sz="2400">
                        <a:effectLst/>
                        <a:latin typeface="Times New Roman" panose="02020603050405020304" pitchFamily="18" charset="0"/>
                        <a:ea typeface="等线"/>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TensorFlow</a:t>
                      </a:r>
                      <a:endParaRPr lang="ja-JP" sz="2400">
                        <a:effectLst/>
                        <a:latin typeface="Times New Roman" panose="02020603050405020304" pitchFamily="18" charset="0"/>
                        <a:ea typeface="等线"/>
                      </a:endParaRPr>
                    </a:p>
                  </a:txBody>
                  <a:tcPr marL="68580" marR="68580" marT="0" marB="0" anchor="b"/>
                </a:tc>
              </a:tr>
              <a:tr h="378333">
                <a:tc rowSpan="4">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Optional</a:t>
                      </a:r>
                      <a:endParaRPr lang="ja-JP" sz="2400">
                        <a:effectLst/>
                        <a:latin typeface="Times New Roman" panose="02020603050405020304" pitchFamily="18" charset="0"/>
                        <a:ea typeface="等线"/>
                      </a:endParaRPr>
                    </a:p>
                  </a:txBody>
                  <a:tcPr marL="68580" marR="68580" marT="0" marB="0" anchor="ctr"/>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Other Settings:</a:t>
                      </a:r>
                      <a:endParaRPr lang="ja-JP" sz="2400">
                        <a:effectLst/>
                        <a:latin typeface="Times New Roman" panose="02020603050405020304" pitchFamily="18" charset="0"/>
                        <a:ea typeface="等线"/>
                      </a:endParaRPr>
                    </a:p>
                  </a:txBody>
                  <a:tcPr marL="68580" marR="68580" marT="0" marB="0" anchor="b"/>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zh-CN" sz="2400">
                          <a:effectLst/>
                        </a:rPr>
                        <a:t>　</a:t>
                      </a:r>
                      <a:endParaRPr lang="ja-JP" sz="2400">
                        <a:effectLst/>
                        <a:latin typeface="Times New Roman" panose="02020603050405020304" pitchFamily="18" charset="0"/>
                        <a:ea typeface="等线"/>
                      </a:endParaRPr>
                    </a:p>
                  </a:txBody>
                  <a:tcPr marL="68580" marR="68580" marT="0" marB="0" anchor="b"/>
                </a:tc>
              </a:tr>
              <a:tr h="294504">
                <a:tc vMerge="1">
                  <a:txBody>
                    <a:bodyPr/>
                    <a:lstStyle/>
                    <a:p>
                      <a:endParaRPr kumimoji="1" lang="ja-JP" altLang="en-US"/>
                    </a:p>
                  </a:txBody>
                  <a:tcPr/>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Patch size</a:t>
                      </a:r>
                      <a:endParaRPr lang="ja-JP" sz="2400">
                        <a:effectLst/>
                        <a:latin typeface="Times New Roman" panose="02020603050405020304" pitchFamily="18" charset="0"/>
                        <a:ea typeface="等线"/>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64x64</a:t>
                      </a:r>
                      <a:endParaRPr lang="ja-JP" sz="2400">
                        <a:effectLst/>
                        <a:latin typeface="Times New Roman" panose="02020603050405020304" pitchFamily="18" charset="0"/>
                        <a:ea typeface="等线"/>
                      </a:endParaRPr>
                    </a:p>
                  </a:txBody>
                  <a:tcPr marL="68580" marR="68580" marT="0" marB="0" anchor="b"/>
                </a:tc>
              </a:tr>
              <a:tr h="294504">
                <a:tc vMerge="1">
                  <a:txBody>
                    <a:bodyPr/>
                    <a:lstStyle/>
                    <a:p>
                      <a:endParaRPr kumimoji="1" lang="ja-JP" altLang="en-US"/>
                    </a:p>
                  </a:txBody>
                  <a:tcPr/>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Dataset</a:t>
                      </a:r>
                      <a:endParaRPr lang="ja-JP" sz="2400">
                        <a:effectLst/>
                        <a:latin typeface="Times New Roman" panose="02020603050405020304" pitchFamily="18" charset="0"/>
                        <a:ea typeface="等线"/>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DIV2K</a:t>
                      </a:r>
                      <a:endParaRPr lang="ja-JP" sz="2400">
                        <a:effectLst/>
                        <a:latin typeface="Times New Roman" panose="02020603050405020304" pitchFamily="18" charset="0"/>
                        <a:ea typeface="等线"/>
                      </a:endParaRPr>
                    </a:p>
                  </a:txBody>
                  <a:tcPr marL="68580" marR="68580" marT="0" marB="0" anchor="b"/>
                </a:tc>
              </a:tr>
              <a:tr h="756665">
                <a:tc vMerge="1">
                  <a:txBody>
                    <a:bodyPr/>
                    <a:lstStyle/>
                    <a:p>
                      <a:endParaRPr kumimoji="1" lang="ja-JP" altLang="en-US"/>
                    </a:p>
                  </a:txBody>
                  <a:tcPr/>
                </a:tc>
                <a:tc>
                  <a:txBody>
                    <a:bodyPr/>
                    <a:lstStyle/>
                    <a:p>
                      <a:endParaRPr lang="ja-JP" sz="1800">
                        <a:effectLst/>
                        <a:latin typeface="Times New Roman" panose="02020603050405020304" pitchFamily="18" charset="0"/>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a:effectLst/>
                        </a:rPr>
                        <a:t>QP set for generating training dataset</a:t>
                      </a:r>
                      <a:endParaRPr lang="ja-JP" sz="2400">
                        <a:effectLst/>
                        <a:latin typeface="Times New Roman" panose="02020603050405020304" pitchFamily="18" charset="0"/>
                        <a:ea typeface="等线"/>
                      </a:endParaRPr>
                    </a:p>
                  </a:txBody>
                  <a:tcPr marL="68580" marR="68580" marT="0" marB="0" anchor="b"/>
                </a:tc>
                <a:tc>
                  <a:txBody>
                    <a:bodyPr/>
                    <a:lstStyle/>
                    <a:p>
                      <a:pPr algn="l"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533400" algn="l"/>
                        </a:tabLst>
                      </a:pPr>
                      <a:r>
                        <a:rPr lang="en-US" sz="1600" dirty="0">
                          <a:effectLst/>
                        </a:rPr>
                        <a:t>22,27,32,37</a:t>
                      </a:r>
                      <a:endParaRPr lang="ja-JP" sz="2400" dirty="0">
                        <a:effectLst/>
                        <a:latin typeface="Times New Roman" panose="02020603050405020304" pitchFamily="18" charset="0"/>
                        <a:ea typeface="等线"/>
                      </a:endParaRPr>
                    </a:p>
                  </a:txBody>
                  <a:tcPr marL="68580" marR="68580" marT="0" marB="0" anchor="b"/>
                </a:tc>
              </a:tr>
            </a:tbl>
          </a:graphicData>
        </a:graphic>
      </p:graphicFrame>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5</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1139378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b="1" dirty="0" smtClean="0"/>
              <a:t>Experiment Result</a:t>
            </a:r>
            <a:endParaRPr kumimoji="1" lang="ja-JP" altLang="en-US" b="1" dirty="0"/>
          </a:p>
        </p:txBody>
      </p:sp>
      <p:sp>
        <p:nvSpPr>
          <p:cNvPr id="3" name="内容占位符 2"/>
          <p:cNvSpPr>
            <a:spLocks noGrp="1"/>
          </p:cNvSpPr>
          <p:nvPr>
            <p:ph idx="1"/>
          </p:nvPr>
        </p:nvSpPr>
        <p:spPr/>
        <p:txBody>
          <a:bodyPr/>
          <a:lstStyle/>
          <a:p>
            <a:r>
              <a:rPr kumimoji="1" lang="en-US" altLang="ja-JP" dirty="0" smtClean="0">
                <a:latin typeface="Times New Roman" panose="02020603050405020304" pitchFamily="18" charset="0"/>
                <a:cs typeface="Times New Roman" panose="02020603050405020304" pitchFamily="18" charset="0"/>
              </a:rPr>
              <a:t>Result for AI </a:t>
            </a:r>
            <a:r>
              <a:rPr kumimoji="1" lang="en-US" altLang="ja-JP" dirty="0" err="1" smtClean="0">
                <a:latin typeface="Times New Roman" panose="02020603050405020304" pitchFamily="18" charset="0"/>
                <a:cs typeface="Times New Roman" panose="02020603050405020304" pitchFamily="18" charset="0"/>
              </a:rPr>
              <a:t>config</a:t>
            </a:r>
            <a:r>
              <a:rPr kumimoji="1" lang="en-US" altLang="ja-JP" dirty="0" smtClean="0">
                <a:latin typeface="Times New Roman" panose="02020603050405020304" pitchFamily="18" charset="0"/>
                <a:cs typeface="Times New Roman" panose="02020603050405020304" pitchFamily="18" charset="0"/>
              </a:rPr>
              <a:t> (CPU)</a:t>
            </a:r>
          </a:p>
          <a:p>
            <a:endParaRPr kumimoji="1" lang="ja-JP" altLang="en-US" dirty="0"/>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6</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(C) 2019. FUJITSU R&amp;D CENTER, Co., LTD.</a:t>
            </a:r>
            <a:r>
              <a:rPr lang="ja-JP" altLang="en-US" smtClean="0"/>
              <a:t>　</a:t>
            </a:r>
            <a:endParaRPr lang="de-DE" altLang="ja-JP" dirty="0"/>
          </a:p>
        </p:txBody>
      </p:sp>
      <p:graphicFrame>
        <p:nvGraphicFramePr>
          <p:cNvPr id="8" name="表格 7"/>
          <p:cNvGraphicFramePr>
            <a:graphicFrameLocks noGrp="1"/>
          </p:cNvGraphicFramePr>
          <p:nvPr>
            <p:extLst>
              <p:ext uri="{D42A27DB-BD31-4B8C-83A1-F6EECF244321}">
                <p14:modId xmlns:p14="http://schemas.microsoft.com/office/powerpoint/2010/main" val="3146121547"/>
              </p:ext>
            </p:extLst>
          </p:nvPr>
        </p:nvGraphicFramePr>
        <p:xfrm>
          <a:off x="1403648" y="1556792"/>
          <a:ext cx="6192687" cy="3456385"/>
        </p:xfrm>
        <a:graphic>
          <a:graphicData uri="http://schemas.openxmlformats.org/drawingml/2006/table">
            <a:tbl>
              <a:tblPr/>
              <a:tblGrid>
                <a:gridCol w="1463402"/>
                <a:gridCol w="945857"/>
                <a:gridCol w="945857"/>
                <a:gridCol w="945857"/>
                <a:gridCol w="945857"/>
                <a:gridCol w="945857"/>
              </a:tblGrid>
              <a:tr h="498005">
                <a:tc>
                  <a:txBody>
                    <a:bodyPr/>
                    <a:lstStyle/>
                    <a:p>
                      <a:pPr algn="ctr" fontAlgn="ctr"/>
                      <a:endParaRPr lang="ja-JP" altLang="en-US" sz="1400" b="0" i="0" u="none" strike="noStrike" dirty="0">
                        <a:solidFill>
                          <a:srgbClr val="000000"/>
                        </a:solidFill>
                        <a:effectLst/>
                        <a:latin typeface="Arial" panose="020B0604020202020204" pitchFamily="34" charset="0"/>
                        <a:ea typeface="ＭＳ Ｐゴシック" panose="020B0600070205080204" pitchFamily="34" charset="-128"/>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ja-JP" altLang="en-US" sz="14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2400" b="0" i="0" u="none" strike="noStrike">
                          <a:solidFill>
                            <a:srgbClr val="000000"/>
                          </a:solidFill>
                          <a:effectLst/>
                          <a:latin typeface="ＭＳ Ｐゴシック" panose="020B0600070205080204" pitchFamily="34" charset="-128"/>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1" i="0" u="none" strike="noStrike" dirty="0">
                          <a:solidFill>
                            <a:srgbClr val="000000"/>
                          </a:solidFill>
                          <a:effectLst/>
                          <a:latin typeface="Arial" panose="020B0604020202020204" pitchFamily="34" charset="0"/>
                          <a:ea typeface="ＭＳ Ｐゴシック" panose="020B0600070205080204" pitchFamily="34" charset="-128"/>
                        </a:rPr>
                        <a:t>All Intra Main10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2400" b="0" i="0" u="none" strike="noStrike">
                          <a:solidFill>
                            <a:srgbClr val="000000"/>
                          </a:solidFill>
                          <a:effectLst/>
                          <a:latin typeface="ＭＳ Ｐゴシック" panose="020B0600070205080204" pitchFamily="34" charset="-128"/>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ja-JP" altLang="en-US" sz="2400" b="0" i="0" u="none" strike="noStrike">
                          <a:solidFill>
                            <a:srgbClr val="000000"/>
                          </a:solidFill>
                          <a:effectLst/>
                          <a:latin typeface="ＭＳ Ｐゴシック" panose="020B0600070205080204" pitchFamily="34" charset="-128"/>
                          <a:ea typeface="ＭＳ Ｐゴシック" panose="020B0600070205080204" pitchFamily="34" charset="-128"/>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8005">
                <a:tc>
                  <a:txBody>
                    <a:bodyPr/>
                    <a:lstStyle/>
                    <a:p>
                      <a:pPr algn="ctr" fontAlgn="ctr"/>
                      <a:endParaRPr lang="ja-JP" altLang="en-US" sz="1400" b="0" i="0" u="none" strike="noStrike">
                        <a:solidFill>
                          <a:srgbClr val="000000"/>
                        </a:solidFill>
                        <a:effectLst/>
                        <a:latin typeface="Arial" panose="020B0604020202020204" pitchFamily="34" charset="0"/>
                        <a:ea typeface="ＭＳ Ｐゴシック" panose="020B0600070205080204" pitchFamily="34" charset="-128"/>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ja-JP" altLang="en-US" sz="1400" b="1" i="0" u="none" strike="noStrike" dirty="0">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ja-JP" altLang="en-US" sz="1400" b="1" i="0" u="none" strike="noStrike" dirty="0">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1" i="0" u="none" strike="noStrike">
                          <a:solidFill>
                            <a:srgbClr val="000000"/>
                          </a:solidFill>
                          <a:effectLst/>
                          <a:latin typeface="Arial" panose="020B0604020202020204" pitchFamily="34" charset="0"/>
                          <a:ea typeface="ＭＳ Ｐゴシック" panose="020B0600070205080204" pitchFamily="34" charset="-128"/>
                        </a:rPr>
                        <a:t>Over VTM-5.0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ja-JP" altLang="en-US" sz="14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ja-JP" altLang="en-US" sz="1400" b="1" i="0" u="none" strike="noStrike">
                          <a:solidFill>
                            <a:srgbClr val="000000"/>
                          </a:solidFill>
                          <a:effectLst/>
                          <a:latin typeface="Arial" panose="020B0604020202020204" pitchFamily="34" charset="0"/>
                          <a:ea typeface="ＭＳ Ｐゴシック" panose="020B0600070205080204" pitchFamily="34" charset="-128"/>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73375">
                <a:tc>
                  <a:txBody>
                    <a:bodyPr/>
                    <a:lstStyle/>
                    <a:p>
                      <a:pPr algn="ctr" fontAlgn="ctr"/>
                      <a:endParaRPr lang="ja-JP" altLang="en-US" sz="1400" b="0" i="0" u="none" strike="noStrike">
                        <a:solidFill>
                          <a:srgbClr val="000000"/>
                        </a:solidFill>
                        <a:effectLst/>
                        <a:latin typeface="Arial" panose="020B0604020202020204" pitchFamily="34" charset="0"/>
                        <a:ea typeface="ＭＳ Ｐゴシック" panose="020B0600070205080204" pitchFamily="34" charset="-128"/>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ＭＳ Ｐゴシック" panose="020B0600070205080204" pitchFamily="34" charset="-128"/>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ea typeface="ＭＳ Ｐゴシック" panose="020B0600070205080204" pitchFamily="34" charset="-128"/>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ＭＳ Ｐゴシック" panose="020B0600070205080204" pitchFamily="34" charset="-128"/>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ＭＳ Ｐゴシック" panose="020B0600070205080204" pitchFamily="34" charset="-128"/>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ＭＳ Ｐゴシック" panose="020B0600070205080204" pitchFamily="34" charset="-128"/>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73375">
                <a:tc>
                  <a:txBody>
                    <a:bodyPr/>
                    <a:lstStyle/>
                    <a:p>
                      <a:pPr algn="ctr" fontAlgn="ctr"/>
                      <a:r>
                        <a:rPr lang="en-US" sz="1400" b="0" i="0" u="none" strike="noStrike">
                          <a:solidFill>
                            <a:srgbClr val="000000"/>
                          </a:solidFill>
                          <a:effectLst/>
                          <a:latin typeface="Arial" panose="020B0604020202020204" pitchFamily="34" charset="0"/>
                          <a:ea typeface="ＭＳ Ｐゴシック" panose="020B0600070205080204" pitchFamily="34" charset="-128"/>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-0.91%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400" b="0" i="0" u="none" strike="noStrike" dirty="0">
                          <a:solidFill>
                            <a:srgbClr val="000000"/>
                          </a:solidFill>
                          <a:effectLst/>
                          <a:latin typeface="Arial" panose="020B0604020202020204" pitchFamily="34" charset="0"/>
                          <a:ea typeface="ＭＳ Ｐゴシック" panose="020B0600070205080204" pitchFamily="34" charset="-128"/>
                        </a:rPr>
                        <a:t>-0.16%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400" b="0" i="0" u="none" strike="noStrike" dirty="0">
                          <a:solidFill>
                            <a:srgbClr val="000000"/>
                          </a:solidFill>
                          <a:effectLst/>
                          <a:latin typeface="Arial" panose="020B0604020202020204" pitchFamily="34" charset="0"/>
                          <a:ea typeface="ＭＳ Ｐゴシック" panose="020B0600070205080204" pitchFamily="34" charset="-128"/>
                        </a:rPr>
                        <a:t>-2.45%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103%</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1297%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73375">
                <a:tc>
                  <a:txBody>
                    <a:bodyPr/>
                    <a:lstStyle/>
                    <a:p>
                      <a:pPr algn="ctr" fontAlgn="ctr"/>
                      <a:r>
                        <a:rPr lang="en-US" sz="1400" b="0" i="0" u="none" strike="noStrike">
                          <a:solidFill>
                            <a:srgbClr val="000000"/>
                          </a:solidFill>
                          <a:effectLst/>
                          <a:latin typeface="Arial" panose="020B0604020202020204" pitchFamily="34" charset="0"/>
                          <a:ea typeface="ＭＳ Ｐゴシック" panose="020B0600070205080204" pitchFamily="34" charset="-128"/>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-1.59%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-1.83%</a:t>
                      </a:r>
                    </a:p>
                  </a:txBody>
                  <a:tcPr marL="7620" marR="7620" marT="7620" marB="0" anchor="ctr">
                    <a:lnL>
                      <a:noFill/>
                    </a:lnL>
                    <a:lnR>
                      <a:noFill/>
                    </a:lnR>
                    <a:lnT>
                      <a:noFill/>
                    </a:lnT>
                    <a:lnB>
                      <a:noFill/>
                    </a:lnB>
                  </a:tcPr>
                </a:tc>
                <a:tc>
                  <a:txBody>
                    <a:bodyPr/>
                    <a:lstStyle/>
                    <a:p>
                      <a:pPr algn="ctr" fontAlgn="ctr"/>
                      <a:r>
                        <a:rPr lang="en-US" altLang="ja-JP" sz="1400" b="0" i="0" u="none" strike="noStrike" dirty="0">
                          <a:solidFill>
                            <a:srgbClr val="000000"/>
                          </a:solidFill>
                          <a:effectLst/>
                          <a:latin typeface="Arial" panose="020B0604020202020204" pitchFamily="34" charset="0"/>
                          <a:ea typeface="ＭＳ Ｐゴシック" panose="020B0600070205080204" pitchFamily="34" charset="-128"/>
                        </a:rPr>
                        <a:t>-2.35%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105%</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1068%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r>
              <a:tr h="273375">
                <a:tc>
                  <a:txBody>
                    <a:bodyPr/>
                    <a:lstStyle/>
                    <a:p>
                      <a:pPr algn="ctr" fontAlgn="ctr"/>
                      <a:r>
                        <a:rPr lang="en-US" sz="1400" b="0" i="0" u="none" strike="noStrike">
                          <a:solidFill>
                            <a:srgbClr val="000000"/>
                          </a:solidFill>
                          <a:effectLst/>
                          <a:latin typeface="Arial" panose="020B0604020202020204" pitchFamily="34" charset="0"/>
                          <a:ea typeface="ＭＳ Ｐゴシック" panose="020B0600070205080204" pitchFamily="34" charset="-128"/>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-1.11%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-2.42%</a:t>
                      </a:r>
                    </a:p>
                  </a:txBody>
                  <a:tcPr marL="7620" marR="7620" marT="7620" marB="0" anchor="ctr">
                    <a:lnL>
                      <a:noFill/>
                    </a:lnL>
                    <a:lnR>
                      <a:noFill/>
                    </a:lnR>
                    <a:lnT>
                      <a:noFill/>
                    </a:lnT>
                    <a:lnB>
                      <a:noFill/>
                    </a:lnB>
                  </a:tcPr>
                </a:tc>
                <a:tc>
                  <a:txBody>
                    <a:bodyPr/>
                    <a:lstStyle/>
                    <a:p>
                      <a:pPr algn="ctr" fontAlgn="ctr"/>
                      <a:r>
                        <a:rPr lang="en-US" altLang="ja-JP" sz="1400" b="0" i="0" u="none" strike="noStrike" dirty="0">
                          <a:solidFill>
                            <a:srgbClr val="000000"/>
                          </a:solidFill>
                          <a:effectLst/>
                          <a:latin typeface="Arial" panose="020B0604020202020204" pitchFamily="34" charset="0"/>
                          <a:ea typeface="ＭＳ Ｐゴシック" panose="020B0600070205080204" pitchFamily="34" charset="-128"/>
                        </a:rPr>
                        <a:t>-3.87%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altLang="ja-JP" sz="1400" b="0" i="0" u="none" strike="noStrike" dirty="0">
                          <a:solidFill>
                            <a:srgbClr val="000000"/>
                          </a:solidFill>
                          <a:effectLst/>
                          <a:latin typeface="Arial" panose="020B0604020202020204" pitchFamily="34" charset="0"/>
                          <a:ea typeface="ＭＳ Ｐゴシック" panose="020B0600070205080204" pitchFamily="34" charset="-128"/>
                        </a:rPr>
                        <a:t>103%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1021%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r>
              <a:tr h="273375">
                <a:tc>
                  <a:txBody>
                    <a:bodyPr/>
                    <a:lstStyle/>
                    <a:p>
                      <a:pPr algn="ctr" fontAlgn="ctr"/>
                      <a:r>
                        <a:rPr lang="en-US" sz="1400" b="0" i="0" u="none" strike="noStrike">
                          <a:solidFill>
                            <a:srgbClr val="000000"/>
                          </a:solidFill>
                          <a:effectLst/>
                          <a:latin typeface="Arial" panose="020B0604020202020204" pitchFamily="34" charset="0"/>
                          <a:ea typeface="ＭＳ Ｐゴシック" panose="020B0600070205080204" pitchFamily="34" charset="-128"/>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-1.57%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-3.26%</a:t>
                      </a:r>
                    </a:p>
                  </a:txBody>
                  <a:tcPr marL="7620" marR="7620" marT="7620" marB="0" anchor="ctr">
                    <a:lnL>
                      <a:noFill/>
                    </a:lnL>
                    <a:lnR>
                      <a:noFill/>
                    </a:lnR>
                    <a:lnT>
                      <a:noFill/>
                    </a:lnT>
                    <a:lnB>
                      <a:noFill/>
                    </a:lnB>
                    <a:solidFill>
                      <a:srgbClr val="CCFFCC"/>
                    </a:solidFill>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-5.46%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ctr"/>
                      <a:r>
                        <a:rPr lang="en-US" altLang="ja-JP" sz="1400" b="0" i="0" u="none" strike="noStrike" dirty="0">
                          <a:solidFill>
                            <a:srgbClr val="000000"/>
                          </a:solidFill>
                          <a:effectLst/>
                          <a:latin typeface="Arial" panose="020B0604020202020204" pitchFamily="34" charset="0"/>
                          <a:ea typeface="ＭＳ Ｐゴシック" panose="020B0600070205080204" pitchFamily="34" charset="-128"/>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791%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r>
              <a:tr h="273375">
                <a:tc>
                  <a:txBody>
                    <a:bodyPr/>
                    <a:lstStyle/>
                    <a:p>
                      <a:pPr algn="ctr" fontAlgn="ctr"/>
                      <a:r>
                        <a:rPr lang="en-US" sz="1400" b="0" i="0" u="none" strike="noStrike">
                          <a:solidFill>
                            <a:srgbClr val="000000"/>
                          </a:solidFill>
                          <a:effectLst/>
                          <a:latin typeface="Arial" panose="020B0604020202020204" pitchFamily="34" charset="0"/>
                          <a:ea typeface="ＭＳ Ｐゴシック" panose="020B0600070205080204" pitchFamily="34" charset="-128"/>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-2.18%</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-4.66%</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-1.81%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dirty="0">
                          <a:solidFill>
                            <a:srgbClr val="000000"/>
                          </a:solidFill>
                          <a:effectLst/>
                          <a:latin typeface="Arial" panose="020B0604020202020204" pitchFamily="34" charset="0"/>
                          <a:ea typeface="ＭＳ Ｐゴシック" panose="020B0600070205080204" pitchFamily="34" charset="-128"/>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1204%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73375">
                <a:tc>
                  <a:txBody>
                    <a:bodyPr/>
                    <a:lstStyle/>
                    <a:p>
                      <a:pPr algn="ctr" fontAlgn="ctr"/>
                      <a:r>
                        <a:rPr lang="en-US" sz="1400" b="1" i="0" u="none" strike="noStrike">
                          <a:solidFill>
                            <a:srgbClr val="000000"/>
                          </a:solidFill>
                          <a:effectLst/>
                          <a:latin typeface="Arial" panose="020B0604020202020204" pitchFamily="34" charset="0"/>
                          <a:ea typeface="ＭＳ Ｐゴシック" panose="020B0600070205080204" pitchFamily="34" charset="-128"/>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-1.44%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-2.51%</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-3.39%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altLang="ja-JP" sz="1400" b="0" i="0" u="none" strike="noStrike" dirty="0">
                          <a:solidFill>
                            <a:srgbClr val="000000"/>
                          </a:solidFill>
                          <a:effectLst/>
                          <a:latin typeface="Arial" panose="020B0604020202020204" pitchFamily="34" charset="0"/>
                          <a:ea typeface="ＭＳ Ｐゴシック" panose="020B0600070205080204" pitchFamily="34" charset="-128"/>
                        </a:rPr>
                        <a:t>102%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1040%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3375">
                <a:tc>
                  <a:txBody>
                    <a:bodyPr/>
                    <a:lstStyle/>
                    <a:p>
                      <a:pPr algn="ctr" fontAlgn="ctr"/>
                      <a:r>
                        <a:rPr lang="en-US" sz="1400" b="0" i="0" u="none" strike="noStrike">
                          <a:solidFill>
                            <a:srgbClr val="000000"/>
                          </a:solidFill>
                          <a:effectLst/>
                          <a:latin typeface="Arial" panose="020B0604020202020204" pitchFamily="34" charset="0"/>
                          <a:ea typeface="ＭＳ Ｐゴシック" panose="020B0600070205080204" pitchFamily="34" charset="-128"/>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-2.03%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-2.81%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-4.21%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94%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838%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73375">
                <a:tc>
                  <a:txBody>
                    <a:bodyPr/>
                    <a:lstStyle/>
                    <a:p>
                      <a:pPr algn="ctr" fontAlgn="ctr"/>
                      <a:r>
                        <a:rPr lang="en-US" sz="1400" b="0" i="0" u="none" strike="noStrike">
                          <a:solidFill>
                            <a:srgbClr val="000000"/>
                          </a:solidFill>
                          <a:effectLst/>
                          <a:latin typeface="Arial" panose="020B0604020202020204" pitchFamily="34" charset="0"/>
                          <a:ea typeface="ＭＳ Ｐゴシック" panose="020B0600070205080204" pitchFamily="34" charset="-128"/>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0.49%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-2.89%</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-3.63%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altLang="ja-JP" sz="1400" b="0" i="0" u="none" strike="noStrike">
                          <a:solidFill>
                            <a:srgbClr val="000000"/>
                          </a:solidFill>
                          <a:effectLst/>
                          <a:latin typeface="Arial" panose="020B0604020202020204" pitchFamily="34" charset="0"/>
                          <a:ea typeface="ＭＳ Ｐゴシック" panose="020B0600070205080204" pitchFamily="34" charset="-128"/>
                        </a:rPr>
                        <a:t>103%</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dirty="0">
                          <a:solidFill>
                            <a:srgbClr val="000000"/>
                          </a:solidFill>
                          <a:effectLst/>
                          <a:latin typeface="Arial" panose="020B0604020202020204" pitchFamily="34" charset="0"/>
                          <a:ea typeface="ＭＳ Ｐゴシック" panose="020B0600070205080204" pitchFamily="34" charset="-128"/>
                        </a:rPr>
                        <a:t>978%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6352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ja-JP" b="1" dirty="0" smtClean="0"/>
              <a:t>Subjective Quality</a:t>
            </a:r>
            <a:endParaRPr kumimoji="1" lang="ja-JP" altLang="en-US" b="1" dirty="0"/>
          </a:p>
        </p:txBody>
      </p:sp>
      <p:sp>
        <p:nvSpPr>
          <p:cNvPr id="3" name="内容占位符 2"/>
          <p:cNvSpPr>
            <a:spLocks noGrp="1"/>
          </p:cNvSpPr>
          <p:nvPr>
            <p:ph idx="1"/>
          </p:nvPr>
        </p:nvSpPr>
        <p:spPr/>
        <p:txBody>
          <a:bodyPr/>
          <a:lstStyle/>
          <a:p>
            <a:r>
              <a:rPr kumimoji="1" lang="en-US" altLang="ja-JP" smtClean="0"/>
              <a:t>Class-E, sequence ‘Four people’ and Qp=37</a:t>
            </a:r>
            <a:endParaRPr kumimoji="1" lang="ja-JP" altLang="en-US" dirty="0"/>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7</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(C) 2019. FUJITSU R&amp;D CENTER, Co., LTD.</a:t>
            </a:r>
            <a:r>
              <a:rPr lang="ja-JP" altLang="en-US" smtClean="0"/>
              <a:t>　</a:t>
            </a:r>
            <a:endParaRPr lang="de-DE" altLang="ja-JP" dirty="0"/>
          </a:p>
        </p:txBody>
      </p:sp>
      <p:pic>
        <p:nvPicPr>
          <p:cNvPr id="6" name="图片 5" descr="loopfilter_P.png"/>
          <p:cNvPicPr/>
          <p:nvPr/>
        </p:nvPicPr>
        <p:blipFill>
          <a:blip r:embed="rId3"/>
          <a:stretch>
            <a:fillRect/>
          </a:stretch>
        </p:blipFill>
        <p:spPr>
          <a:xfrm>
            <a:off x="971600" y="1556792"/>
            <a:ext cx="3168352" cy="3168352"/>
          </a:xfrm>
          <a:prstGeom prst="rect">
            <a:avLst/>
          </a:prstGeom>
        </p:spPr>
      </p:pic>
      <p:pic>
        <p:nvPicPr>
          <p:cNvPr id="7" name="图片 6" descr="CNN_P.png"/>
          <p:cNvPicPr/>
          <p:nvPr/>
        </p:nvPicPr>
        <p:blipFill>
          <a:blip r:embed="rId4"/>
          <a:stretch>
            <a:fillRect/>
          </a:stretch>
        </p:blipFill>
        <p:spPr>
          <a:xfrm>
            <a:off x="4572000" y="1556792"/>
            <a:ext cx="3168352" cy="3168352"/>
          </a:xfrm>
          <a:prstGeom prst="rect">
            <a:avLst/>
          </a:prstGeom>
        </p:spPr>
      </p:pic>
      <p:sp>
        <p:nvSpPr>
          <p:cNvPr id="8" name="椭圆 7"/>
          <p:cNvSpPr/>
          <p:nvPr/>
        </p:nvSpPr>
        <p:spPr bwMode="auto">
          <a:xfrm>
            <a:off x="1475656" y="3284984"/>
            <a:ext cx="1584176" cy="1368152"/>
          </a:xfrm>
          <a:prstGeom prst="ellipse">
            <a:avLst/>
          </a:prstGeom>
          <a:noFill/>
          <a:ln w="9525"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9" name="椭圆 8"/>
          <p:cNvSpPr/>
          <p:nvPr/>
        </p:nvSpPr>
        <p:spPr bwMode="auto">
          <a:xfrm>
            <a:off x="5148064" y="3284984"/>
            <a:ext cx="1584176" cy="1368152"/>
          </a:xfrm>
          <a:prstGeom prst="ellipse">
            <a:avLst/>
          </a:prstGeom>
          <a:noFill/>
          <a:ln w="9525"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10" name="文本框 9"/>
          <p:cNvSpPr txBox="1"/>
          <p:nvPr/>
        </p:nvSpPr>
        <p:spPr>
          <a:xfrm>
            <a:off x="1874339" y="4814912"/>
            <a:ext cx="1362874" cy="369332"/>
          </a:xfrm>
          <a:prstGeom prst="rect">
            <a:avLst/>
          </a:prstGeom>
          <a:noFill/>
        </p:spPr>
        <p:txBody>
          <a:bodyPr wrap="none" rtlCol="0">
            <a:spAutoFit/>
          </a:bodyPr>
          <a:lstStyle/>
          <a:p>
            <a:r>
              <a:rPr lang="en-US" altLang="ja-JP" b="1" dirty="0"/>
              <a:t>(a) VTM-5.0</a:t>
            </a:r>
            <a:endParaRPr kumimoji="1" lang="ja-JP" altLang="en-US" dirty="0"/>
          </a:p>
        </p:txBody>
      </p:sp>
      <p:sp>
        <p:nvSpPr>
          <p:cNvPr id="11" name="文本框 10"/>
          <p:cNvSpPr txBox="1"/>
          <p:nvPr/>
        </p:nvSpPr>
        <p:spPr>
          <a:xfrm>
            <a:off x="5408513" y="4787860"/>
            <a:ext cx="1428597" cy="369332"/>
          </a:xfrm>
          <a:prstGeom prst="rect">
            <a:avLst/>
          </a:prstGeom>
          <a:noFill/>
        </p:spPr>
        <p:txBody>
          <a:bodyPr wrap="none" rtlCol="0">
            <a:spAutoFit/>
          </a:bodyPr>
          <a:lstStyle/>
          <a:p>
            <a:r>
              <a:rPr lang="en-US" altLang="ja-JP" b="1" dirty="0"/>
              <a:t>(b) Proposed</a:t>
            </a:r>
            <a:endParaRPr kumimoji="1" lang="ja-JP" altLang="en-US" dirty="0"/>
          </a:p>
        </p:txBody>
      </p:sp>
    </p:spTree>
    <p:extLst>
      <p:ext uri="{BB962C8B-B14F-4D97-AF65-F5344CB8AC3E}">
        <p14:creationId xmlns:p14="http://schemas.microsoft.com/office/powerpoint/2010/main" val="959675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ja-JP" b="1" dirty="0" smtClean="0"/>
              <a:t>Conclusion</a:t>
            </a:r>
            <a:endParaRPr kumimoji="1" lang="ja-JP" altLang="en-US" b="1" dirty="0"/>
          </a:p>
        </p:txBody>
      </p:sp>
      <p:sp>
        <p:nvSpPr>
          <p:cNvPr id="3" name="内容占位符 2"/>
          <p:cNvSpPr>
            <a:spLocks noGrp="1"/>
          </p:cNvSpPr>
          <p:nvPr>
            <p:ph idx="1"/>
          </p:nvPr>
        </p:nvSpPr>
        <p:spPr>
          <a:xfrm>
            <a:off x="1835696" y="1763439"/>
            <a:ext cx="5472607" cy="3321745"/>
          </a:xfrm>
        </p:spPr>
        <p:txBody>
          <a:bodyPr/>
          <a:lstStyle/>
          <a:p>
            <a:r>
              <a:rPr lang="en-US" altLang="ja-JP" dirty="0" smtClean="0">
                <a:latin typeface="Times New Roman" panose="02020603050405020304" pitchFamily="18" charset="0"/>
                <a:cs typeface="Times New Roman" panose="02020603050405020304" pitchFamily="18" charset="0"/>
              </a:rPr>
              <a:t>Proposed a CNN filter for Intra frame </a:t>
            </a:r>
          </a:p>
          <a:p>
            <a:pPr marL="0" indent="0">
              <a:buNone/>
            </a:pPr>
            <a:r>
              <a:rPr lang="en-US" altLang="ja-JP" dirty="0">
                <a:latin typeface="Times New Roman" panose="02020603050405020304" pitchFamily="18" charset="0"/>
                <a:cs typeface="Times New Roman" panose="02020603050405020304" pitchFamily="18" charset="0"/>
              </a:rPr>
              <a:t> </a:t>
            </a:r>
            <a:r>
              <a:rPr lang="en-US" altLang="ja-JP" dirty="0" smtClean="0">
                <a:latin typeface="Times New Roman" panose="02020603050405020304" pitchFamily="18" charset="0"/>
                <a:cs typeface="Times New Roman" panose="02020603050405020304" pitchFamily="18" charset="0"/>
              </a:rPr>
              <a:t>   to replace De-blocking filter.</a:t>
            </a:r>
          </a:p>
          <a:p>
            <a:endParaRPr lang="en-US" altLang="ja-JP" dirty="0" smtClean="0">
              <a:latin typeface="Times New Roman" panose="02020603050405020304" pitchFamily="18" charset="0"/>
              <a:cs typeface="Times New Roman" panose="02020603050405020304" pitchFamily="18" charset="0"/>
            </a:endParaRPr>
          </a:p>
          <a:p>
            <a:r>
              <a:rPr lang="en-US" altLang="ja-JP" dirty="0" smtClean="0">
                <a:latin typeface="Times New Roman" panose="02020603050405020304" pitchFamily="18" charset="0"/>
                <a:cs typeface="Times New Roman" panose="02020603050405020304" pitchFamily="18" charset="0"/>
              </a:rPr>
              <a:t>Control the filtering strength by </a:t>
            </a:r>
            <a:r>
              <a:rPr lang="en-US" altLang="ja-JP" dirty="0" err="1" smtClean="0">
                <a:latin typeface="Times New Roman" panose="02020603050405020304" pitchFamily="18" charset="0"/>
                <a:cs typeface="Times New Roman" panose="02020603050405020304" pitchFamily="18" charset="0"/>
              </a:rPr>
              <a:t>Qstep</a:t>
            </a:r>
            <a:r>
              <a:rPr lang="en-US" altLang="ja-JP" dirty="0" smtClean="0">
                <a:latin typeface="Times New Roman" panose="02020603050405020304" pitchFamily="18" charset="0"/>
                <a:cs typeface="Times New Roman" panose="02020603050405020304" pitchFamily="18" charset="0"/>
              </a:rPr>
              <a:t>.</a:t>
            </a:r>
          </a:p>
          <a:p>
            <a:endParaRPr lang="en-US" altLang="ja-JP" dirty="0" smtClean="0">
              <a:latin typeface="Times New Roman" panose="02020603050405020304" pitchFamily="18" charset="0"/>
              <a:cs typeface="Times New Roman" panose="02020603050405020304" pitchFamily="18" charset="0"/>
            </a:endParaRPr>
          </a:p>
          <a:p>
            <a:r>
              <a:rPr kumimoji="1" lang="en-US" altLang="ja-JP" dirty="0" smtClean="0">
                <a:latin typeface="Times New Roman" panose="02020603050405020304" pitchFamily="18" charset="0"/>
                <a:cs typeface="Times New Roman" panose="02020603050405020304" pitchFamily="18" charset="0"/>
              </a:rPr>
              <a:t>Balance performance and speed.</a:t>
            </a:r>
            <a:endParaRPr kumimoji="1" lang="ja-JP" altLang="en-US"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0"/>
          </p:nvPr>
        </p:nvSpPr>
        <p:spPr/>
        <p:txBody>
          <a:bodyPr/>
          <a:lstStyle/>
          <a:p>
            <a:pPr>
              <a:defRPr/>
            </a:pPr>
            <a:fld id="{5564626F-57A5-49A7-8147-6690601DC936}" type="slidenum">
              <a:rPr lang="de-DE" altLang="ja-JP" smtClean="0"/>
              <a:pPr>
                <a:defRPr/>
              </a:pPr>
              <a:t>8</a:t>
            </a:fld>
            <a:endParaRPr lang="de-DE" altLang="ja-JP" dirty="0"/>
          </a:p>
        </p:txBody>
      </p:sp>
      <p:sp>
        <p:nvSpPr>
          <p:cNvPr id="5" name="页脚占位符 4"/>
          <p:cNvSpPr>
            <a:spLocks noGrp="1"/>
          </p:cNvSpPr>
          <p:nvPr>
            <p:ph type="ftr" sz="quarter" idx="11"/>
          </p:nvPr>
        </p:nvSpPr>
        <p:spPr/>
        <p:txBody>
          <a:bodyPr/>
          <a:lstStyle/>
          <a:p>
            <a:pPr>
              <a:defRPr/>
            </a:pPr>
            <a:r>
              <a:rPr lang="en-US" altLang="ja-JP" smtClean="0"/>
              <a:t>Copyright (C) 2019. FUJITSU R&amp;D CENTER, Co., LTD.</a:t>
            </a:r>
            <a:r>
              <a:rPr lang="ja-JP" altLang="en-US" smtClean="0"/>
              <a:t>　</a:t>
            </a:r>
            <a:endParaRPr lang="de-DE" altLang="ja-JP" dirty="0"/>
          </a:p>
        </p:txBody>
      </p:sp>
    </p:spTree>
    <p:extLst>
      <p:ext uri="{BB962C8B-B14F-4D97-AF65-F5344CB8AC3E}">
        <p14:creationId xmlns:p14="http://schemas.microsoft.com/office/powerpoint/2010/main" val="100887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F_Tool_2_JA_R">
  <a:themeElements>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自定义 2">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478</Words>
  <Application>Microsoft Office PowerPoint</Application>
  <PresentationFormat>全屏显示(4:3)</PresentationFormat>
  <Paragraphs>163</Paragraphs>
  <Slides>10</Slides>
  <Notes>5</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9" baseType="lpstr">
      <vt:lpstr>メイリオ</vt:lpstr>
      <vt:lpstr>ＭＳ Ｐゴシック</vt:lpstr>
      <vt:lpstr>等线</vt:lpstr>
      <vt:lpstr>Arial</vt:lpstr>
      <vt:lpstr>Cambria Math</vt:lpstr>
      <vt:lpstr>Times New Roman</vt:lpstr>
      <vt:lpstr>Wingdings</vt:lpstr>
      <vt:lpstr>F_Tool_2_JA_R</vt:lpstr>
      <vt:lpstr>Visio</vt:lpstr>
      <vt:lpstr>Non-CE10: A CNN based in-loop filter for intra frame</vt:lpstr>
      <vt:lpstr>Outline</vt:lpstr>
      <vt:lpstr>Proposed Method</vt:lpstr>
      <vt:lpstr>Proposed Method</vt:lpstr>
      <vt:lpstr>Proposed Method</vt:lpstr>
      <vt:lpstr>Training details</vt:lpstr>
      <vt:lpstr>Experiment Result</vt:lpstr>
      <vt:lpstr>Subjective Quality</vt:lpstr>
      <vt:lpstr>Conclusion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0</cp:revision>
  <dcterms:created xsi:type="dcterms:W3CDTF">2005-05-17T00:06:03Z</dcterms:created>
  <dcterms:modified xsi:type="dcterms:W3CDTF">2019-07-05T08:15:01Z</dcterms:modified>
</cp:coreProperties>
</file>