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9"/>
  </p:notesMasterIdLst>
  <p:sldIdLst>
    <p:sldId id="261" r:id="rId3"/>
    <p:sldId id="337" r:id="rId4"/>
    <p:sldId id="341" r:id="rId5"/>
    <p:sldId id="286" r:id="rId6"/>
    <p:sldId id="318" r:id="rId7"/>
    <p:sldId id="340" r:id="rId8"/>
  </p:sldIdLst>
  <p:sldSz cx="9144000" cy="5143500" type="screen16x9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0000E6"/>
    <a:srgbClr val="C82A2A"/>
    <a:srgbClr val="33952B"/>
    <a:srgbClr val="29933B"/>
    <a:srgbClr val="DEF8DC"/>
    <a:srgbClr val="B6F0B2"/>
    <a:srgbClr val="D5F6D2"/>
    <a:srgbClr val="154B1E"/>
    <a:srgbClr val="2360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55" autoAdjust="0"/>
    <p:restoredTop sz="94660"/>
  </p:normalViewPr>
  <p:slideViewPr>
    <p:cSldViewPr>
      <p:cViewPr varScale="1">
        <p:scale>
          <a:sx n="85" d="100"/>
          <a:sy n="85" d="100"/>
        </p:scale>
        <p:origin x="600" y="52"/>
      </p:cViewPr>
      <p:guideLst>
        <p:guide orient="horz" pos="1620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03.07.2019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716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971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3283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3784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1200151"/>
            <a:ext cx="2057310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6058630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205979"/>
            <a:ext cx="205731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205979"/>
            <a:ext cx="605863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-1588"/>
            <a:ext cx="1922462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3088" y="3744913"/>
            <a:ext cx="59436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" y="4810125"/>
            <a:ext cx="8462963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75" y="4822825"/>
            <a:ext cx="1190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377825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68653" tIns="34327" rIns="68653" bIns="34327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1421905"/>
            <a:ext cx="8612064" cy="115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b="1" dirty="0"/>
              <a:t>JVET-O012</a:t>
            </a:r>
            <a:r>
              <a:rPr lang="en-US" altLang="zh-CN" b="1" dirty="0"/>
              <a:t>6</a:t>
            </a:r>
            <a:endParaRPr lang="en-CA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b="1" dirty="0"/>
              <a:t>Align coding of BPWA index with normal truncated rice binarization process </a:t>
            </a:r>
            <a:endParaRPr kumimoji="0" lang="en-US" altLang="ja-JP" sz="28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2715766"/>
            <a:ext cx="504056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LI JINGYA, LIM CHONG SOON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Problem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C9F848C-AA05-4D61-AC97-25676B94EE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563532"/>
              </p:ext>
            </p:extLst>
          </p:nvPr>
        </p:nvGraphicFramePr>
        <p:xfrm>
          <a:off x="295636" y="987574"/>
          <a:ext cx="6796644" cy="1280160"/>
        </p:xfrm>
        <a:graphic>
          <a:graphicData uri="http://schemas.openxmlformats.org/drawingml/2006/table">
            <a:tbl>
              <a:tblPr firstRow="1" firstCol="1" bandRow="1"/>
              <a:tblGrid>
                <a:gridCol w="2314521">
                  <a:extLst>
                    <a:ext uri="{9D8B030D-6E8A-4147-A177-3AD203B41FA5}">
                      <a16:colId xmlns:a16="http://schemas.microsoft.com/office/drawing/2014/main" val="2836796204"/>
                    </a:ext>
                  </a:extLst>
                </a:gridCol>
                <a:gridCol w="2310973">
                  <a:extLst>
                    <a:ext uri="{9D8B030D-6E8A-4147-A177-3AD203B41FA5}">
                      <a16:colId xmlns:a16="http://schemas.microsoft.com/office/drawing/2014/main" val="125693244"/>
                    </a:ext>
                  </a:extLst>
                </a:gridCol>
                <a:gridCol w="2171150">
                  <a:extLst>
                    <a:ext uri="{9D8B030D-6E8A-4147-A177-3AD203B41FA5}">
                      <a16:colId xmlns:a16="http://schemas.microsoft.com/office/drawing/2014/main" val="1254995574"/>
                    </a:ext>
                  </a:extLst>
                </a:gridCol>
              </a:tblGrid>
              <a:tr h="1920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Bin String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Value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BPWA index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6844151"/>
                  </a:ext>
                </a:extLst>
              </a:tr>
              <a:tr h="1920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3029386"/>
                  </a:ext>
                </a:extLst>
              </a:tr>
              <a:tr h="1920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01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45556"/>
                  </a:ext>
                </a:extLst>
              </a:tr>
              <a:tr h="1920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001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231532"/>
                  </a:ext>
                </a:extLst>
              </a:tr>
              <a:tr h="1920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0001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8136752"/>
                  </a:ext>
                </a:extLst>
              </a:tr>
              <a:tr h="19202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0000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8784916"/>
                  </a:ext>
                </a:extLst>
              </a:tr>
            </a:tbl>
          </a:graphicData>
        </a:graphic>
      </p:graphicFrame>
      <p:sp>
        <p:nvSpPr>
          <p:cNvPr id="11" name="Rectangle 3">
            <a:extLst>
              <a:ext uri="{FF2B5EF4-FFF2-40B4-BE49-F238E27FC236}">
                <a16:creationId xmlns:a16="http://schemas.microsoft.com/office/drawing/2014/main" id="{85E0CFF2-3070-46A8-AA0F-FE6FD2B16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406273"/>
            <a:ext cx="920001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VTM5.0, BPWA index coding is the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case that uses zero-based truncated rice binarization. It unnecessarily increases hardware implementation cost.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8B8D2F3-2EC8-4FB7-AC9F-66C3B0B87432}"/>
              </a:ext>
            </a:extLst>
          </p:cNvPr>
          <p:cNvSpPr/>
          <p:nvPr/>
        </p:nvSpPr>
        <p:spPr>
          <a:xfrm>
            <a:off x="285750" y="2300173"/>
            <a:ext cx="6400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coding of </a:t>
            </a:r>
            <a:r>
              <a:rPr lang="en-US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BPWA index </a:t>
            </a:r>
            <a:r>
              <a:rPr lang="en-CA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NoBackwardPredFlag</a:t>
            </a:r>
            <a:r>
              <a:rPr lang="en-CA" sz="1400" dirty="0">
                <a:latin typeface="Times New Roman" panose="02020603050405020304" pitchFamily="18" charset="0"/>
                <a:ea typeface="PMingLiU" panose="02020500000000000000" pitchFamily="18" charset="-120"/>
              </a:rPr>
              <a:t> = 1 </a:t>
            </a:r>
            <a:endParaRPr lang="en-SG" sz="1400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195850AD-EE23-43D5-9759-EC6A666D6E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677670"/>
              </p:ext>
            </p:extLst>
          </p:nvPr>
        </p:nvGraphicFramePr>
        <p:xfrm>
          <a:off x="412114" y="2787774"/>
          <a:ext cx="6680166" cy="204216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2226722">
                  <a:extLst>
                    <a:ext uri="{9D8B030D-6E8A-4147-A177-3AD203B41FA5}">
                      <a16:colId xmlns:a16="http://schemas.microsoft.com/office/drawing/2014/main" val="3190914375"/>
                    </a:ext>
                  </a:extLst>
                </a:gridCol>
                <a:gridCol w="2226722">
                  <a:extLst>
                    <a:ext uri="{9D8B030D-6E8A-4147-A177-3AD203B41FA5}">
                      <a16:colId xmlns:a16="http://schemas.microsoft.com/office/drawing/2014/main" val="993812580"/>
                    </a:ext>
                  </a:extLst>
                </a:gridCol>
                <a:gridCol w="2226722">
                  <a:extLst>
                    <a:ext uri="{9D8B030D-6E8A-4147-A177-3AD203B41FA5}">
                      <a16:colId xmlns:a16="http://schemas.microsoft.com/office/drawing/2014/main" val="47835421"/>
                    </a:ext>
                  </a:extLst>
                </a:gridCol>
              </a:tblGrid>
              <a:tr h="377464">
                <a:tc>
                  <a:txBody>
                    <a:bodyPr/>
                    <a:lstStyle/>
                    <a:p>
                      <a:r>
                        <a:rPr lang="en-US" sz="1400" dirty="0"/>
                        <a:t>Value</a:t>
                      </a:r>
                      <a:endParaRPr lang="en-SG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Zero-based truncated unary</a:t>
                      </a:r>
                      <a:endParaRPr lang="en-SG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Truncated unary</a:t>
                      </a:r>
                      <a:endParaRPr lang="en-SG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2530455"/>
                  </a:ext>
                </a:extLst>
              </a:tr>
              <a:tr h="270146"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  <a:endParaRPr lang="en-SG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  <a:endParaRPr lang="en-SG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5672447"/>
                  </a:ext>
                </a:extLst>
              </a:tr>
              <a:tr h="270146"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  <a:endParaRPr lang="en-SG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01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</a:t>
                      </a:r>
                      <a:endParaRPr lang="en-SG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4362612"/>
                  </a:ext>
                </a:extLst>
              </a:tr>
              <a:tr h="270146">
                <a:tc>
                  <a:txBody>
                    <a:bodyPr/>
                    <a:lstStyle/>
                    <a:p>
                      <a:r>
                        <a:rPr lang="en-US" sz="1400" dirty="0"/>
                        <a:t>2</a:t>
                      </a:r>
                      <a:endParaRPr lang="en-SG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001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110</a:t>
                      </a:r>
                      <a:endParaRPr lang="en-SG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4310999"/>
                  </a:ext>
                </a:extLst>
              </a:tr>
              <a:tr h="270146">
                <a:tc>
                  <a:txBody>
                    <a:bodyPr/>
                    <a:lstStyle/>
                    <a:p>
                      <a:r>
                        <a:rPr lang="en-US" sz="1400" dirty="0"/>
                        <a:t>3</a:t>
                      </a:r>
                      <a:endParaRPr lang="en-SG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0001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1110</a:t>
                      </a:r>
                      <a:endParaRPr lang="en-SG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1061402"/>
                  </a:ext>
                </a:extLst>
              </a:tr>
              <a:tr h="270146">
                <a:tc>
                  <a:txBody>
                    <a:bodyPr/>
                    <a:lstStyle/>
                    <a:p>
                      <a:r>
                        <a:rPr lang="en-US" sz="1400" dirty="0"/>
                        <a:t>4</a:t>
                      </a:r>
                      <a:endParaRPr lang="en-SG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0000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1111</a:t>
                      </a:r>
                      <a:endParaRPr lang="en-SG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73417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2994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Proposal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464FB7F-DC52-44BC-A228-AF6BBA1775CF}"/>
              </a:ext>
            </a:extLst>
          </p:cNvPr>
          <p:cNvSpPr/>
          <p:nvPr/>
        </p:nvSpPr>
        <p:spPr>
          <a:xfrm>
            <a:off x="197768" y="494307"/>
            <a:ext cx="8766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dirty="0"/>
              <a:t>It is proposed to align coding of </a:t>
            </a:r>
            <a:r>
              <a:rPr lang="en-US" dirty="0"/>
              <a:t>BPWA index </a:t>
            </a:r>
            <a:r>
              <a:rPr lang="en-CA" dirty="0"/>
              <a:t>with normal truncated rice binarization process as below:</a:t>
            </a:r>
            <a:endParaRPr lang="en-SG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DAF48EB-914F-4D29-B9EC-E1014D05B5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337602"/>
              </p:ext>
            </p:extLst>
          </p:nvPr>
        </p:nvGraphicFramePr>
        <p:xfrm>
          <a:off x="669209" y="1276948"/>
          <a:ext cx="6080760" cy="1280160"/>
        </p:xfrm>
        <a:graphic>
          <a:graphicData uri="http://schemas.openxmlformats.org/drawingml/2006/table">
            <a:tbl>
              <a:tblPr firstRow="1" firstCol="1" bandRow="1"/>
              <a:tblGrid>
                <a:gridCol w="2070735">
                  <a:extLst>
                    <a:ext uri="{9D8B030D-6E8A-4147-A177-3AD203B41FA5}">
                      <a16:colId xmlns:a16="http://schemas.microsoft.com/office/drawing/2014/main" val="3645761097"/>
                    </a:ext>
                  </a:extLst>
                </a:gridCol>
                <a:gridCol w="2067560">
                  <a:extLst>
                    <a:ext uri="{9D8B030D-6E8A-4147-A177-3AD203B41FA5}">
                      <a16:colId xmlns:a16="http://schemas.microsoft.com/office/drawing/2014/main" val="19160416"/>
                    </a:ext>
                  </a:extLst>
                </a:gridCol>
                <a:gridCol w="1942465">
                  <a:extLst>
                    <a:ext uri="{9D8B030D-6E8A-4147-A177-3AD203B41FA5}">
                      <a16:colId xmlns:a16="http://schemas.microsoft.com/office/drawing/2014/main" val="31804629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Bin String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Value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BPWA index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3090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5147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41531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110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0605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1110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14861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1111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29874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7FC5330-4B36-4AC4-8B0F-31BBB39E73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514392"/>
              </p:ext>
            </p:extLst>
          </p:nvPr>
        </p:nvGraphicFramePr>
        <p:xfrm>
          <a:off x="686143" y="3067326"/>
          <a:ext cx="6080760" cy="853440"/>
        </p:xfrm>
        <a:graphic>
          <a:graphicData uri="http://schemas.openxmlformats.org/drawingml/2006/table">
            <a:tbl>
              <a:tblPr firstRow="1" firstCol="1" bandRow="1"/>
              <a:tblGrid>
                <a:gridCol w="2070735">
                  <a:extLst>
                    <a:ext uri="{9D8B030D-6E8A-4147-A177-3AD203B41FA5}">
                      <a16:colId xmlns:a16="http://schemas.microsoft.com/office/drawing/2014/main" val="2755006712"/>
                    </a:ext>
                  </a:extLst>
                </a:gridCol>
                <a:gridCol w="2067560">
                  <a:extLst>
                    <a:ext uri="{9D8B030D-6E8A-4147-A177-3AD203B41FA5}">
                      <a16:colId xmlns:a16="http://schemas.microsoft.com/office/drawing/2014/main" val="3638998755"/>
                    </a:ext>
                  </a:extLst>
                </a:gridCol>
                <a:gridCol w="1942465">
                  <a:extLst>
                    <a:ext uri="{9D8B030D-6E8A-4147-A177-3AD203B41FA5}">
                      <a16:colId xmlns:a16="http://schemas.microsoft.com/office/drawing/2014/main" val="96830977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Bin String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Value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BPWA index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79909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20768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62574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SG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SG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5471051"/>
                  </a:ext>
                </a:extLst>
              </a:tr>
            </a:tbl>
          </a:graphicData>
        </a:graphic>
      </p:graphicFrame>
      <p:sp>
        <p:nvSpPr>
          <p:cNvPr id="8" name="Rectangle 2">
            <a:extLst>
              <a:ext uri="{FF2B5EF4-FFF2-40B4-BE49-F238E27FC236}">
                <a16:creationId xmlns:a16="http://schemas.microsoft.com/office/drawing/2014/main" id="{7877876D-D755-46E4-A673-C596650E99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857" y="2678277"/>
            <a:ext cx="748813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proposed coding of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BPWA index </a:t>
            </a:r>
            <a:r>
              <a:rPr kumimoji="0" lang="en-CA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when 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NoBackwardPredFlag</a:t>
            </a:r>
            <a:r>
              <a:rPr kumimoji="0" lang="en-CA" altLang="zh-TW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= = 1</a:t>
            </a:r>
            <a:endParaRPr kumimoji="0" lang="en-CA" altLang="zh-TW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A7AFB08-7451-4CE3-B13E-F65340439281}"/>
              </a:ext>
            </a:extLst>
          </p:cNvPr>
          <p:cNvSpPr/>
          <p:nvPr/>
        </p:nvSpPr>
        <p:spPr>
          <a:xfrm>
            <a:off x="601857" y="3950454"/>
            <a:ext cx="63493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zh-TW" sz="1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proposed coding of </a:t>
            </a:r>
            <a:r>
              <a:rPr kumimoji="0" lang="en-US" altLang="zh-CN" sz="1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BPWA index </a:t>
            </a:r>
            <a:r>
              <a:rPr kumimoji="0" lang="en-CA" altLang="zh-CN" sz="1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when </a:t>
            </a:r>
            <a:r>
              <a:rPr kumimoji="0" lang="en-CA" altLang="ko-KR" sz="1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NoBackwardPredFlag</a:t>
            </a:r>
            <a:r>
              <a:rPr kumimoji="0" lang="en-CA" altLang="zh-TW" sz="14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= = 0</a:t>
            </a:r>
            <a:endParaRPr kumimoji="0" lang="en-CA" altLang="zh-TW" sz="1400" dirty="0"/>
          </a:p>
        </p:txBody>
      </p:sp>
    </p:spTree>
    <p:extLst>
      <p:ext uri="{BB962C8B-B14F-4D97-AF65-F5344CB8AC3E}">
        <p14:creationId xmlns:p14="http://schemas.microsoft.com/office/powerpoint/2010/main" val="2736973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results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1EB12C4-6EE4-4F7E-AA3F-68AE0CBFA99C}"/>
              </a:ext>
            </a:extLst>
          </p:cNvPr>
          <p:cNvGraphicFramePr>
            <a:graphicFrameLocks noGrp="1"/>
          </p:cNvGraphicFramePr>
          <p:nvPr/>
        </p:nvGraphicFramePr>
        <p:xfrm>
          <a:off x="2641868" y="1370009"/>
          <a:ext cx="3860264" cy="3262320"/>
        </p:xfrm>
        <a:graphic>
          <a:graphicData uri="http://schemas.openxmlformats.org/drawingml/2006/table">
            <a:tbl>
              <a:tblPr firstRow="1" firstCol="1" bandRow="1"/>
              <a:tblGrid>
                <a:gridCol w="912224">
                  <a:extLst>
                    <a:ext uri="{9D8B030D-6E8A-4147-A177-3AD203B41FA5}">
                      <a16:colId xmlns:a16="http://schemas.microsoft.com/office/drawing/2014/main" val="2280999764"/>
                    </a:ext>
                  </a:extLst>
                </a:gridCol>
                <a:gridCol w="636332">
                  <a:extLst>
                    <a:ext uri="{9D8B030D-6E8A-4147-A177-3AD203B41FA5}">
                      <a16:colId xmlns:a16="http://schemas.microsoft.com/office/drawing/2014/main" val="1864729370"/>
                    </a:ext>
                  </a:extLst>
                </a:gridCol>
                <a:gridCol w="636332">
                  <a:extLst>
                    <a:ext uri="{9D8B030D-6E8A-4147-A177-3AD203B41FA5}">
                      <a16:colId xmlns:a16="http://schemas.microsoft.com/office/drawing/2014/main" val="3157326915"/>
                    </a:ext>
                  </a:extLst>
                </a:gridCol>
                <a:gridCol w="636332">
                  <a:extLst>
                    <a:ext uri="{9D8B030D-6E8A-4147-A177-3AD203B41FA5}">
                      <a16:colId xmlns:a16="http://schemas.microsoft.com/office/drawing/2014/main" val="2510491621"/>
                    </a:ext>
                  </a:extLst>
                </a:gridCol>
                <a:gridCol w="519522">
                  <a:extLst>
                    <a:ext uri="{9D8B030D-6E8A-4147-A177-3AD203B41FA5}">
                      <a16:colId xmlns:a16="http://schemas.microsoft.com/office/drawing/2014/main" val="3893674745"/>
                    </a:ext>
                  </a:extLst>
                </a:gridCol>
                <a:gridCol w="519522">
                  <a:extLst>
                    <a:ext uri="{9D8B030D-6E8A-4147-A177-3AD203B41FA5}">
                      <a16:colId xmlns:a16="http://schemas.microsoft.com/office/drawing/2014/main" val="1278746848"/>
                    </a:ext>
                  </a:extLst>
                </a:gridCol>
              </a:tblGrid>
              <a:tr h="141840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0954153"/>
                  </a:ext>
                </a:extLst>
              </a:tr>
              <a:tr h="141840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2418870"/>
                  </a:ext>
                </a:extLst>
              </a:tr>
              <a:tr h="141840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9167493"/>
                  </a:ext>
                </a:extLst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7150704"/>
                  </a:ext>
                </a:extLst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1589694"/>
                  </a:ext>
                </a:extLst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845802"/>
                  </a:ext>
                </a:extLst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5279881"/>
                  </a:ext>
                </a:extLst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6788359"/>
                  </a:ext>
                </a:extLst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352011"/>
                  </a:ext>
                </a:extLst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6371456"/>
                  </a:ext>
                </a:extLst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084985"/>
                  </a:ext>
                </a:extLst>
              </a:tr>
              <a:tr h="141840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1223200"/>
                  </a:ext>
                </a:extLst>
              </a:tr>
              <a:tr h="141840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1839577"/>
                  </a:ext>
                </a:extLst>
              </a:tr>
              <a:tr h="141840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8250670"/>
                  </a:ext>
                </a:extLst>
              </a:tr>
              <a:tr h="141840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4713104"/>
                  </a:ext>
                </a:extLst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9262751"/>
                  </a:ext>
                </a:extLst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9636569"/>
                  </a:ext>
                </a:extLst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1612226"/>
                  </a:ext>
                </a:extLst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675383"/>
                  </a:ext>
                </a:extLst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6606878"/>
                  </a:ext>
                </a:extLst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7726858"/>
                  </a:ext>
                </a:extLst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5084398"/>
                  </a:ext>
                </a:extLst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60417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6938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5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Conclusion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156" y="610473"/>
            <a:ext cx="8964488" cy="807988"/>
          </a:xfr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CA" dirty="0"/>
              <a:t>It is proposed to align </a:t>
            </a:r>
            <a:r>
              <a:rPr lang="en-US" dirty="0"/>
              <a:t>BPWA index </a:t>
            </a:r>
            <a:r>
              <a:rPr lang="en-CA" dirty="0"/>
              <a:t>coding with normal truncated binarization process. </a:t>
            </a:r>
            <a:r>
              <a:rPr lang="en-US" dirty="0"/>
              <a:t>Coding impact is negligible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9753677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6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7426E2E-1A66-4FC2-83CB-C4AA56038C77}"/>
              </a:ext>
            </a:extLst>
          </p:cNvPr>
          <p:cNvSpPr txBox="1">
            <a:spLocks/>
          </p:cNvSpPr>
          <p:nvPr/>
        </p:nvSpPr>
        <p:spPr>
          <a:xfrm>
            <a:off x="167156" y="2283718"/>
            <a:ext cx="8352928" cy="37710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1800"/>
              </a:spcBef>
              <a:buNone/>
            </a:pPr>
            <a:r>
              <a:rPr lang="en-US" altLang="ja-JP" sz="2000" kern="0"/>
              <a:t>Thank MediaTek </a:t>
            </a:r>
            <a:r>
              <a:rPr lang="en-US" altLang="ja-JP" sz="2000" kern="0" dirty="0"/>
              <a:t>for cross-check</a:t>
            </a:r>
          </a:p>
        </p:txBody>
      </p:sp>
    </p:spTree>
    <p:extLst>
      <p:ext uri="{BB962C8B-B14F-4D97-AF65-F5344CB8AC3E}">
        <p14:creationId xmlns:p14="http://schemas.microsoft.com/office/powerpoint/2010/main" val="3616190677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389</Words>
  <Application>Microsoft Office PowerPoint</Application>
  <PresentationFormat>On-screen Show (16:9)</PresentationFormat>
  <Paragraphs>195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MS PGothic</vt:lpstr>
      <vt:lpstr>PMingLiU</vt:lpstr>
      <vt:lpstr>SimSun</vt:lpstr>
      <vt:lpstr>Yu Gothic</vt:lpstr>
      <vt:lpstr>Arial</vt:lpstr>
      <vt:lpstr>Calibri</vt:lpstr>
      <vt:lpstr>Times New Roman</vt:lpstr>
      <vt:lpstr>top_blue_16_9</vt:lpstr>
      <vt:lpstr>inside_blue_16_9_14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2019-07-03T02:40:06Z</dcterms:modified>
</cp:coreProperties>
</file>