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8"/>
  </p:notesMasterIdLst>
  <p:handoutMasterIdLst>
    <p:handoutMasterId r:id="rId19"/>
  </p:handoutMasterIdLst>
  <p:sldIdLst>
    <p:sldId id="385" r:id="rId5"/>
    <p:sldId id="4278" r:id="rId6"/>
    <p:sldId id="386" r:id="rId7"/>
    <p:sldId id="4277" r:id="rId8"/>
    <p:sldId id="388" r:id="rId9"/>
    <p:sldId id="4269" r:id="rId10"/>
    <p:sldId id="4266" r:id="rId11"/>
    <p:sldId id="4271" r:id="rId12"/>
    <p:sldId id="4276" r:id="rId13"/>
    <p:sldId id="4272" r:id="rId14"/>
    <p:sldId id="4273" r:id="rId15"/>
    <p:sldId id="4274" r:id="rId16"/>
    <p:sldId id="387" r:id="rId17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3" autoAdjust="0"/>
    <p:restoredTop sz="98458" autoAdjust="0"/>
  </p:normalViewPr>
  <p:slideViewPr>
    <p:cSldViewPr>
      <p:cViewPr>
        <p:scale>
          <a:sx n="150" d="100"/>
          <a:sy n="150" d="100"/>
        </p:scale>
        <p:origin x="720" y="33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2019/7/10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2019/7/10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22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600" y="44635"/>
            <a:ext cx="11051500" cy="792183"/>
          </a:xfrm>
          <a:prstGeom prst="rect">
            <a:avLst/>
          </a:prstGeom>
        </p:spPr>
        <p:txBody>
          <a:bodyPr wrap="non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600" y="1052758"/>
            <a:ext cx="11051500" cy="511452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446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2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9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187" y="908930"/>
            <a:ext cx="11525997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16" y="6409484"/>
            <a:ext cx="8840099" cy="36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0" marR="0" indent="0" algn="l" defTabSz="9145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D7B6D7-B93D-4A81-9951-1EF138C68E07}" type="slidenum">
              <a:rPr lang="en-US" altLang="ja-JP" sz="1800" b="1" kern="0" baseline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indent="0" algn="l" defTabSz="9145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ja-JP" sz="1800" b="1" kern="0" baseline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z="1800" b="0" kern="1200">
                <a:solidFill>
                  <a:srgbClr val="7FD13B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FEB80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EA157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1AB39F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738AC8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00ADDC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 </a:t>
            </a:r>
            <a:r>
              <a:rPr lang="en-US" altLang="ja-JP" sz="1800" b="0" kern="1200">
                <a:solidFill>
                  <a:schemeClr val="bg1">
                    <a:lumMod val="75000"/>
                  </a:schemeClr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Fundamental Technology Research and Development Division1 (FTRD1)</a:t>
            </a:r>
            <a:endParaRPr lang="ja-JP" altLang="ja-JP" sz="1600" b="0">
              <a:solidFill>
                <a:schemeClr val="bg1">
                  <a:lumMod val="75000"/>
                </a:schemeClr>
              </a:solidFill>
              <a:effectLst/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52" y="6423956"/>
            <a:ext cx="1311958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772" r:id="rId6"/>
    <p:sldLayoutId id="2147483698" r:id="rId7"/>
    <p:sldLayoutId id="2147483771" r:id="rId8"/>
    <p:sldLayoutId id="2147483706" r:id="rId9"/>
    <p:sldLayoutId id="2147483773" r:id="rId10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7883702-BCF1-4013-9738-E5B111DAB9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CE8-3.2: Chroma Transform Skip</a:t>
            </a:r>
            <a:r>
              <a:rPr lang="en-US" altLang="ja-JP" dirty="0"/>
              <a:t> </a:t>
            </a:r>
            <a:r>
              <a:rPr lang="en-US" altLang="ja-JP" dirty="0">
                <a:latin typeface="+mn-lt"/>
              </a:rPr>
              <a:t>(JVET-O0081)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187A606-5442-4FEA-8CB6-37F8574982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b="1" dirty="0"/>
              <a:t>T. Tsukuba, Y. </a:t>
            </a:r>
            <a:r>
              <a:rPr lang="en-US" altLang="ja-JP" b="1"/>
              <a:t>Yagasaki, M</a:t>
            </a:r>
            <a:r>
              <a:rPr lang="en-US" altLang="ja-JP" b="1" dirty="0"/>
              <a:t>. Ikeda, T. Suzuki</a:t>
            </a:r>
          </a:p>
        </p:txBody>
      </p:sp>
    </p:spTree>
    <p:extLst>
      <p:ext uri="{BB962C8B-B14F-4D97-AF65-F5344CB8AC3E}">
        <p14:creationId xmlns:p14="http://schemas.microsoft.com/office/powerpoint/2010/main" val="147859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Simulation</a:t>
            </a:r>
            <a:r>
              <a:rPr kumimoji="1" lang="en-US" altLang="ja-JP" dirty="0"/>
              <a:t> Results (YUV420)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77D5035-C89F-478E-8A10-956A801B4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29039"/>
              </p:ext>
            </p:extLst>
          </p:nvPr>
        </p:nvGraphicFramePr>
        <p:xfrm>
          <a:off x="2120678" y="1485578"/>
          <a:ext cx="3117576" cy="463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718">
                  <a:extLst>
                    <a:ext uri="{9D8B030D-6E8A-4147-A177-3AD203B41FA5}">
                      <a16:colId xmlns:a16="http://schemas.microsoft.com/office/drawing/2014/main" val="3619151552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30295116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714509756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4123649357"/>
                    </a:ext>
                  </a:extLst>
                </a:gridCol>
                <a:gridCol w="419570">
                  <a:extLst>
                    <a:ext uri="{9D8B030D-6E8A-4147-A177-3AD203B41FA5}">
                      <a16:colId xmlns:a16="http://schemas.microsoft.com/office/drawing/2014/main" val="1477137304"/>
                    </a:ext>
                  </a:extLst>
                </a:gridCol>
                <a:gridCol w="419570">
                  <a:extLst>
                    <a:ext uri="{9D8B030D-6E8A-4147-A177-3AD203B41FA5}">
                      <a16:colId xmlns:a16="http://schemas.microsoft.com/office/drawing/2014/main" val="76264281"/>
                    </a:ext>
                  </a:extLst>
                </a:gridCol>
              </a:tblGrid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All Intra Main10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56495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039775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33045847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21003771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9185194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70895513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47279865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52454453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67284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0.40%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403677770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-0.10%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08603207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-0.57%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-0.85%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92555169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9082038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Random access Main10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20049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95769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8984507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-0.34%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0.27%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409096844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5626461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0441691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0.22%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9872674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732615135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0.03%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773275590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0.52%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34597293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91808008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-0.72%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-0.98%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38025128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extLst>
                  <a:ext uri="{0D108BD9-81ED-4DB2-BD59-A6C34878D82A}">
                    <a16:rowId xmlns:a16="http://schemas.microsoft.com/office/drawing/2014/main" val="1871756860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Low delay B Main10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88707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49634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70104539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1034705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32601688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0.69%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5058414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0.71%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0.57%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16946213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1.26%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1.65%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07472389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0.84%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0.64%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45868561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1.27%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1.40%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34633934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0.20%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9753954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-0.76%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-1.18%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112%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727473184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9DC9B9B3-5A66-4C4A-8C5F-89AF17866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414559"/>
              </p:ext>
            </p:extLst>
          </p:nvPr>
        </p:nvGraphicFramePr>
        <p:xfrm>
          <a:off x="6606406" y="1524399"/>
          <a:ext cx="3117576" cy="463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718">
                  <a:extLst>
                    <a:ext uri="{9D8B030D-6E8A-4147-A177-3AD203B41FA5}">
                      <a16:colId xmlns:a16="http://schemas.microsoft.com/office/drawing/2014/main" val="2300159871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1454889261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3644240525"/>
                    </a:ext>
                  </a:extLst>
                </a:gridCol>
                <a:gridCol w="513906">
                  <a:extLst>
                    <a:ext uri="{9D8B030D-6E8A-4147-A177-3AD203B41FA5}">
                      <a16:colId xmlns:a16="http://schemas.microsoft.com/office/drawing/2014/main" val="530036915"/>
                    </a:ext>
                  </a:extLst>
                </a:gridCol>
                <a:gridCol w="419570">
                  <a:extLst>
                    <a:ext uri="{9D8B030D-6E8A-4147-A177-3AD203B41FA5}">
                      <a16:colId xmlns:a16="http://schemas.microsoft.com/office/drawing/2014/main" val="3622179847"/>
                    </a:ext>
                  </a:extLst>
                </a:gridCol>
                <a:gridCol w="419570">
                  <a:extLst>
                    <a:ext uri="{9D8B030D-6E8A-4147-A177-3AD203B41FA5}">
                      <a16:colId xmlns:a16="http://schemas.microsoft.com/office/drawing/2014/main" val="901076786"/>
                    </a:ext>
                  </a:extLst>
                </a:gridCol>
              </a:tblGrid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All Intra Main10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83194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87364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72168772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17676992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983550640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4321369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46868788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9927150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9400851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18126877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-0.89%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-0.83%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03320762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-2.21%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-4.05%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00260804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78222951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Random access Main10 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30619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60046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90528510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73343543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27267455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39112473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69775028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897107329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8113295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358529305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-1.56%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-1.33%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07712883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-2.88%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-2.95%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98%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17955446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b"/>
                </a:tc>
                <a:extLst>
                  <a:ext uri="{0D108BD9-81ED-4DB2-BD59-A6C34878D82A}">
                    <a16:rowId xmlns:a16="http://schemas.microsoft.com/office/drawing/2014/main" val="937035912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Low delay B Main10 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6475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233177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4002113155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A1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93364255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A2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endParaRPr lang="ja-JP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800">
                          <a:effectLst/>
                        </a:rPr>
                        <a:t>　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50160378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B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641329872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502513923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E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-0.33%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-0.93%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907603238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-0.36%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265230555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D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-0.20%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-0.04%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1049991411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F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-1.55%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-1.46%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199416174"/>
                  </a:ext>
                </a:extLst>
              </a:tr>
              <a:tr h="1145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Class SCC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-1.48%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-2.47%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-2.61%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106%</a:t>
                      </a:r>
                      <a:endParaRPr lang="ja-JP" sz="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98%</a:t>
                      </a:r>
                      <a:endParaRPr lang="ja-JP" sz="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4473" marR="44473" marT="0" marB="0" anchor="ctr"/>
                </a:tc>
                <a:extLst>
                  <a:ext uri="{0D108BD9-81ED-4DB2-BD59-A6C34878D82A}">
                    <a16:rowId xmlns:a16="http://schemas.microsoft.com/office/drawing/2014/main" val="3431940583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FE349F7-A820-43A9-96E9-6A887CCB303E}"/>
              </a:ext>
            </a:extLst>
          </p:cNvPr>
          <p:cNvSpPr txBox="1"/>
          <p:nvPr/>
        </p:nvSpPr>
        <p:spPr>
          <a:xfrm>
            <a:off x="2857694" y="1189304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Normal QPs</a:t>
            </a:r>
            <a:endParaRPr kumimoji="1" lang="ja-JP" altLang="en-US" sz="16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60461D0-8623-4F92-81CE-97D1DF6F85D1}"/>
              </a:ext>
            </a:extLst>
          </p:cNvPr>
          <p:cNvSpPr txBox="1"/>
          <p:nvPr/>
        </p:nvSpPr>
        <p:spPr>
          <a:xfrm>
            <a:off x="6390382" y="1192472"/>
            <a:ext cx="3958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Low QPs (QP=2,7,12,17 with first 100 frames)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15397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j-lt"/>
              </a:rPr>
              <a:t>Simulation</a:t>
            </a:r>
            <a:r>
              <a:rPr kumimoji="1" lang="en-US" altLang="ja-JP" dirty="0"/>
              <a:t> Results (YUV444)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73B35A29-4331-45E3-90B4-8B59E1F68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12001"/>
              </p:ext>
            </p:extLst>
          </p:nvPr>
        </p:nvGraphicFramePr>
        <p:xfrm>
          <a:off x="1219911" y="1557586"/>
          <a:ext cx="4449287" cy="4352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885">
                  <a:extLst>
                    <a:ext uri="{9D8B030D-6E8A-4147-A177-3AD203B41FA5}">
                      <a16:colId xmlns:a16="http://schemas.microsoft.com/office/drawing/2014/main" val="3905960395"/>
                    </a:ext>
                  </a:extLst>
                </a:gridCol>
                <a:gridCol w="617834">
                  <a:extLst>
                    <a:ext uri="{9D8B030D-6E8A-4147-A177-3AD203B41FA5}">
                      <a16:colId xmlns:a16="http://schemas.microsoft.com/office/drawing/2014/main" val="2509949160"/>
                    </a:ext>
                  </a:extLst>
                </a:gridCol>
                <a:gridCol w="617834">
                  <a:extLst>
                    <a:ext uri="{9D8B030D-6E8A-4147-A177-3AD203B41FA5}">
                      <a16:colId xmlns:a16="http://schemas.microsoft.com/office/drawing/2014/main" val="4131707431"/>
                    </a:ext>
                  </a:extLst>
                </a:gridCol>
                <a:gridCol w="617834">
                  <a:extLst>
                    <a:ext uri="{9D8B030D-6E8A-4147-A177-3AD203B41FA5}">
                      <a16:colId xmlns:a16="http://schemas.microsoft.com/office/drawing/2014/main" val="3547709102"/>
                    </a:ext>
                  </a:extLst>
                </a:gridCol>
                <a:gridCol w="504950">
                  <a:extLst>
                    <a:ext uri="{9D8B030D-6E8A-4147-A177-3AD203B41FA5}">
                      <a16:colId xmlns:a16="http://schemas.microsoft.com/office/drawing/2014/main" val="3296069930"/>
                    </a:ext>
                  </a:extLst>
                </a:gridCol>
                <a:gridCol w="504950">
                  <a:extLst>
                    <a:ext uri="{9D8B030D-6E8A-4147-A177-3AD203B41FA5}">
                      <a16:colId xmlns:a16="http://schemas.microsoft.com/office/drawing/2014/main" val="1996874597"/>
                    </a:ext>
                  </a:extLst>
                </a:gridCol>
              </a:tblGrid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All Intra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36328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 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184393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324497048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-0.89%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-4.56%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77349296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-1.64%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67390793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98651423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98062523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Camera-Captured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66668805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60424737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2482035491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98832075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Random access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35158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 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330933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112843781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-1.64%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-5.29%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-5.54%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18295482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-0.07%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-2.28%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12381465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-0.86%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-0.90%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19160323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-2.78%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-2.73%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25994619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Camera-Captured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36655293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-0.43%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-2.68%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-2.77%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154182808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289284165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354696929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Low delay B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61930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 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065191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13936486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-4.60%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622565772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-2.23%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-2.46%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12287755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0.57%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-0.69%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-0.76%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913808738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-3.61%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054833558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Camera-Captured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0034124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Overall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-2.55%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-2.82%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4182824348"/>
                  </a:ext>
                </a:extLst>
              </a:tr>
            </a:tbl>
          </a:graphicData>
        </a:graphic>
      </p:graphicFrame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BE07180-183C-4B35-A605-46413C2DA1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53580"/>
              </p:ext>
            </p:extLst>
          </p:nvPr>
        </p:nvGraphicFramePr>
        <p:xfrm>
          <a:off x="6044447" y="1557586"/>
          <a:ext cx="4450391" cy="4352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885">
                  <a:extLst>
                    <a:ext uri="{9D8B030D-6E8A-4147-A177-3AD203B41FA5}">
                      <a16:colId xmlns:a16="http://schemas.microsoft.com/office/drawing/2014/main" val="3791363281"/>
                    </a:ext>
                  </a:extLst>
                </a:gridCol>
                <a:gridCol w="650874">
                  <a:extLst>
                    <a:ext uri="{9D8B030D-6E8A-4147-A177-3AD203B41FA5}">
                      <a16:colId xmlns:a16="http://schemas.microsoft.com/office/drawing/2014/main" val="369748760"/>
                    </a:ext>
                  </a:extLst>
                </a:gridCol>
                <a:gridCol w="650874">
                  <a:extLst>
                    <a:ext uri="{9D8B030D-6E8A-4147-A177-3AD203B41FA5}">
                      <a16:colId xmlns:a16="http://schemas.microsoft.com/office/drawing/2014/main" val="341561534"/>
                    </a:ext>
                  </a:extLst>
                </a:gridCol>
                <a:gridCol w="650874">
                  <a:extLst>
                    <a:ext uri="{9D8B030D-6E8A-4147-A177-3AD203B41FA5}">
                      <a16:colId xmlns:a16="http://schemas.microsoft.com/office/drawing/2014/main" val="854727719"/>
                    </a:ext>
                  </a:extLst>
                </a:gridCol>
                <a:gridCol w="455942">
                  <a:extLst>
                    <a:ext uri="{9D8B030D-6E8A-4147-A177-3AD203B41FA5}">
                      <a16:colId xmlns:a16="http://schemas.microsoft.com/office/drawing/2014/main" val="1218781917"/>
                    </a:ext>
                  </a:extLst>
                </a:gridCol>
                <a:gridCol w="455942">
                  <a:extLst>
                    <a:ext uri="{9D8B030D-6E8A-4147-A177-3AD203B41FA5}">
                      <a16:colId xmlns:a16="http://schemas.microsoft.com/office/drawing/2014/main" val="177846220"/>
                    </a:ext>
                  </a:extLst>
                </a:gridCol>
              </a:tblGrid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All Intra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01397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08993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26931897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-9.91%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-13.53%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-13.36%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66086320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-3.95%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-7.07%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-6.75%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24297122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-0.55%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-0.58%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647635561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-3.21%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-6.85%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81323366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Camera-Captured content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1081512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-6.84%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-6.81%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85847343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99397130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325653203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Random access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76227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75504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965233183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-10.19%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-16.14%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-16.00%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58181488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-3.34%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-6.94%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-6.52%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8933976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-1.79%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-6.63%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964035969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-1.91%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-5.93%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-6.70%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87576203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Camera-Captured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-0.49%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7880533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-4.23%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-8.25%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-8.24%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891419011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239396257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extLst>
                  <a:ext uri="{0D108BD9-81ED-4DB2-BD59-A6C34878D82A}">
                    <a16:rowId xmlns:a16="http://schemas.microsoft.com/office/drawing/2014/main" val="4134099095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Low delay B Main10 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65546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 VTM-5.0 DualTree 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01381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EncT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DecT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66821119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1080p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-12.36%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-16.13%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-15.69%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981053700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TGM 720p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-3.02%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-6.82%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31326227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Animation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-2.12%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-5.10%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244603233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Mixed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-1.79%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-6.97%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98%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915864096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Camera-Captured content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-0.28%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1321086374"/>
                  </a:ext>
                </a:extLst>
              </a:tr>
              <a:tr h="140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-4.75%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-8.07%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-7.92%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>
                          <a:effectLst/>
                        </a:rPr>
                        <a:t>104%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800" dirty="0">
                          <a:effectLst/>
                        </a:rPr>
                        <a:t>98%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515" marR="54515" marT="0" marB="0" anchor="ctr"/>
                </a:tc>
                <a:extLst>
                  <a:ext uri="{0D108BD9-81ED-4DB2-BD59-A6C34878D82A}">
                    <a16:rowId xmlns:a16="http://schemas.microsoft.com/office/drawing/2014/main" val="3351878601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3413D01-69B9-4D76-947A-5BA1ABFE6D8C}"/>
              </a:ext>
            </a:extLst>
          </p:cNvPr>
          <p:cNvSpPr txBox="1"/>
          <p:nvPr/>
        </p:nvSpPr>
        <p:spPr>
          <a:xfrm>
            <a:off x="2857694" y="1189304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Normal QPs</a:t>
            </a:r>
            <a:endParaRPr kumimoji="1" lang="ja-JP" altLang="en-US" sz="16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3A0E39A-BD77-4B52-90A4-B16467666E7A}"/>
              </a:ext>
            </a:extLst>
          </p:cNvPr>
          <p:cNvSpPr txBox="1"/>
          <p:nvPr/>
        </p:nvSpPr>
        <p:spPr>
          <a:xfrm>
            <a:off x="6390382" y="1192472"/>
            <a:ext cx="3958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Low QPs (QP=2,7,12,17 with first 100 frames)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948607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n-lt"/>
              </a:rPr>
              <a:t>Conclusion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14274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Enabling chroma transform skip improves chroma BD% for </a:t>
            </a:r>
            <a:r>
              <a:rPr lang="en-US" altLang="ja-JP" sz="2000" dirty="0" err="1">
                <a:latin typeface="+mn-lt"/>
              </a:rPr>
              <a:t>ClassF</a:t>
            </a:r>
            <a:r>
              <a:rPr lang="en-US" altLang="ja-JP" sz="2000" dirty="0">
                <a:latin typeface="+mn-lt"/>
              </a:rPr>
              <a:t>/SCC/YUV444</a:t>
            </a:r>
            <a:endParaRPr lang="en-US" altLang="ja-JP" sz="2800" dirty="0">
              <a:latin typeface="+mn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Recommend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Adopt chroma transform skip into the next VTM/VVC WD and enable for SCC contents.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Thanks HHI for cross-checking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4A20740B-2045-417B-B721-B0BB7EC4EED8}"/>
              </a:ext>
            </a:extLst>
          </p:cNvPr>
          <p:cNvGraphicFramePr>
            <a:graphicFrameLocks noGrp="1"/>
          </p:cNvGraphicFramePr>
          <p:nvPr/>
        </p:nvGraphicFramePr>
        <p:xfrm>
          <a:off x="528190" y="1816770"/>
          <a:ext cx="41656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6496302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All intra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299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AtoE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0.02%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-0.10%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-0.09%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SCC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0.02%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-0.57%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-0.85%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YUV444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-0.19%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-1.96%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-2.19%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99%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5CBCECC1-F2E6-4B70-99B0-745C9A5D9A2C}"/>
              </a:ext>
            </a:extLst>
          </p:cNvPr>
          <p:cNvGraphicFramePr>
            <a:graphicFrameLocks noGrp="1"/>
          </p:cNvGraphicFramePr>
          <p:nvPr/>
        </p:nvGraphicFramePr>
        <p:xfrm>
          <a:off x="4682926" y="1816770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61148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0.15%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0.05%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-0.09%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-0.72%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-0.43%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-2.77%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E21B5F8-16DB-4967-85D4-5E1F7459E29C}"/>
              </a:ext>
            </a:extLst>
          </p:cNvPr>
          <p:cNvSpPr txBox="1"/>
          <p:nvPr/>
        </p:nvSpPr>
        <p:spPr>
          <a:xfrm>
            <a:off x="439654" y="1508993"/>
            <a:ext cx="23772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Normal QPs (</a:t>
            </a:r>
            <a:r>
              <a:rPr kumimoji="1" lang="en-US" altLang="ja-JP" sz="1400" b="1" dirty="0" err="1"/>
              <a:t>qp</a:t>
            </a:r>
            <a:r>
              <a:rPr lang="en-US" altLang="ja-JP" sz="1400" b="1" dirty="0"/>
              <a:t>=22,27,32,37)</a:t>
            </a:r>
            <a:endParaRPr kumimoji="1" lang="ja-JP" altLang="en-US" sz="1400" b="1" dirty="0"/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4B793B9-49B3-4359-B76E-E0CBB12068F1}"/>
              </a:ext>
            </a:extLst>
          </p:cNvPr>
          <p:cNvGraphicFramePr>
            <a:graphicFrameLocks noGrp="1"/>
          </p:cNvGraphicFramePr>
          <p:nvPr/>
        </p:nvGraphicFramePr>
        <p:xfrm>
          <a:off x="7984926" y="1816770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LB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49077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0.15%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0.05%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-0.09%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-0.72%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-0.43%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-2.77%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3E528FC4-4572-4E77-AD51-45CF3E2CF19E}"/>
              </a:ext>
            </a:extLst>
          </p:cNvPr>
          <p:cNvGraphicFramePr>
            <a:graphicFrameLocks noGrp="1"/>
          </p:cNvGraphicFramePr>
          <p:nvPr/>
        </p:nvGraphicFramePr>
        <p:xfrm>
          <a:off x="528190" y="3430256"/>
          <a:ext cx="41656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6496302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All intra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299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AtoE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-0.89%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-0.83%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SCC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YUV444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-6.84%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-6.81%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B4BEB077-4274-4117-85D0-83F9479F7926}"/>
              </a:ext>
            </a:extLst>
          </p:cNvPr>
          <p:cNvGraphicFramePr>
            <a:graphicFrameLocks noGrp="1"/>
          </p:cNvGraphicFramePr>
          <p:nvPr/>
        </p:nvGraphicFramePr>
        <p:xfrm>
          <a:off x="4682926" y="3430256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61148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-1.56%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-1.33%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-2.88%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-2.95%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-4.23%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-8.25%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-8.24%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6AA8F5-59D0-4B81-9E04-19F977D65BB2}"/>
              </a:ext>
            </a:extLst>
          </p:cNvPr>
          <p:cNvSpPr txBox="1"/>
          <p:nvPr/>
        </p:nvSpPr>
        <p:spPr>
          <a:xfrm>
            <a:off x="485726" y="3168125"/>
            <a:ext cx="1940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Low QPs (</a:t>
            </a:r>
            <a:r>
              <a:rPr kumimoji="1" lang="en-US" altLang="ja-JP" sz="1400" b="1" dirty="0" err="1"/>
              <a:t>qp</a:t>
            </a:r>
            <a:r>
              <a:rPr lang="en-US" altLang="ja-JP" sz="1400" b="1" dirty="0"/>
              <a:t>=2,7,12,17)</a:t>
            </a:r>
            <a:endParaRPr kumimoji="1" lang="ja-JP" altLang="en-US" sz="1400" b="1" dirty="0"/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61F17793-AAF3-464D-A6E5-C43ABDBBAC7C}"/>
              </a:ext>
            </a:extLst>
          </p:cNvPr>
          <p:cNvGraphicFramePr>
            <a:graphicFrameLocks noGrp="1"/>
          </p:cNvGraphicFramePr>
          <p:nvPr/>
        </p:nvGraphicFramePr>
        <p:xfrm>
          <a:off x="7984926" y="3430256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LB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49077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-0.23%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-0.36%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-1.55%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-1.46%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-1.48%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-2.47%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-4.75%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-8.07%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-7.92%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720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92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Results of CE8-3.2 at low QP (7/12/17/22)</a:t>
            </a:r>
            <a:endParaRPr kumimoji="1" lang="ja-JP" altLang="en-US" dirty="0">
              <a:latin typeface="+mj-lt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6B04CEC-8936-44E5-8F9C-AD63BA40E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166" y="1401293"/>
            <a:ext cx="3853238" cy="53784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49B1A25-415D-44A5-8C20-3AAE5967B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104" y="1401293"/>
            <a:ext cx="5611370" cy="5378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FB6E36-F32A-4A14-AEAF-23E1BE8E5EED}"/>
              </a:ext>
            </a:extLst>
          </p:cNvPr>
          <p:cNvSpPr txBox="1"/>
          <p:nvPr/>
        </p:nvSpPr>
        <p:spPr>
          <a:xfrm>
            <a:off x="2622506" y="906087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YUV4:2:0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9878B49-ADAB-4242-B0C4-B23DB424E32F}"/>
              </a:ext>
            </a:extLst>
          </p:cNvPr>
          <p:cNvSpPr txBox="1"/>
          <p:nvPr/>
        </p:nvSpPr>
        <p:spPr>
          <a:xfrm>
            <a:off x="8383510" y="906087"/>
            <a:ext cx="119455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YUV4:4:4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501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64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Summary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14274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Enabling chroma transform skip improves chroma BD% for </a:t>
            </a:r>
            <a:r>
              <a:rPr lang="en-US" altLang="ja-JP" sz="2000" dirty="0" err="1">
                <a:latin typeface="+mn-lt"/>
              </a:rPr>
              <a:t>ClassF</a:t>
            </a:r>
            <a:r>
              <a:rPr lang="en-US" altLang="ja-JP" sz="2000" dirty="0">
                <a:latin typeface="+mn-lt"/>
              </a:rPr>
              <a:t>/SCC/YUV444</a:t>
            </a:r>
            <a:endParaRPr lang="en-US" altLang="ja-JP" sz="2800" dirty="0">
              <a:latin typeface="+mn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Recommend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Adopt chroma transform skip into the next VTM/VVC WD and enable for SCC contents.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4A20740B-2045-417B-B721-B0BB7EC4EED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8190" y="1816770"/>
          <a:ext cx="41656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6496302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All intra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299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AtoE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0.02%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-0.10%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-0.09%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SCC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0.02%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-0.57%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-0.85%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YUV444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-0.19%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-1.96%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-2.19%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99%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5CBCECC1-F2E6-4B70-99B0-745C9A5D9A2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82926" y="1816770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61148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0.15%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0.05%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-0.09%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-0.72%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-0.43%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-2.77%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E21B5F8-16DB-4967-85D4-5E1F7459E29C}"/>
              </a:ext>
            </a:extLst>
          </p:cNvPr>
          <p:cNvSpPr txBox="1"/>
          <p:nvPr/>
        </p:nvSpPr>
        <p:spPr>
          <a:xfrm>
            <a:off x="439654" y="1508993"/>
            <a:ext cx="23772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Normal QPs (</a:t>
            </a:r>
            <a:r>
              <a:rPr kumimoji="1" lang="en-US" altLang="ja-JP" sz="1400" b="1" dirty="0" err="1"/>
              <a:t>qp</a:t>
            </a:r>
            <a:r>
              <a:rPr lang="en-US" altLang="ja-JP" sz="1400" b="1" dirty="0"/>
              <a:t>=22,27,32,37)</a:t>
            </a:r>
            <a:endParaRPr kumimoji="1" lang="ja-JP" altLang="en-US" sz="1400" b="1" dirty="0"/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4B793B9-49B3-4359-B76E-E0CBB12068F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984926" y="1816770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LB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49077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0.15%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0.05%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-0.09%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-0.72%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-0.43%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-2.77%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3E528FC4-4572-4E77-AD51-45CF3E2CF1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8190" y="3430256"/>
          <a:ext cx="41656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6496302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All intra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299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AtoE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-0.89%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-0.83%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class SCC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YUV444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-6.84%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-6.81%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B4BEB077-4274-4117-85D0-83F9479F792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82926" y="3430256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RA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61148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-0.08%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-0.19%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-1.56%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-1.33%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-6.00%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-2.88%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-2.95%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-4.23%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-8.25%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-8.24%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6AA8F5-59D0-4B81-9E04-19F977D65BB2}"/>
              </a:ext>
            </a:extLst>
          </p:cNvPr>
          <p:cNvSpPr txBox="1"/>
          <p:nvPr/>
        </p:nvSpPr>
        <p:spPr>
          <a:xfrm>
            <a:off x="485726" y="3168125"/>
            <a:ext cx="1940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Low QPs (</a:t>
            </a:r>
            <a:r>
              <a:rPr kumimoji="1" lang="en-US" altLang="ja-JP" sz="1400" b="1" dirty="0" err="1"/>
              <a:t>qp</a:t>
            </a:r>
            <a:r>
              <a:rPr lang="en-US" altLang="ja-JP" sz="1400" b="1" dirty="0"/>
              <a:t>=2,7,12,17)</a:t>
            </a:r>
            <a:endParaRPr kumimoji="1" lang="ja-JP" altLang="en-US" sz="1400" b="1" dirty="0"/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61F17793-AAF3-464D-A6E5-C43ABDBBAC7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984926" y="3430256"/>
          <a:ext cx="3302000" cy="1397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136048643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1960320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385060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1098859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24700546"/>
                    </a:ext>
                  </a:extLst>
                </a:gridCol>
              </a:tblGrid>
              <a:tr h="2349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LB over VTM-5.0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49077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Y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512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0.07%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-0.23%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-0.36%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100%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361932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-0.18%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-1.55%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-1.46%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9983392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-1.48%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-2.47%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-2.61%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106%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9492237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-4.75%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-8.07%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-7.92%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104%</a:t>
                      </a:r>
                      <a:endParaRPr lang="ja-JP" sz="9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Arial Unicode MS" panose="020B0604020202020204" pitchFamily="50" charset="-128"/>
                        </a:rPr>
                        <a:t>98%</a:t>
                      </a:r>
                      <a:endParaRPr 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484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090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Introduction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At the 13</a:t>
            </a:r>
            <a:r>
              <a:rPr lang="en-US" altLang="ja-JP" sz="2000" baseline="30000" dirty="0">
                <a:latin typeface="+mn-lt"/>
              </a:rPr>
              <a:t>th</a:t>
            </a:r>
            <a:r>
              <a:rPr lang="en-US" altLang="ja-JP" sz="2000" dirty="0">
                <a:latin typeface="+mn-lt"/>
              </a:rPr>
              <a:t> meeting, unified Transform Type Signaling in JVET-M0464 [1] was adopt 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Unified signaling for transform skip and MTS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 err="1">
                <a:latin typeface="+mn-lt"/>
              </a:rPr>
              <a:t>Luma</a:t>
            </a:r>
            <a:r>
              <a:rPr lang="en-US" altLang="ja-JP" dirty="0">
                <a:latin typeface="+mn-lt"/>
              </a:rPr>
              <a:t> transform skip size extension up to 32x32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b="1" u="sng" dirty="0">
                <a:latin typeface="+mn-lt"/>
              </a:rPr>
              <a:t>No chroma transform skip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Fast transform type selection as non-normative change: limits # of candidates for RDO to 3 for Intra MTS, and 4 for inter MTS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JVET-N0123 [2] reported that “no chroma transform skip” resulted in small chroma </a:t>
            </a:r>
            <a:r>
              <a:rPr lang="en-US" altLang="ja-JP" sz="2000" dirty="0" err="1">
                <a:latin typeface="+mn-lt"/>
              </a:rPr>
              <a:t>bdrate</a:t>
            </a:r>
            <a:r>
              <a:rPr lang="en-US" altLang="ja-JP" sz="2000" dirty="0">
                <a:latin typeface="+mn-lt"/>
              </a:rPr>
              <a:t> degradation and requested to study chroma transform skip in CE.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BE19EC6-AE33-4AF4-B124-EA950A15BEEE}"/>
              </a:ext>
            </a:extLst>
          </p:cNvPr>
          <p:cNvSpPr/>
          <p:nvPr/>
        </p:nvSpPr>
        <p:spPr>
          <a:xfrm>
            <a:off x="592178" y="5662042"/>
            <a:ext cx="9470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900" dirty="0"/>
              <a:t>[1] </a:t>
            </a:r>
            <a:r>
              <a:rPr lang="it-IT" altLang="ja-JP" sz="900" dirty="0"/>
              <a:t>B. Bross, T. Nguyen, P. Keydel, H. Schwarz, D. Marpe, T. Wiegand </a:t>
            </a:r>
            <a:r>
              <a:rPr lang="en-US" altLang="ja-JP" sz="900" dirty="0"/>
              <a:t>, </a:t>
            </a:r>
            <a:r>
              <a:rPr lang="ja-JP" altLang="en-US" sz="900" dirty="0"/>
              <a:t>“</a:t>
            </a:r>
            <a:r>
              <a:rPr lang="en-US" altLang="ja-JP" sz="900" dirty="0"/>
              <a:t>Non-CE8: Unified Transform Type </a:t>
            </a:r>
            <a:r>
              <a:rPr lang="en-US" altLang="ja-JP" sz="900" dirty="0" err="1"/>
              <a:t>Signalling</a:t>
            </a:r>
            <a:r>
              <a:rPr lang="en-US" altLang="ja-JP" sz="900" dirty="0"/>
              <a:t> and Residual Coding for Transform Skip,”</a:t>
            </a:r>
            <a:r>
              <a:rPr lang="ja-JP" altLang="en-US" sz="900" dirty="0"/>
              <a:t>  </a:t>
            </a:r>
            <a:r>
              <a:rPr lang="en-US" altLang="ja-JP" sz="900" dirty="0"/>
              <a:t>JVET-M0464,  </a:t>
            </a:r>
            <a:br>
              <a:rPr lang="en-US" altLang="ja-JP" sz="900" dirty="0"/>
            </a:br>
            <a:r>
              <a:rPr lang="en-US" altLang="ja-JP" sz="900" dirty="0"/>
              <a:t>      Joint Video Experts Team (JVET) of ITU-T SG 16 WP 3 and ISO/IEC JTC 1/SC 29/WG 11  13th Meeting: Marrakech, MA, 9-18 Jan. 2019</a:t>
            </a:r>
          </a:p>
          <a:p>
            <a:r>
              <a:rPr lang="en-US" altLang="ja-JP" sz="900" dirty="0"/>
              <a:t>[2] T. Tsukuba,</a:t>
            </a:r>
            <a:r>
              <a:rPr lang="it-IT" altLang="ja-JP" sz="900" dirty="0"/>
              <a:t> M. Ikeda, Y. Yagasaki, T. Suzuki </a:t>
            </a:r>
            <a:r>
              <a:rPr lang="en-US" altLang="ja-JP" sz="900" dirty="0"/>
              <a:t>, </a:t>
            </a:r>
            <a:r>
              <a:rPr lang="ja-JP" altLang="en-US" sz="900" dirty="0"/>
              <a:t>“</a:t>
            </a:r>
            <a:r>
              <a:rPr lang="fr-FR" altLang="ja-JP" sz="900" dirty="0"/>
              <a:t>AHG13/Non-CE6/CE8: Chroma </a:t>
            </a:r>
            <a:r>
              <a:rPr lang="fr-FR" altLang="ja-JP" sz="900" dirty="0" err="1"/>
              <a:t>Transform</a:t>
            </a:r>
            <a:r>
              <a:rPr lang="fr-FR" altLang="ja-JP" sz="900" dirty="0"/>
              <a:t> Skip</a:t>
            </a:r>
            <a:r>
              <a:rPr lang="en-US" altLang="ja-JP" sz="900" dirty="0"/>
              <a:t>,”</a:t>
            </a:r>
            <a:r>
              <a:rPr lang="ja-JP" altLang="en-US" sz="900" dirty="0"/>
              <a:t>  </a:t>
            </a:r>
            <a:r>
              <a:rPr lang="en-US" altLang="ja-JP" sz="900" dirty="0"/>
              <a:t>JVET-N0123,  </a:t>
            </a:r>
            <a:br>
              <a:rPr lang="en-US" altLang="ja-JP" sz="900" dirty="0"/>
            </a:br>
            <a:r>
              <a:rPr lang="en-US" altLang="ja-JP" sz="900" dirty="0"/>
              <a:t>      Joint Video Experts Team (JVET) of ITU-T SG 16 WP 3 and ISO/IEC JTC 1/SC 29/WG 11  14th Meeting: Geneva, CH, 19-27, Mar. 2019</a:t>
            </a:r>
          </a:p>
        </p:txBody>
      </p:sp>
    </p:spTree>
    <p:extLst>
      <p:ext uri="{BB962C8B-B14F-4D97-AF65-F5344CB8AC3E}">
        <p14:creationId xmlns:p14="http://schemas.microsoft.com/office/powerpoint/2010/main" val="955907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Proposal: Support chroma transform skip 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Aim: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To overcome chroma </a:t>
            </a:r>
            <a:r>
              <a:rPr lang="en-US" altLang="ja-JP" dirty="0" err="1">
                <a:latin typeface="+mn-lt"/>
              </a:rPr>
              <a:t>bdrate</a:t>
            </a:r>
            <a:r>
              <a:rPr lang="en-US" altLang="ja-JP" dirty="0">
                <a:latin typeface="+mn-lt"/>
              </a:rPr>
              <a:t> degradation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Other aspects: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In HEVC, transform skip can be controlled per components: Y/</a:t>
            </a:r>
            <a:r>
              <a:rPr lang="en-US" altLang="ja-JP" dirty="0" err="1">
                <a:latin typeface="+mn-lt"/>
              </a:rPr>
              <a:t>Cb</a:t>
            </a:r>
            <a:r>
              <a:rPr lang="en-US" altLang="ja-JP" dirty="0">
                <a:latin typeface="+mn-lt"/>
              </a:rPr>
              <a:t>/Cr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To inherit design spirits of HEVC, transform skip control capability is desirable in VVC</a:t>
            </a:r>
          </a:p>
        </p:txBody>
      </p:sp>
    </p:spTree>
    <p:extLst>
      <p:ext uri="{BB962C8B-B14F-4D97-AF65-F5344CB8AC3E}">
        <p14:creationId xmlns:p14="http://schemas.microsoft.com/office/powerpoint/2010/main" val="3756909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Proposal: </a:t>
            </a:r>
            <a:r>
              <a:rPr lang="en-US" altLang="ja-JP" dirty="0"/>
              <a:t>Support chroma transform skip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0710218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Signal transform type (</a:t>
            </a:r>
            <a:r>
              <a:rPr lang="en-US" altLang="ja-JP" sz="2000" dirty="0" err="1">
                <a:latin typeface="+mn-lt"/>
              </a:rPr>
              <a:t>transform_skip_flag</a:t>
            </a:r>
            <a:r>
              <a:rPr lang="en-US" altLang="ja-JP" sz="2000" dirty="0">
                <a:latin typeface="+mn-lt"/>
              </a:rPr>
              <a:t> and </a:t>
            </a:r>
            <a:r>
              <a:rPr lang="en-US" altLang="ja-JP" sz="2000" dirty="0" err="1">
                <a:latin typeface="+mn-lt"/>
              </a:rPr>
              <a:t>mts_idx</a:t>
            </a:r>
            <a:r>
              <a:rPr lang="en-US" altLang="ja-JP" sz="2000" dirty="0">
                <a:latin typeface="+mn-lt"/>
              </a:rPr>
              <a:t>) per component with minimum changes: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Add one context model for chroma transform skip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No MTS for chroma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No changes of both context model and binarization for MTS signaling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Interaction with LFNST </a:t>
            </a:r>
            <a:endParaRPr lang="en-US" altLang="ja-JP" sz="1200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Skip both primary and secondary transform when chroma transform skip is used as well as </a:t>
            </a:r>
            <a:r>
              <a:rPr lang="en-US" altLang="ja-JP" dirty="0" err="1">
                <a:latin typeface="+mn-lt"/>
              </a:rPr>
              <a:t>luma</a:t>
            </a:r>
            <a:r>
              <a:rPr lang="en-US" altLang="ja-JP" dirty="0">
                <a:latin typeface="+mn-lt"/>
              </a:rPr>
              <a:t> TS case.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Interaction TS residual coding</a:t>
            </a:r>
            <a:endParaRPr lang="en-US" altLang="ja-JP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Straightforwardly apply TS residual coding to chroma transform skipped block as well as </a:t>
            </a:r>
            <a:r>
              <a:rPr lang="en-US" altLang="ja-JP" dirty="0" err="1">
                <a:latin typeface="+mn-lt"/>
              </a:rPr>
              <a:t>luma</a:t>
            </a:r>
            <a:r>
              <a:rPr lang="en-US" altLang="ja-JP" dirty="0">
                <a:latin typeface="+mn-lt"/>
              </a:rPr>
              <a:t> TS case.</a:t>
            </a:r>
          </a:p>
        </p:txBody>
      </p:sp>
    </p:spTree>
    <p:extLst>
      <p:ext uri="{BB962C8B-B14F-4D97-AF65-F5344CB8AC3E}">
        <p14:creationId xmlns:p14="http://schemas.microsoft.com/office/powerpoint/2010/main" val="2148864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Highlights of Syntax changes</a:t>
            </a:r>
            <a:endParaRPr kumimoji="1" lang="ja-JP" altLang="en-US" dirty="0">
              <a:latin typeface="+mn-lt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7DA1D89-520B-4D19-AD9B-4ADE45901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33" y="896219"/>
            <a:ext cx="5017294" cy="550735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5BE7950-B307-4F3A-9F59-31180EE34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334" y="896219"/>
            <a:ext cx="5107305" cy="2610326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F4C7474-FB02-484C-A271-711437614AF4}"/>
              </a:ext>
            </a:extLst>
          </p:cNvPr>
          <p:cNvSpPr/>
          <p:nvPr/>
        </p:nvSpPr>
        <p:spPr>
          <a:xfrm>
            <a:off x="5692617" y="3638754"/>
            <a:ext cx="6102350" cy="23544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2540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specifies whether a transform is applied to the </a:t>
            </a:r>
            <a:r>
              <a:rPr lang="en-CA" altLang="ja-JP" sz="8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transform block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associated with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or not. The array indices x0, y0 specify the location ( x0, y0 ) of the top-left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sample of the considered transform block relative to the top-left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sample of the picture.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no transform is applied to the </a:t>
            </a:r>
            <a:r>
              <a:rPr lang="en-CA" altLang="ja-JP" sz="8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associated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transform block.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the decision whether transform is applied to the </a:t>
            </a:r>
            <a:r>
              <a:rPr lang="en-CA" altLang="ja-JP" sz="8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associated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transform block or not depends on other syntax elements. 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2540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When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not present, it is inferred as follows: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2735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If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BdcpmFlag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x0 ] is equal to 1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and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is equal to 0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inferred to be equal to 1.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2735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Else if </a:t>
            </a:r>
            <a:r>
              <a:rPr lang="en-CA" altLang="ja-JP" sz="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Otherwise (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BdcpmFlag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x0 ] is equal to 0</a:t>
            </a:r>
            <a:r>
              <a:rPr lang="en-CA" altLang="ja-JP" sz="8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)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and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is equal to 0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inferred to be equal to 0.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2735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Otherwise (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is not equal to 0),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transform_skip_flag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x0 ][ y0 ][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 is inferred to be equal to 0.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b="1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tu_</a:t>
            </a:r>
            <a:r>
              <a:rPr lang="en-CA" altLang="ja-JP" sz="8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mts_idx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specifies which transform kernels are applied to the residual samples along the horizontal and vertical direction of the associated transform block 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with 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.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The array indices x0, y0 specify the location ( x0, y0 ) of the top-left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sample of the considered transform block relative to the top-left 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sample of the picture.</a:t>
            </a:r>
            <a:endParaRPr lang="ja-JP" altLang="ja-JP" sz="8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When </a:t>
            </a:r>
            <a:r>
              <a:rPr lang="en-CA" altLang="ja-JP" sz="8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tu_</a:t>
            </a:r>
            <a:r>
              <a:rPr lang="en-CA" altLang="ja-JP" sz="8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mts_idx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x0 ][ y0 ]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en-CA" altLang="ja-JP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8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]</a:t>
            </a: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not present, it is inferred to be equal to 0.</a:t>
            </a:r>
            <a:endParaRPr lang="ja-JP" altLang="ja-JP" sz="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1008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/>
              <a:t>Changes for Encoder search algorithm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358290" cy="5165724"/>
          </a:xfrm>
        </p:spPr>
        <p:txBody>
          <a:bodyPr/>
          <a:lstStyle/>
          <a:p>
            <a:pPr hangingPunct="0"/>
            <a:r>
              <a:rPr lang="en-CA" altLang="ja-JP" sz="1800" b="1" u="sng" dirty="0">
                <a:latin typeface="+mj-lt"/>
              </a:rPr>
              <a:t>Encoder search for chroma transform type selection</a:t>
            </a:r>
            <a:endParaRPr lang="ja-JP" altLang="ja-JP" sz="1800" dirty="0">
              <a:latin typeface="+mj-lt"/>
            </a:endParaRPr>
          </a:p>
          <a:p>
            <a:pPr hangingPunct="0"/>
            <a:r>
              <a:rPr lang="en-CA" altLang="ja-JP" sz="1600" dirty="0">
                <a:latin typeface="+mj-lt"/>
              </a:rPr>
              <a:t>Similar fast transform type selection algorithm described in [1] is used for chroma TS search:</a:t>
            </a:r>
            <a:endParaRPr lang="ja-JP" altLang="ja-JP" sz="1600" dirty="0">
              <a:latin typeface="+mj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Firstly, calculate the L1 norm for all 2 candidates ( DCT-II, TS )</a:t>
            </a:r>
            <a:endParaRPr lang="ja-JP" altLang="ja-JP" sz="1400" dirty="0">
              <a:latin typeface="+mj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Secondly, TS with L1 norm greater than a specific multiple of the DCT-II L1 norm are excluded for further RDO testing. </a:t>
            </a: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Additionally, RDO for TS is skipped when </a:t>
            </a:r>
            <a:r>
              <a:rPr lang="en-CA" altLang="ja-JP" sz="1400" dirty="0" err="1">
                <a:latin typeface="+mj-lt"/>
              </a:rPr>
              <a:t>cbf</a:t>
            </a:r>
            <a:r>
              <a:rPr lang="en-CA" altLang="ja-JP" sz="1400" dirty="0">
                <a:latin typeface="+mj-lt"/>
              </a:rPr>
              <a:t> with DCT-II case is equal to zero.</a:t>
            </a:r>
            <a:endParaRPr lang="ja-JP" altLang="ja-JP" dirty="0">
              <a:latin typeface="+mj-lt"/>
            </a:endParaRPr>
          </a:p>
          <a:p>
            <a:pPr hangingPunct="0"/>
            <a:r>
              <a:rPr lang="en-CA" altLang="ja-JP" sz="1800" b="1" u="sng" dirty="0">
                <a:latin typeface="+mj-lt"/>
              </a:rPr>
              <a:t>Modified chroma intra mode decision</a:t>
            </a:r>
            <a:endParaRPr lang="ja-JP" altLang="ja-JP" sz="1800" dirty="0">
              <a:latin typeface="+mj-lt"/>
            </a:endParaRPr>
          </a:p>
          <a:p>
            <a:pPr hangingPunct="0"/>
            <a:r>
              <a:rPr lang="en-CA" altLang="ja-JP" sz="1600" dirty="0">
                <a:latin typeface="+mj-lt"/>
              </a:rPr>
              <a:t>Transform-domain cost (SATD) may not match with TS efficiently since TS applies quantization and entropy coding on the spatial-domain.  </a:t>
            </a:r>
          </a:p>
          <a:p>
            <a:pPr hangingPunct="0"/>
            <a:r>
              <a:rPr lang="en-CA" altLang="ja-JP" sz="1600" dirty="0">
                <a:latin typeface="+mj-lt"/>
              </a:rPr>
              <a:t>Thus, minimum value between SAD and SATD described in [2] is used instead of SATD for chroma intra mode :</a:t>
            </a:r>
            <a:endParaRPr lang="en-US" altLang="ja-JP" sz="1600" dirty="0">
              <a:latin typeface="+mj-lt"/>
            </a:endParaRPr>
          </a:p>
          <a:p>
            <a:pPr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Firstly, derive cost per chroma intra mode candidate</a:t>
            </a:r>
            <a:endParaRPr lang="ja-JP" altLang="ja-JP" sz="1400" dirty="0">
              <a:latin typeface="+mj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CE8-3.2: cost = min( SAD*2, SATD)</a:t>
            </a:r>
            <a:endParaRPr lang="ja-JP" altLang="ja-JP" sz="1400" dirty="0">
              <a:latin typeface="+mj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VTM-5.0: cost = SATD</a:t>
            </a:r>
            <a:endParaRPr lang="ja-JP" altLang="ja-JP" sz="1400" dirty="0">
              <a:latin typeface="+mj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sz="1400" dirty="0">
                <a:latin typeface="+mj-lt"/>
              </a:rPr>
              <a:t>Secondly, sort cost in descending order and exclude top two modes with larger cost for further RDO testing</a:t>
            </a:r>
            <a:endParaRPr lang="ja-JP" altLang="ja-JP" sz="1400" dirty="0">
              <a:latin typeface="+mj-lt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B4F1381-C732-46B0-8469-EB2D242F30A9}"/>
              </a:ext>
            </a:extLst>
          </p:cNvPr>
          <p:cNvSpPr/>
          <p:nvPr/>
        </p:nvSpPr>
        <p:spPr>
          <a:xfrm>
            <a:off x="6300044" y="246318"/>
            <a:ext cx="59046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900" dirty="0"/>
              <a:t>[1] </a:t>
            </a:r>
            <a:r>
              <a:rPr lang="it-IT" altLang="ja-JP" sz="900" dirty="0"/>
              <a:t>B. Bross, T. Nguyen, P. Keydel, H. Schwarz, D. Marpe, T. Wiegand </a:t>
            </a:r>
            <a:r>
              <a:rPr lang="en-US" altLang="ja-JP" sz="900" dirty="0"/>
              <a:t>, </a:t>
            </a:r>
            <a:r>
              <a:rPr lang="ja-JP" altLang="en-US" sz="900" dirty="0"/>
              <a:t>“</a:t>
            </a:r>
            <a:r>
              <a:rPr lang="en-US" altLang="ja-JP" sz="900" dirty="0"/>
              <a:t>Non-CE8: Unified Transform Type </a:t>
            </a:r>
            <a:r>
              <a:rPr lang="en-US" altLang="ja-JP" sz="900" dirty="0" err="1"/>
              <a:t>Signalling</a:t>
            </a:r>
            <a:r>
              <a:rPr lang="en-US" altLang="ja-JP" sz="900" dirty="0"/>
              <a:t> and Residual Coding for Transform Skip,”</a:t>
            </a:r>
            <a:r>
              <a:rPr lang="ja-JP" altLang="en-US" sz="900" dirty="0"/>
              <a:t>  </a:t>
            </a:r>
            <a:r>
              <a:rPr lang="en-US" altLang="ja-JP" sz="900" dirty="0"/>
              <a:t>JVET-M0464,  Jan. 2019</a:t>
            </a:r>
          </a:p>
          <a:p>
            <a:r>
              <a:rPr lang="en-US" altLang="ja-JP" sz="900" dirty="0"/>
              <a:t>[2] X. Zhao, X. Li, S. Liu, “CE6-related: Modified encoder decision for transform skip, ” JVET-N0363, Mar. 2019.</a:t>
            </a:r>
          </a:p>
        </p:txBody>
      </p:sp>
    </p:spTree>
    <p:extLst>
      <p:ext uri="{BB962C8B-B14F-4D97-AF65-F5344CB8AC3E}">
        <p14:creationId xmlns:p14="http://schemas.microsoft.com/office/powerpoint/2010/main" val="157471153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8238</TotalTime>
  <Words>2696</Words>
  <Application>Microsoft Office PowerPoint</Application>
  <PresentationFormat>ユーザー設定</PresentationFormat>
  <Paragraphs>1039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13</vt:i4>
      </vt:variant>
    </vt:vector>
  </HeadingPairs>
  <TitlesOfParts>
    <vt:vector size="29" baseType="lpstr">
      <vt:lpstr>Adobe Gothic Std B</vt:lpstr>
      <vt:lpstr>Arial Unicode MS</vt:lpstr>
      <vt:lpstr>ＭＳ Ｐゴシック</vt:lpstr>
      <vt:lpstr>Myriad Pro</vt:lpstr>
      <vt:lpstr>SST</vt:lpstr>
      <vt:lpstr>SST Japanese Pro Regular</vt:lpstr>
      <vt:lpstr>メイリオ</vt:lpstr>
      <vt:lpstr>游明朝</vt:lpstr>
      <vt:lpstr>Arial</vt:lpstr>
      <vt:lpstr>Calibri</vt:lpstr>
      <vt:lpstr>Tahoma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Results of CE8-3.2 at low QP (7/12/17/22)</vt:lpstr>
      <vt:lpstr>PowerPoint プレゼンテーション</vt:lpstr>
      <vt:lpstr>Summary</vt:lpstr>
      <vt:lpstr>Introduction</vt:lpstr>
      <vt:lpstr>Proposal: Support chroma transform skip </vt:lpstr>
      <vt:lpstr>Proposal: Support chroma transform skip</vt:lpstr>
      <vt:lpstr>Highlights of Syntax changes</vt:lpstr>
      <vt:lpstr>Changes for Encoder search algorithm</vt:lpstr>
      <vt:lpstr>Simulation Results (YUV420)</vt:lpstr>
      <vt:lpstr>Simulation Results (YUV444)</vt:lpstr>
      <vt:lpstr>Conclusion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(Sony)</cp:lastModifiedBy>
  <cp:revision>981</cp:revision>
  <cp:lastPrinted>2013-12-10T02:42:04Z</cp:lastPrinted>
  <dcterms:created xsi:type="dcterms:W3CDTF">2013-05-24T02:48:34Z</dcterms:created>
  <dcterms:modified xsi:type="dcterms:W3CDTF">2019-07-10T05:21:07Z</dcterms:modified>
</cp:coreProperties>
</file>