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85" r:id="rId2"/>
    <p:sldId id="290" r:id="rId3"/>
    <p:sldId id="291" r:id="rId4"/>
    <p:sldId id="292" r:id="rId5"/>
    <p:sldId id="293" r:id="rId6"/>
    <p:sldId id="294" r:id="rId7"/>
    <p:sldId id="295" r:id="rId8"/>
    <p:sldId id="289" r:id="rId9"/>
  </p:sldIdLst>
  <p:sldSz cx="9144000" cy="6858000" type="screen4x3"/>
  <p:notesSz cx="6669088" cy="9928225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1" autoAdjust="0"/>
    <p:restoredTop sz="91261" autoAdjust="0"/>
  </p:normalViewPr>
  <p:slideViewPr>
    <p:cSldViewPr>
      <p:cViewPr varScale="1">
        <p:scale>
          <a:sx n="110" d="100"/>
          <a:sy n="110" d="100"/>
        </p:scale>
        <p:origin x="148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1884" y="-72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831" tIns="45915" rIns="91831" bIns="45915" rtlCol="0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831" tIns="45915" rIns="91831" bIns="45915" rtlCol="0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51A2330-5B94-4AC0-BD81-F4F27F9EDC75}" type="datetimeFigureOut">
              <a:rPr lang="ko-KR" altLang="en-US"/>
              <a:pPr>
                <a:defRPr/>
              </a:pPr>
              <a:t>2019-07-04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831" tIns="45915" rIns="91831" bIns="45915" rtlCol="0" anchor="b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9AA5A4E-1189-4B84-9EC9-B90FD10B2150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796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  <a:ea typeface="굴림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  <a:ea typeface="굴림" charset="-127"/>
              </a:defRPr>
            </a:lvl1pPr>
          </a:lstStyle>
          <a:p>
            <a:pPr>
              <a:defRPr/>
            </a:pPr>
            <a:fld id="{35BA7603-F460-410B-BB12-4066CCD9EDC1}" type="datetimeFigureOut">
              <a:rPr lang="en-US" altLang="ko-KR"/>
              <a:pPr>
                <a:defRPr/>
              </a:pPr>
              <a:t>7/4/2019</a:t>
            </a:fld>
            <a:endParaRPr lang="en-GB" altLang="ko-KR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1" tIns="45915" rIns="91831" bIns="45915" rtlCol="0" anchor="ctr"/>
          <a:lstStyle/>
          <a:p>
            <a:pPr lvl="0"/>
            <a:endParaRPr lang="en-GB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831" tIns="45915" rIns="91831" bIns="45915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en-GB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  <a:ea typeface="굴림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anose="020F0502020204030204" pitchFamily="34" charset="0"/>
              </a:defRPr>
            </a:lvl1pPr>
          </a:lstStyle>
          <a:p>
            <a:fld id="{13FE15D9-100B-4AFC-9079-F51D0F5FAB35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940013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226679004"/>
              </p:ext>
            </p:extLst>
          </p:nvPr>
        </p:nvGraphicFramePr>
        <p:xfrm>
          <a:off x="0" y="1643071"/>
          <a:ext cx="9144000" cy="1353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6" name="Image" r:id="rId3" imgW="7619048" imgH="1460317" progId="">
                  <p:embed/>
                </p:oleObj>
              </mc:Choice>
              <mc:Fallback>
                <p:oleObj name="Image" r:id="rId3" imgW="7619048" imgH="1460317" progId="">
                  <p:embed/>
                  <p:pic>
                    <p:nvPicPr>
                      <p:cNvPr id="10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43071"/>
                        <a:ext cx="9144000" cy="13538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786190"/>
            <a:ext cx="6400800" cy="108297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ctr" defTabSz="914354" rtl="0" eaLnBrk="1" fontAlgn="auto" latinLnBrk="1" hangingPunct="1">
              <a:lnSpc>
                <a:spcPts val="12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baseline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GB" dirty="0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5496" y="1700808"/>
            <a:ext cx="9073008" cy="124603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 b="1" baseline="0">
                <a:solidFill>
                  <a:schemeClr val="bg1">
                    <a:lumMod val="95000"/>
                  </a:schemeClr>
                </a:solidFill>
                <a:effectLst/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7" y="6106574"/>
            <a:ext cx="3312370" cy="703006"/>
          </a:xfrm>
          <a:prstGeom prst="rect">
            <a:avLst/>
          </a:prstGeom>
        </p:spPr>
      </p:pic>
      <p:sp>
        <p:nvSpPr>
          <p:cNvPr id="14" name="텍스트 개체 틀 13"/>
          <p:cNvSpPr>
            <a:spLocks noGrp="1"/>
          </p:cNvSpPr>
          <p:nvPr>
            <p:ph type="body" sz="quarter" idx="12"/>
          </p:nvPr>
        </p:nvSpPr>
        <p:spPr>
          <a:xfrm>
            <a:off x="7352952" y="565701"/>
            <a:ext cx="1512888" cy="34302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1"/>
          </p:nvPr>
        </p:nvSpPr>
        <p:spPr>
          <a:xfrm>
            <a:off x="7072317" y="6537325"/>
            <a:ext cx="1785937" cy="2921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fld id="{5950B9B6-001A-4A92-A19F-D33B7ABD3C73}" type="slidenum">
              <a:rPr lang="en-GB" altLang="ko-KR" smtClean="0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94933036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워드마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94475"/>
            <a:ext cx="736600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직선 연결선 5"/>
          <p:cNvCxnSpPr/>
          <p:nvPr userDrawn="1"/>
        </p:nvCxnSpPr>
        <p:spPr>
          <a:xfrm>
            <a:off x="285750" y="839788"/>
            <a:ext cx="85725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85720" y="1000108"/>
            <a:ext cx="8572560" cy="5500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2400" b="1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  <a:lvl2pPr>
              <a:buFont typeface="Wingdings" pitchFamily="2" charset="2"/>
              <a:buChar char="v"/>
              <a:defRPr sz="2000" b="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2pPr>
            <a:lvl3pPr>
              <a:buFont typeface="Wingdings" pitchFamily="2" charset="2"/>
              <a:buChar char="Ø"/>
              <a:defRPr sz="18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3pPr>
            <a:lvl4pPr>
              <a:buFont typeface="Courier New" pitchFamily="49" charset="0"/>
              <a:buChar char="o"/>
              <a:defRPr sz="16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4pPr>
            <a:lvl5pPr>
              <a:defRPr sz="14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GB" dirty="0"/>
          </a:p>
        </p:txBody>
      </p:sp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285720" y="106993"/>
            <a:ext cx="8572560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>
              <a:defRPr sz="3200" b="1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10"/>
          </p:nvPr>
        </p:nvSpPr>
        <p:spPr>
          <a:xfrm>
            <a:off x="3124201" y="6537325"/>
            <a:ext cx="3233738" cy="292100"/>
          </a:xfrm>
          <a:prstGeom prst="rect">
            <a:avLst/>
          </a:prstGeom>
        </p:spPr>
        <p:txBody>
          <a:bodyPr/>
          <a:lstStyle>
            <a:lvl1pPr algn="ctr" fontAlgn="auto" latinLnBrk="0">
              <a:spcBef>
                <a:spcPts val="0"/>
              </a:spcBef>
              <a:spcAft>
                <a:spcPts val="0"/>
              </a:spcAft>
              <a:defRPr kumimoji="0" sz="1200" b="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1"/>
          </p:nvPr>
        </p:nvSpPr>
        <p:spPr>
          <a:xfrm>
            <a:off x="7072317" y="6537325"/>
            <a:ext cx="1785937" cy="2921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fld id="{5950B9B6-001A-4A92-A19F-D33B7ABD3C73}" type="slidenum">
              <a:rPr lang="en-GB" altLang="ko-KR" smtClean="0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463737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7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0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부제목 1"/>
          <p:cNvSpPr>
            <a:spLocks noGrp="1"/>
          </p:cNvSpPr>
          <p:nvPr>
            <p:ph type="subTitle" idx="1"/>
          </p:nvPr>
        </p:nvSpPr>
        <p:spPr>
          <a:xfrm>
            <a:off x="1591052" y="3786190"/>
            <a:ext cx="5933276" cy="108297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ko-KR" b="1" u="sng" dirty="0"/>
              <a:t>Sung-Chang </a:t>
            </a:r>
            <a:r>
              <a:rPr lang="en-US" altLang="ko-KR" b="1" u="sng" dirty="0" smtClean="0"/>
              <a:t>Lim</a:t>
            </a:r>
            <a:r>
              <a:rPr lang="en-US" altLang="ko-KR" b="1" dirty="0" smtClean="0"/>
              <a:t>, </a:t>
            </a:r>
            <a:r>
              <a:rPr lang="en-US" altLang="ko-KR" b="1" dirty="0" err="1" smtClean="0"/>
              <a:t>Jungwon</a:t>
            </a:r>
            <a:r>
              <a:rPr lang="en-US" altLang="ko-KR" b="1" dirty="0" smtClean="0"/>
              <a:t> Kang, </a:t>
            </a:r>
            <a:r>
              <a:rPr lang="en-US" altLang="ko-KR" b="1" dirty="0" err="1" smtClean="0"/>
              <a:t>Hahyun</a:t>
            </a:r>
            <a:r>
              <a:rPr lang="en-US" altLang="ko-KR" b="1" dirty="0" smtClean="0"/>
              <a:t> Lee, </a:t>
            </a:r>
            <a:r>
              <a:rPr lang="en-US" altLang="ko-KR" b="1" dirty="0" err="1"/>
              <a:t>Jinho</a:t>
            </a:r>
            <a:r>
              <a:rPr lang="en-US" altLang="ko-KR" b="1" dirty="0"/>
              <a:t> Lee, Hui Yong </a:t>
            </a:r>
            <a:r>
              <a:rPr lang="en-US" altLang="ko-KR" b="1" dirty="0" smtClean="0"/>
              <a:t>Kim</a:t>
            </a:r>
            <a:endParaRPr lang="ko-KR" altLang="en-US" b="1" dirty="0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altLang="ko-KR" sz="3200" dirty="0"/>
              <a:t>Non-CE5: Simplification on ALF clipping parameter coding</a:t>
            </a:r>
            <a:endParaRPr lang="ko-KR" altLang="en-US" sz="320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7020272" y="565701"/>
            <a:ext cx="1845568" cy="343027"/>
          </a:xfrm>
        </p:spPr>
        <p:txBody>
          <a:bodyPr/>
          <a:lstStyle/>
          <a:p>
            <a:r>
              <a:rPr lang="en-US" altLang="ko-KR" sz="1800" b="1" dirty="0"/>
              <a:t>JVET-O0058</a:t>
            </a:r>
            <a:endParaRPr lang="ko-KR" altLang="en-US" sz="1800" b="1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1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404452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Clipping parameter coding of non-linear ALF in WD 5.0</a:t>
            </a:r>
            <a:endParaRPr lang="en-CA" altLang="ko-KR" sz="2000" dirty="0" smtClean="0"/>
          </a:p>
          <a:p>
            <a:pPr lvl="1"/>
            <a:r>
              <a:rPr lang="en-US" altLang="ko-KR" sz="1800" dirty="0" smtClean="0"/>
              <a:t>Using </a:t>
            </a:r>
            <a:r>
              <a:rPr lang="en-US" altLang="ko-KR" sz="1800" dirty="0"/>
              <a:t>K-</a:t>
            </a:r>
            <a:r>
              <a:rPr lang="en-US" altLang="ko-KR" sz="1800" dirty="0" err="1"/>
              <a:t>th</a:t>
            </a:r>
            <a:r>
              <a:rPr lang="en-US" altLang="ko-KR" sz="1800" dirty="0"/>
              <a:t> order Exponential </a:t>
            </a:r>
            <a:r>
              <a:rPr lang="en-US" altLang="ko-KR" sz="1800" dirty="0" err="1"/>
              <a:t>Golomb</a:t>
            </a:r>
            <a:r>
              <a:rPr lang="en-US" altLang="ko-KR" sz="1800" dirty="0"/>
              <a:t> code</a:t>
            </a:r>
            <a:endParaRPr lang="en-CA" altLang="ko-KR" sz="1800" dirty="0" smtClean="0"/>
          </a:p>
          <a:p>
            <a:pPr lvl="2"/>
            <a:r>
              <a:rPr lang="en-CA" altLang="ko-KR" sz="1600" dirty="0" smtClean="0"/>
              <a:t>Up </a:t>
            </a:r>
            <a:r>
              <a:rPr lang="en-CA" altLang="ko-KR" sz="1600" dirty="0"/>
              <a:t>to </a:t>
            </a:r>
            <a:r>
              <a:rPr lang="en-CA" altLang="ko-KR" sz="1600" dirty="0" smtClean="0"/>
              <a:t>25 </a:t>
            </a:r>
            <a:r>
              <a:rPr lang="en-CA" altLang="ko-KR" sz="1600" dirty="0"/>
              <a:t>sets of </a:t>
            </a:r>
            <a:r>
              <a:rPr lang="en-CA" altLang="ko-KR" sz="1600" dirty="0" err="1"/>
              <a:t>luma</a:t>
            </a:r>
            <a:r>
              <a:rPr lang="en-CA" altLang="ko-KR" sz="1600" dirty="0"/>
              <a:t> filter </a:t>
            </a:r>
            <a:r>
              <a:rPr lang="en-CA" altLang="ko-KR" sz="1600" dirty="0" smtClean="0"/>
              <a:t>clipping </a:t>
            </a:r>
            <a:r>
              <a:rPr lang="en-CA" altLang="ko-KR" sz="1600" dirty="0"/>
              <a:t>value </a:t>
            </a:r>
            <a:r>
              <a:rPr lang="en-CA" altLang="ko-KR" sz="1600" dirty="0" smtClean="0"/>
              <a:t>indices</a:t>
            </a:r>
          </a:p>
          <a:p>
            <a:pPr lvl="3"/>
            <a:r>
              <a:rPr lang="en-US" altLang="ko-KR" sz="1400" dirty="0" smtClean="0"/>
              <a:t>Up to 12 clipping indices for 1 set</a:t>
            </a:r>
            <a:endParaRPr lang="en-CA" altLang="ko-KR" sz="1400" dirty="0" smtClean="0"/>
          </a:p>
          <a:p>
            <a:pPr lvl="2"/>
            <a:r>
              <a:rPr lang="en-CA" altLang="ko-KR" sz="1600" dirty="0" smtClean="0"/>
              <a:t>Up </a:t>
            </a:r>
            <a:r>
              <a:rPr lang="en-CA" altLang="ko-KR" sz="1600" dirty="0"/>
              <a:t>to 1 set of </a:t>
            </a:r>
            <a:r>
              <a:rPr lang="en-CA" altLang="ko-KR" sz="1600" dirty="0" err="1" smtClean="0"/>
              <a:t>chroma</a:t>
            </a:r>
            <a:r>
              <a:rPr lang="en-CA" altLang="ko-KR" sz="1600" dirty="0" smtClean="0"/>
              <a:t> filter clipping </a:t>
            </a:r>
            <a:r>
              <a:rPr lang="en-CA" altLang="ko-KR" sz="1600" dirty="0"/>
              <a:t>value </a:t>
            </a:r>
            <a:r>
              <a:rPr lang="en-CA" altLang="ko-KR" sz="1600" dirty="0" smtClean="0"/>
              <a:t>indices</a:t>
            </a:r>
          </a:p>
          <a:p>
            <a:pPr lvl="3"/>
            <a:r>
              <a:rPr lang="en-US" altLang="ko-KR" sz="1400" dirty="0" smtClean="0"/>
              <a:t>Up to 6 clipping indices for 1 set</a:t>
            </a:r>
          </a:p>
          <a:p>
            <a:pPr marL="857205" lvl="2" indent="0">
              <a:buNone/>
            </a:pPr>
            <a:r>
              <a:rPr lang="en-US" altLang="ko-KR" sz="1600" dirty="0" smtClean="0">
                <a:sym typeface="Wingdings" panose="05000000000000000000" pitchFamily="2" charset="2"/>
              </a:rPr>
              <a:t> </a:t>
            </a:r>
            <a:r>
              <a:rPr lang="en-CA" altLang="ko-KR" sz="1600" dirty="0" smtClean="0"/>
              <a:t>300 (12 </a:t>
            </a:r>
            <a:r>
              <a:rPr lang="en-CA" altLang="ko-KR" sz="1600" dirty="0"/>
              <a:t>* </a:t>
            </a:r>
            <a:r>
              <a:rPr lang="en-CA" altLang="ko-KR" sz="1600" dirty="0" smtClean="0"/>
              <a:t>25) </a:t>
            </a:r>
            <a:r>
              <a:rPr lang="en-CA" altLang="ko-KR" sz="1600" dirty="0"/>
              <a:t>clipping indices for </a:t>
            </a:r>
            <a:r>
              <a:rPr lang="en-CA" altLang="ko-KR" sz="1600" dirty="0" err="1"/>
              <a:t>luma</a:t>
            </a:r>
            <a:r>
              <a:rPr lang="en-CA" altLang="ko-KR" sz="1600" dirty="0"/>
              <a:t> filters and 6 clipping indices for </a:t>
            </a:r>
            <a:r>
              <a:rPr lang="en-CA" altLang="ko-KR" sz="1600" dirty="0" err="1"/>
              <a:t>chroma</a:t>
            </a:r>
            <a:r>
              <a:rPr lang="en-CA" altLang="ko-KR" sz="1600" dirty="0"/>
              <a:t> filter should be </a:t>
            </a:r>
            <a:r>
              <a:rPr lang="en-CA" altLang="ko-KR" sz="1600" dirty="0" smtClean="0"/>
              <a:t>signalled</a:t>
            </a:r>
            <a:endParaRPr lang="en-US" altLang="ko-KR" sz="1600" dirty="0" smtClean="0"/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 smtClean="0">
                <a:solidFill>
                  <a:srgbClr val="FF0000"/>
                </a:solidFill>
              </a:rPr>
              <a:t>K-</a:t>
            </a:r>
            <a:r>
              <a:rPr lang="en-US" altLang="ko-KR" sz="1800" dirty="0" err="1" smtClean="0">
                <a:solidFill>
                  <a:srgbClr val="FF0000"/>
                </a:solidFill>
              </a:rPr>
              <a:t>th</a:t>
            </a:r>
            <a:r>
              <a:rPr lang="en-US" altLang="ko-KR" sz="1800" dirty="0" smtClean="0">
                <a:solidFill>
                  <a:srgbClr val="FF0000"/>
                </a:solidFill>
              </a:rPr>
              <a:t> </a:t>
            </a:r>
            <a:r>
              <a:rPr lang="en-US" altLang="ko-KR" sz="1800" dirty="0">
                <a:solidFill>
                  <a:srgbClr val="FF0000"/>
                </a:solidFill>
              </a:rPr>
              <a:t>order Exponential </a:t>
            </a:r>
            <a:r>
              <a:rPr lang="en-US" altLang="ko-KR" sz="1800" dirty="0" err="1">
                <a:solidFill>
                  <a:srgbClr val="FF0000"/>
                </a:solidFill>
              </a:rPr>
              <a:t>Golomb</a:t>
            </a:r>
            <a:r>
              <a:rPr lang="en-US" altLang="ko-KR" sz="1800" dirty="0">
                <a:solidFill>
                  <a:srgbClr val="FF0000"/>
                </a:solidFill>
              </a:rPr>
              <a:t> code is not efficient for syntax element which has a small range of </a:t>
            </a:r>
            <a:r>
              <a:rPr lang="en-US" altLang="ko-KR" sz="1800" dirty="0" smtClean="0">
                <a:solidFill>
                  <a:srgbClr val="FF0000"/>
                </a:solidFill>
              </a:rPr>
              <a:t>values</a:t>
            </a:r>
          </a:p>
          <a:p>
            <a:pPr lvl="2"/>
            <a:r>
              <a:rPr lang="en-CA" altLang="ko-KR" sz="1600" dirty="0"/>
              <a:t>The value of clipping value index is </a:t>
            </a:r>
            <a:r>
              <a:rPr lang="en-CA" altLang="ko-KR" sz="1600" u="sng" dirty="0"/>
              <a:t>in the range of 0 to </a:t>
            </a:r>
            <a:r>
              <a:rPr lang="en-CA" altLang="ko-KR" sz="1600" u="sng" dirty="0" smtClean="0"/>
              <a:t>3</a:t>
            </a:r>
            <a:endParaRPr lang="en-US" altLang="ko-KR" sz="1600" u="sng" dirty="0"/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 smtClean="0"/>
              <a:t>This contribution proposes </a:t>
            </a:r>
            <a:r>
              <a:rPr lang="en-US" altLang="ko-KR" sz="1800" dirty="0"/>
              <a:t>to </a:t>
            </a:r>
            <a:r>
              <a:rPr lang="en-US" altLang="ko-KR" sz="1800" dirty="0" smtClean="0"/>
              <a:t>use</a:t>
            </a:r>
          </a:p>
          <a:p>
            <a:pPr lvl="2"/>
            <a:r>
              <a:rPr lang="en-US" altLang="ko-KR" sz="1600" dirty="0" smtClean="0">
                <a:solidFill>
                  <a:srgbClr val="0000FF"/>
                </a:solidFill>
              </a:rPr>
              <a:t>(Test 1) fixed </a:t>
            </a:r>
            <a:r>
              <a:rPr lang="en-US" altLang="ko-KR" sz="1600" dirty="0">
                <a:solidFill>
                  <a:srgbClr val="0000FF"/>
                </a:solidFill>
              </a:rPr>
              <a:t>length </a:t>
            </a:r>
            <a:r>
              <a:rPr lang="en-US" altLang="ko-KR" sz="1600" dirty="0" smtClean="0">
                <a:solidFill>
                  <a:srgbClr val="0000FF"/>
                </a:solidFill>
              </a:rPr>
              <a:t>code</a:t>
            </a:r>
          </a:p>
          <a:p>
            <a:pPr lvl="2"/>
            <a:r>
              <a:rPr lang="en-US" altLang="ko-KR" sz="1600" dirty="0" smtClean="0">
                <a:solidFill>
                  <a:srgbClr val="0000FF"/>
                </a:solidFill>
              </a:rPr>
              <a:t>(Test 2) truncated </a:t>
            </a:r>
            <a:r>
              <a:rPr lang="en-US" altLang="ko-KR" sz="1600" dirty="0">
                <a:solidFill>
                  <a:srgbClr val="0000FF"/>
                </a:solidFill>
              </a:rPr>
              <a:t>unary </a:t>
            </a:r>
            <a:r>
              <a:rPr lang="en-US" altLang="ko-KR" sz="1600" dirty="0" smtClean="0">
                <a:solidFill>
                  <a:srgbClr val="0000FF"/>
                </a:solidFill>
              </a:rPr>
              <a:t>code</a:t>
            </a:r>
          </a:p>
          <a:p>
            <a:pPr lvl="2"/>
            <a:r>
              <a:rPr lang="en-US" altLang="ko-KR" sz="1600" dirty="0" smtClean="0"/>
              <a:t>for </a:t>
            </a:r>
            <a:r>
              <a:rPr lang="en-US" altLang="ko-KR" sz="1600" dirty="0"/>
              <a:t>ALF clipping parameters for both </a:t>
            </a:r>
            <a:r>
              <a:rPr lang="en-US" altLang="ko-KR" sz="1600" dirty="0" err="1"/>
              <a:t>luma</a:t>
            </a:r>
            <a:r>
              <a:rPr lang="en-US" altLang="ko-KR" sz="1600" dirty="0"/>
              <a:t> and </a:t>
            </a:r>
            <a:r>
              <a:rPr lang="en-US" altLang="ko-KR" sz="1600" dirty="0" err="1" smtClean="0"/>
              <a:t>chroma</a:t>
            </a:r>
            <a:endParaRPr lang="en-CA" altLang="ko-KR" sz="1600" dirty="0" smtClean="0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JVET-O0058</a:t>
            </a:r>
            <a:endParaRPr lang="en-GB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2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39442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6705416"/>
              </p:ext>
            </p:extLst>
          </p:nvPr>
        </p:nvGraphicFramePr>
        <p:xfrm>
          <a:off x="251520" y="1457364"/>
          <a:ext cx="4324350" cy="3291840"/>
        </p:xfrm>
        <a:graphic>
          <a:graphicData uri="http://schemas.openxmlformats.org/drawingml/2006/table">
            <a:tbl>
              <a:tblPr/>
              <a:tblGrid>
                <a:gridCol w="3701415">
                  <a:extLst>
                    <a:ext uri="{9D8B030D-6E8A-4147-A177-3AD203B41FA5}">
                      <a16:colId xmlns:a16="http://schemas.microsoft.com/office/drawing/2014/main" xmlns="" val="3581028931"/>
                    </a:ext>
                  </a:extLst>
                </a:gridCol>
                <a:gridCol w="622935">
                  <a:extLst>
                    <a:ext uri="{9D8B030D-6E8A-4147-A177-3AD203B41FA5}">
                      <a16:colId xmlns:a16="http://schemas.microsoft.com/office/drawing/2014/main" xmlns="" val="37304960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alf_data</a:t>
                      </a: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</a:t>
                      </a:r>
                      <a:r>
                        <a:rPr lang="en-GB" sz="800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adaptation_parameter_set_id</a:t>
                      </a:r>
                      <a:r>
                        <a:rPr lang="en-GB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800" b="1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79340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175" algn="l"/>
                          <a:tab pos="212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36046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800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alf_luma_clip_flag</a:t>
                      </a: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19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800" b="1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alf_luma_clip_min_eg_order_minus1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93565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i = 0; i &lt; 3; i++ ) 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83122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800" b="1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800" b="1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alf_luma_clip_eg_order_increase_flag</a:t>
                      </a: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800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1862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sfIdx = 0; sfIdx &lt;= alf_luma_num_filters_signalled_minus1; sfIdx++ ) {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5457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if( alf_luma_coeff_flag[ sfIdx ] ) {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4319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for ( j = 0; j &lt; 12; j++ ) {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10348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	if( filtCoeff[ sfIdx ][ j ] )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0837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		</a:t>
                      </a:r>
                      <a:r>
                        <a:rPr lang="en-CA" sz="8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alf_luma_clip_idx</a:t>
                      </a: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sfIdx ][ j ]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uek</a:t>
                      </a: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(v</a:t>
                      </a:r>
                      <a:r>
                        <a:rPr lang="en-CA" sz="8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1859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}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0048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}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817914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}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1109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44615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01049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707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alf_chroma_clip_flag ) {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331888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8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alf_chroma_clip_min_eg_order_minus1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27368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i = 0; i &lt; 2; i++ ) 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1899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8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alf_chroma_clip_eg_order_increase_flag</a:t>
                      </a: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7916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j = 0; j &lt; 6; j++ ) {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664593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if( </a:t>
                      </a:r>
                      <a:r>
                        <a:rPr lang="en-CA" sz="8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alf_chroma_coeff_abs</a:t>
                      </a: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j ] )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95153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</a:t>
                      </a:r>
                      <a:r>
                        <a:rPr lang="en-CA" sz="800" b="1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alf_chroma_clip_idx</a:t>
                      </a: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j ]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uek</a:t>
                      </a: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(v</a:t>
                      </a:r>
                      <a:r>
                        <a:rPr lang="en-CA" sz="8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4303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}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1260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85538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2294451"/>
                  </a:ext>
                </a:extLst>
              </a:tr>
            </a:tbl>
          </a:graphicData>
        </a:graphic>
      </p:graphicFrame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3</a:t>
            </a:fld>
            <a:endParaRPr lang="en-GB" altLang="ko-KR"/>
          </a:p>
        </p:txBody>
      </p:sp>
      <p:sp>
        <p:nvSpPr>
          <p:cNvPr id="8" name="직사각형 7"/>
          <p:cNvSpPr/>
          <p:nvPr/>
        </p:nvSpPr>
        <p:spPr>
          <a:xfrm>
            <a:off x="4716016" y="1414075"/>
            <a:ext cx="4176464" cy="487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alf_luma_clip_min_eg_order_minus1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plus 1 specifies the minimum order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signalling. The value of alf_luma_clip_min_eg_order_minus1 shall be in the range of 0 to 6,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alf_luma_clip_eg_order_increase_flag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1 specifies that the minimum order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incremented by 1.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alf_luma_clip_eg_order_increase_flag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0 specifies that the minimum order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not incremented by 1.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order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code used to decode the values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71550" algn="l"/>
                <a:tab pos="1200150" algn="l"/>
                <a:tab pos="3079115" algn="ctr"/>
                <a:tab pos="6156960" algn="r"/>
              </a:tabLst>
            </a:pP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 = </a:t>
            </a:r>
            <a:r>
              <a:rPr lang="en-CA" altLang="ko-KR" sz="650" dirty="0">
                <a:latin typeface="Times New Roman" panose="02020603050405020304" pitchFamily="18" charset="0"/>
                <a:ea typeface="SimSun" panose="02010600030101010101" pitchFamily="2" charset="-122"/>
              </a:rPr>
              <a:t>( </a:t>
            </a:r>
            <a:r>
              <a:rPr lang="en-CA" altLang="ko-KR" sz="65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ko-KR" sz="650" dirty="0">
                <a:latin typeface="Times New Roman" panose="02020603050405020304" pitchFamily="18" charset="0"/>
                <a:ea typeface="SimSun" panose="02010600030101010101" pitchFamily="2" charset="-122"/>
              </a:rPr>
              <a:t> = = 0  ?  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alf_luma_clip_min_eg_order_minus1 + 1  : 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− 1 ] ) +</a:t>
            </a:r>
            <a:r>
              <a:rPr lang="en-CA" altLang="ko-KR" sz="65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	(7‑75)</a:t>
            </a:r>
            <a:r>
              <a:rPr lang="en-CA" altLang="ko-KR" sz="65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br>
              <a:rPr lang="en-CA" altLang="ko-KR" sz="65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alf_luma_clip_eg_order_increase_flag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specifies the clipping index of the clipping value to use before multiplying by the j-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coefficient of the signalled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filter indicated by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When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is not present, it is inferred to be equal 0 (no clipping). It is a requirement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bitstream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conformance that the values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with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= 0..alf_luma_num_filters_signalled_minus1 and j = 0..11 shall be in the range of 0 to 3,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order k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binarization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uek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(v)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k =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golombOrderIdxY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 ]</a:t>
            </a:r>
            <a:r>
              <a:rPr lang="en-CA" altLang="ko-KR" sz="65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		(7‑76)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alf_chroma_clip_min_eg_order_minus1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plus 1 specifies the minimum order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altLang="ko-KR" sz="650" dirty="0">
                <a:latin typeface="Times New Roman" panose="02020603050405020304" pitchFamily="18" charset="0"/>
                <a:ea typeface="SimSun" panose="02010600030101010101" pitchFamily="2" charset="-122"/>
              </a:rPr>
              <a:t>clipping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index signalling. The value of alf_chroma_clip_min_eg_order_minus1 shall be in the range of 0 to 6,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alf_chroma_clip_eg_order_increase_flag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1 specifies that the minimum order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incremented by 1.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alf_chroma_clip_eg_order_increase_flag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0 specifies that the minimum order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not incremented by 1.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order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expGoOrderC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code used to decode the values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71550" algn="l"/>
                <a:tab pos="3079115" algn="ctr"/>
                <a:tab pos="6156960" algn="r"/>
              </a:tabLst>
            </a:pP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kClipC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 = </a:t>
            </a:r>
            <a:r>
              <a:rPr lang="en-CA" altLang="ko-KR" sz="650" dirty="0">
                <a:latin typeface="Times New Roman" panose="02020603050405020304" pitchFamily="18" charset="0"/>
                <a:ea typeface="SimSun" panose="02010600030101010101" pitchFamily="2" charset="-122"/>
              </a:rPr>
              <a:t>( </a:t>
            </a:r>
            <a:r>
              <a:rPr lang="en-CA" altLang="ko-KR" sz="65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ko-KR" sz="650" dirty="0">
                <a:latin typeface="Times New Roman" panose="02020603050405020304" pitchFamily="18" charset="0"/>
                <a:ea typeface="SimSun" panose="02010600030101010101" pitchFamily="2" charset="-122"/>
              </a:rPr>
              <a:t> = = 0  ?  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alf_chroma_clip_min_eg_order_minus1 + 1  : 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kClipC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− 1 ] ) +</a:t>
            </a:r>
            <a:r>
              <a:rPr lang="en-CA" altLang="ko-KR" sz="65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	(7‑84)</a:t>
            </a:r>
            <a:r>
              <a:rPr lang="en-CA" altLang="ko-KR" sz="65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br>
              <a:rPr lang="en-CA" altLang="ko-KR" sz="65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alf_chroma_clip_eg_order_increase_flag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CA" altLang="ko-KR" sz="65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	(7‑85)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specifies the clipping index of the clipping value to use before multiplying by the j-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coefficient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filter. When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is not present, it is inferred to be equal 0 (no clipping). It is a requirement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bitstream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conformance that the values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with j = 0..5 shall be in the range of 0 to 3,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order k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binarization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uek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(v)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k =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kClipC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golombOrderIdxC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 ]</a:t>
            </a:r>
            <a:r>
              <a:rPr lang="en-CA" altLang="ko-KR" sz="65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		(7‑86)</a:t>
            </a:r>
            <a:endParaRPr lang="ko-KR" altLang="ko-KR" sz="65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1520" y="1211143"/>
            <a:ext cx="237757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 b="1" dirty="0">
                <a:latin typeface="Times New Roman" panose="02020603050405020304" pitchFamily="18" charset="0"/>
                <a:ea typeface="맑은 고딕" panose="020B0503020000020004" pitchFamily="50" charset="-127"/>
              </a:rPr>
              <a:t>7.3.5.3	Adaptive loop filter data syntax</a:t>
            </a:r>
            <a:endParaRPr lang="ko-KR" altLang="ko-KR" sz="10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716016" y="1211142"/>
            <a:ext cx="25571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 b="1" dirty="0">
                <a:latin typeface="Times New Roman" panose="02020603050405020304" pitchFamily="18" charset="0"/>
                <a:ea typeface="맑은 고딕" panose="020B0503020000020004" pitchFamily="50" charset="-127"/>
              </a:rPr>
              <a:t>7.4.6.3	Adaptive loop filter data semantics</a:t>
            </a:r>
            <a:endParaRPr lang="ko-KR" altLang="ko-KR" sz="10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27952" y="846980"/>
            <a:ext cx="8451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WD 5.0</a:t>
            </a:r>
            <a:endParaRPr lang="ko-KR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124201" y="6537325"/>
            <a:ext cx="3233738" cy="2921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JVET-O0058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4</a:t>
            </a:fld>
            <a:endParaRPr lang="en-GB" altLang="ko-KR"/>
          </a:p>
        </p:txBody>
      </p:sp>
      <p:graphicFrame>
        <p:nvGraphicFramePr>
          <p:cNvPr id="6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9947608"/>
              </p:ext>
            </p:extLst>
          </p:nvPr>
        </p:nvGraphicFramePr>
        <p:xfrm>
          <a:off x="251520" y="1457364"/>
          <a:ext cx="4324350" cy="3291840"/>
        </p:xfrm>
        <a:graphic>
          <a:graphicData uri="http://schemas.openxmlformats.org/drawingml/2006/table">
            <a:tbl>
              <a:tblPr/>
              <a:tblGrid>
                <a:gridCol w="3701415">
                  <a:extLst>
                    <a:ext uri="{9D8B030D-6E8A-4147-A177-3AD203B41FA5}">
                      <a16:colId xmlns:a16="http://schemas.microsoft.com/office/drawing/2014/main" xmlns="" val="3581028931"/>
                    </a:ext>
                  </a:extLst>
                </a:gridCol>
                <a:gridCol w="622935">
                  <a:extLst>
                    <a:ext uri="{9D8B030D-6E8A-4147-A177-3AD203B41FA5}">
                      <a16:colId xmlns:a16="http://schemas.microsoft.com/office/drawing/2014/main" xmlns="" val="37304960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alf_data( 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adaptation_parameter_set_id </a:t>
                      </a: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79340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175" algn="l"/>
                          <a:tab pos="212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36046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alf_luma_clip_flag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19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8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alf_luma_clip_min_eg_order_minus1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93565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i = 0; i &lt; 3; i++ ) 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83122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8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alf_luma_clip_eg_order_increase_flag</a:t>
                      </a: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1862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sfIdx = 0; sfIdx &lt;= alf_luma_num_filters_signalled_minus1; sfIdx++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5457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if( alf_luma_coeff_flag[ sfIdx ]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4319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for ( j = 0; j &lt; 12; j++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10348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	if( filtCoeff[ sfIdx ][ j ] 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0837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		</a:t>
                      </a:r>
                      <a:r>
                        <a:rPr lang="en-CA" sz="8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alf_luma_clip_idx</a:t>
                      </a: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sfIdx ][ j ]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uek</a:t>
                      </a:r>
                      <a:r>
                        <a:rPr lang="en-CA" sz="8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(v)</a:t>
                      </a:r>
                      <a:r>
                        <a:rPr lang="en-CA" sz="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u(2)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1859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0048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817914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1109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44615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01049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707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alf_chroma_clip_flag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331888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8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alf_chroma_clip_min_eg_order_minus1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27368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i = 0; i &lt; 2; i++ ) 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1899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8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alf_chroma_clip_eg_order_increase_flag</a:t>
                      </a: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7916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j = 0; j &lt; 6; j++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664593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if( </a:t>
                      </a:r>
                      <a:r>
                        <a:rPr lang="en-CA" sz="8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alf_chroma_coeff_abs</a:t>
                      </a: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j ] 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95153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</a:t>
                      </a:r>
                      <a:r>
                        <a:rPr lang="en-CA" sz="8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alf_chroma_clip_idx</a:t>
                      </a: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j ]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uek(v)</a:t>
                      </a:r>
                      <a:r>
                        <a:rPr lang="en-CA" sz="8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u(2)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4303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1260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85538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2294451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4716016" y="1414075"/>
            <a:ext cx="4176464" cy="487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alf_luma_clip_min_eg_order_minus1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plus 1 specifies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signalling. The value of alf_luma_clip_min_eg_order_minus1 shall be in the range of 0 to 6,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1 specifies that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incremented by 1.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0 specifies that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not incremented by 1.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order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used to decode the values of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j ]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71550" algn="l"/>
                <a:tab pos="1200150" algn="l"/>
                <a:tab pos="3079115" algn="ctr"/>
                <a:tab pos="6156960" algn="r"/>
              </a:tabLst>
            </a:pP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 = 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 </a:t>
            </a:r>
            <a:r>
              <a:rPr lang="en-CA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= = 0  ?  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alf_luma_clip_min_eg_order_minus1 + 1  : 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− 1 ] ) +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(7‑75)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b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specifies the clipping index of the clipping value to use before multiplying by the j-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coefficient of the signalled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filter indicated by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When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is not present, it is inferred to be equal 0 (no clipping). It is a requirement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bitstream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conformance that the values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with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= 0..alf_luma_num_filters_signalled_minus1 and j = 0..11 shall be in the range of 0 to 3,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order k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binarization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uek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(v)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 =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golombOrderIdxY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 ]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	(7‑76)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alf_chroma_clip_min_eg_order_minus1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plus 1 specifies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clipping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index signalling. The value of alf_chroma_clip_min_eg_order_minus1 shall be in the range of 0 to 6,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1 specifies that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incremented by 1.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0 specifies that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not incremented by 1.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order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expGoOrderC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used to decode the values of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71550" algn="l"/>
                <a:tab pos="3079115" algn="ctr"/>
                <a:tab pos="6156960" algn="r"/>
              </a:tabLst>
            </a:pP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 = 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 </a:t>
            </a:r>
            <a:r>
              <a:rPr lang="en-CA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= = 0  ?  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alf_chroma_clip_min_eg_order_minus1 + 1  : 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− 1 ] ) +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(7‑84)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b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(7‑85)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specifies the clipping index of the clipping value to use before multiplying by the j-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coefficient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filter. When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is not present, it is inferred to be equal 0 (no clipping). It is a requirement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bitstream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conformance that the values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with j = 0..5 shall be in the range of 0 to 3,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order k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binarization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uek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(v)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 =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golombOrderIdxC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 ]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	(7‑86</a:t>
            </a:r>
            <a:r>
              <a:rPr lang="en-CA" altLang="ko-KR" sz="65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)</a:t>
            </a:r>
            <a:endParaRPr lang="ko-KR" altLang="ko-KR" sz="65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51520" y="1211143"/>
            <a:ext cx="237757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 b="1" dirty="0">
                <a:latin typeface="Times New Roman" panose="02020603050405020304" pitchFamily="18" charset="0"/>
                <a:ea typeface="맑은 고딕" panose="020B0503020000020004" pitchFamily="50" charset="-127"/>
              </a:rPr>
              <a:t>7.3.5.3	Adaptive loop filter data syntax</a:t>
            </a:r>
            <a:endParaRPr lang="ko-KR" altLang="ko-KR" sz="10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16016" y="1211142"/>
            <a:ext cx="25571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 b="1" dirty="0">
                <a:latin typeface="Times New Roman" panose="02020603050405020304" pitchFamily="18" charset="0"/>
                <a:ea typeface="맑은 고딕" panose="020B0503020000020004" pitchFamily="50" charset="-127"/>
              </a:rPr>
              <a:t>7.4.6.3	Adaptive loop filter data semantics</a:t>
            </a:r>
            <a:endParaRPr lang="ko-KR" altLang="ko-KR" sz="10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27952" y="846980"/>
            <a:ext cx="65276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1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ko-KR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fixed length code 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ko-KR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K-</a:t>
            </a:r>
            <a:r>
              <a:rPr lang="en-US" altLang="ko-K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order Exponential </a:t>
            </a:r>
            <a:r>
              <a:rPr lang="en-US" altLang="ko-K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Golomb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code</a:t>
            </a:r>
            <a:endParaRPr lang="ko-KR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124201" y="6537325"/>
            <a:ext cx="3233738" cy="2921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JVET-O0058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434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5</a:t>
            </a:fld>
            <a:endParaRPr lang="en-GB" altLang="ko-KR"/>
          </a:p>
        </p:txBody>
      </p:sp>
      <p:graphicFrame>
        <p:nvGraphicFramePr>
          <p:cNvPr id="6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8799259"/>
              </p:ext>
            </p:extLst>
          </p:nvPr>
        </p:nvGraphicFramePr>
        <p:xfrm>
          <a:off x="251520" y="1457364"/>
          <a:ext cx="4324350" cy="3291840"/>
        </p:xfrm>
        <a:graphic>
          <a:graphicData uri="http://schemas.openxmlformats.org/drawingml/2006/table">
            <a:tbl>
              <a:tblPr/>
              <a:tblGrid>
                <a:gridCol w="3701415">
                  <a:extLst>
                    <a:ext uri="{9D8B030D-6E8A-4147-A177-3AD203B41FA5}">
                      <a16:colId xmlns:a16="http://schemas.microsoft.com/office/drawing/2014/main" xmlns="" val="3581028931"/>
                    </a:ext>
                  </a:extLst>
                </a:gridCol>
                <a:gridCol w="622935">
                  <a:extLst>
                    <a:ext uri="{9D8B030D-6E8A-4147-A177-3AD203B41FA5}">
                      <a16:colId xmlns:a16="http://schemas.microsoft.com/office/drawing/2014/main" xmlns="" val="37304960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alf_data( 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adaptation_parameter_set_id </a:t>
                      </a: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79340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175" algn="l"/>
                          <a:tab pos="212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36046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alf_luma_clip_flag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19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8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alf_luma_clip_min_eg_order_minus1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93565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i = 0; i &lt; 3; i++ ) 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83122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8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alf_luma_clip_eg_order_increase_flag</a:t>
                      </a: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1862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sfIdx = 0; sfIdx &lt;= alf_luma_num_filters_signalled_minus1; sfIdx++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5457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if( alf_luma_coeff_flag[ sfIdx ]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4319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for ( j = 0; j &lt; 12; j++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10348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	if( filtCoeff[ sfIdx ][ j ] 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0837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		</a:t>
                      </a:r>
                      <a:r>
                        <a:rPr lang="en-CA" sz="8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alf_luma_clip_idx</a:t>
                      </a: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sfIdx ][ j ]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uek(v)</a:t>
                      </a:r>
                      <a:r>
                        <a:rPr lang="en-CA" sz="8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tu(v)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1859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0048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817914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1109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44615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01049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707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alf_chroma_clip_flag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331888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8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alf_chroma_clip_min_eg_order_minus1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27368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i = 0; i &lt; 2; i++ ) 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1899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8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alf_chroma_clip_eg_order_increase_flag</a:t>
                      </a: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7916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j = 0; j &lt; 6; j++ ) {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664593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if( </a:t>
                      </a:r>
                      <a:r>
                        <a:rPr lang="en-CA" sz="8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alf_chroma_coeff_abs</a:t>
                      </a: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j ] 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95153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	</a:t>
                      </a:r>
                      <a:r>
                        <a:rPr lang="en-CA" sz="8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alf_chroma_clip_idx</a:t>
                      </a: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j ]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uek(v)</a:t>
                      </a:r>
                      <a:r>
                        <a:rPr lang="en-CA" sz="8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tu(v)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4303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1260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85538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2294451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4716016" y="1414075"/>
            <a:ext cx="4176464" cy="5255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alf_luma_clip_min_eg_order_minus1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plus 1 specifies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signalling. The value of alf_luma_clip_min_eg_order_minus1 shall be in the range of 0 to 6,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1 specifies that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incremented by 1.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0 specifies that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not incremented by 1.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order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used to decode the values of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j ]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71550" algn="l"/>
                <a:tab pos="1200150" algn="l"/>
                <a:tab pos="3079115" algn="ctr"/>
                <a:tab pos="6156960" algn="r"/>
              </a:tabLst>
            </a:pP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 = 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 </a:t>
            </a:r>
            <a:r>
              <a:rPr lang="en-CA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= = 0  ?  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alf_luma_clip_min_eg_order_minus1 + 1  : 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− 1 ] ) +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(7‑75)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b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specifies the clipping index of the clipping value to use before multiplying by the j-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coefficient of the signalled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filter indicated by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When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is not present, it is inferred to be equal 0 (no clipping). It is a requirement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bitstream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conformance that the values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with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= 0..alf_luma_num_filters_signalled_minus1 and j = 0..11 shall be in the range of 0 to 3,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65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maximum value </a:t>
            </a:r>
            <a:r>
              <a:rPr lang="en-CA" altLang="ko-KR" sz="65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maxVal</a:t>
            </a:r>
            <a:r>
              <a:rPr lang="en-CA" altLang="ko-KR" sz="65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of the truncated unary </a:t>
            </a:r>
            <a:r>
              <a:rPr lang="en-CA" altLang="ko-KR" sz="65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binarization</a:t>
            </a:r>
            <a:r>
              <a:rPr lang="en-CA" altLang="ko-KR" sz="65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altLang="ko-KR" sz="65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</a:t>
            </a:r>
            <a:r>
              <a:rPr lang="en-CA" altLang="ko-KR" sz="65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(v) is set equal to 3.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order k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binarization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uek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(v)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 =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golombOrderIdxY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 ]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	(7‑76)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alf_chroma_clip_min_eg_order_minus1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plus 1 specifies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clipping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index signalling. The value of alf_chroma_clip_min_eg_order_minus1 shall be in the range of 0 to 6,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1 specifies that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incremented by 1.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0 specifies that the minimum order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for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clipping index signalling is not incremented by 1.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order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expGoOrderC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code used to decode the values of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71550" algn="l"/>
                <a:tab pos="3079115" algn="ctr"/>
                <a:tab pos="6156960" algn="r"/>
              </a:tabLst>
            </a:pP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 = 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 </a:t>
            </a:r>
            <a:r>
              <a:rPr lang="en-CA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= = 0  ?  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alf_chroma_clip_min_eg_order_minus1 + 1  : 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− 1 ] ) +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(7‑84)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b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alf_chroma_clip_eg_order_increase_flag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(7‑85)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specifies the clipping index of the clipping value to use before multiplying by the j-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coefficient of the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chroma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filter. When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is not present, it is inferred to be equal 0 (no clipping). It is a requirement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bitstream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conformance that the values of </a:t>
            </a:r>
            <a:r>
              <a:rPr lang="en-GB" altLang="ko-KR" sz="65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alf_chroma_clip_idx</a:t>
            </a:r>
            <a:r>
              <a:rPr lang="en-GB" altLang="ko-KR" sz="6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j ] with j = 0..5 shall be in the range of 0 to 3, inclusive.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65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maximum value </a:t>
            </a:r>
            <a:r>
              <a:rPr lang="en-CA" altLang="ko-KR" sz="65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maxVal</a:t>
            </a:r>
            <a:r>
              <a:rPr lang="en-CA" altLang="ko-KR" sz="65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of the truncated unary </a:t>
            </a:r>
            <a:r>
              <a:rPr lang="en-CA" altLang="ko-KR" sz="65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binarization</a:t>
            </a:r>
            <a:r>
              <a:rPr lang="en-CA" altLang="ko-KR" sz="65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altLang="ko-KR" sz="65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</a:t>
            </a:r>
            <a:r>
              <a:rPr lang="en-CA" altLang="ko-KR" sz="65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(v) is set equal to 3.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order k of the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exp-Golomb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binarization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uek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(v) is derived as follows:</a:t>
            </a:r>
            <a:endParaRPr lang="ko-KR" altLang="ko-KR" sz="65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286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 =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kClipC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altLang="ko-KR" sz="6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golombOrderIdxC</a:t>
            </a:r>
            <a:r>
              <a:rPr lang="en-GB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 ]</a:t>
            </a:r>
            <a:r>
              <a:rPr lang="en-CA" altLang="ko-KR" sz="6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		(7‑86</a:t>
            </a:r>
            <a:r>
              <a:rPr lang="en-CA" altLang="ko-KR" sz="65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)</a:t>
            </a:r>
            <a:endParaRPr lang="ko-KR" altLang="ko-KR" sz="65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51520" y="1211143"/>
            <a:ext cx="237757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 b="1" dirty="0">
                <a:latin typeface="Times New Roman" panose="02020603050405020304" pitchFamily="18" charset="0"/>
                <a:ea typeface="맑은 고딕" panose="020B0503020000020004" pitchFamily="50" charset="-127"/>
              </a:rPr>
              <a:t>7.3.5.3	Adaptive loop filter data syntax</a:t>
            </a:r>
            <a:endParaRPr lang="ko-KR" altLang="ko-KR" sz="10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16016" y="1211142"/>
            <a:ext cx="25571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 b="1" dirty="0">
                <a:latin typeface="Times New Roman" panose="02020603050405020304" pitchFamily="18" charset="0"/>
                <a:ea typeface="맑은 고딕" panose="020B0503020000020004" pitchFamily="50" charset="-127"/>
              </a:rPr>
              <a:t>7.4.6.3	Adaptive loop filter data semantics</a:t>
            </a:r>
            <a:endParaRPr lang="ko-KR" altLang="ko-KR" sz="10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27952" y="846980"/>
            <a:ext cx="70630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2: </a:t>
            </a:r>
            <a:r>
              <a:rPr lang="en-US" altLang="ko-KR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truncated </a:t>
            </a:r>
            <a:r>
              <a:rPr lang="en-US" altLang="ko-KR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unary code 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instead of K-</a:t>
            </a:r>
            <a:r>
              <a:rPr lang="en-US" altLang="ko-K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order Exponential </a:t>
            </a:r>
            <a:r>
              <a:rPr lang="en-US" altLang="ko-K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Golomb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</a:t>
            </a:r>
            <a:endParaRPr lang="ko-KR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124201" y="6537325"/>
            <a:ext cx="3233738" cy="2921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JVET-O0058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430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6</a:t>
            </a:fld>
            <a:endParaRPr lang="en-GB" altLang="ko-KR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754042"/>
              </p:ext>
            </p:extLst>
          </p:nvPr>
        </p:nvGraphicFramePr>
        <p:xfrm>
          <a:off x="504743" y="1058832"/>
          <a:ext cx="3822352" cy="5334000"/>
        </p:xfrm>
        <a:graphic>
          <a:graphicData uri="http://schemas.openxmlformats.org/drawingml/2006/table">
            <a:tbl>
              <a:tblPr firstRow="1" firstCol="1" bandRow="1"/>
              <a:tblGrid>
                <a:gridCol w="897082">
                  <a:extLst>
                    <a:ext uri="{9D8B030D-6E8A-4147-A177-3AD203B41FA5}">
                      <a16:colId xmlns:a16="http://schemas.microsoft.com/office/drawing/2014/main" xmlns="" val="37804425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1604700484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3936443153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3237568766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1505169320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2534432952"/>
                    </a:ext>
                  </a:extLst>
                </a:gridCol>
              </a:tblGrid>
              <a:tr h="124324">
                <a:tc>
                  <a:txBody>
                    <a:bodyPr/>
                    <a:lstStyle/>
                    <a:p>
                      <a:pPr algn="ctr"/>
                      <a:r>
                        <a:rPr lang="en-CA" altLang="ko-KR" sz="1000" b="1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Test 1: u(2)</a:t>
                      </a:r>
                      <a:endParaRPr lang="ko-KR" sz="1000" b="1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All Intra Main10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194888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1874320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8628101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747266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617998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739866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8093422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363543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934581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479159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010704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8256034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443927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664188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8956616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0884841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9743759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949731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3855335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0985960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696071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645524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3705571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6744450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872373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415249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384025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894028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9104505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2438247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993822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0.39%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-0.30%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745198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0.22%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039954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-0.55%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1.51%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735928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0.82%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0194082"/>
                  </a:ext>
                </a:extLst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803738"/>
              </p:ext>
            </p:extLst>
          </p:nvPr>
        </p:nvGraphicFramePr>
        <p:xfrm>
          <a:off x="4817528" y="1052736"/>
          <a:ext cx="3822352" cy="5334000"/>
        </p:xfrm>
        <a:graphic>
          <a:graphicData uri="http://schemas.openxmlformats.org/drawingml/2006/table">
            <a:tbl>
              <a:tblPr firstRow="1" firstCol="1" bandRow="1"/>
              <a:tblGrid>
                <a:gridCol w="897082">
                  <a:extLst>
                    <a:ext uri="{9D8B030D-6E8A-4147-A177-3AD203B41FA5}">
                      <a16:colId xmlns:a16="http://schemas.microsoft.com/office/drawing/2014/main" xmlns="" val="86466930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2214971701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2177575950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330180399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3046689954"/>
                    </a:ext>
                  </a:extLst>
                </a:gridCol>
                <a:gridCol w="585054">
                  <a:extLst>
                    <a:ext uri="{9D8B030D-6E8A-4147-A177-3AD203B41FA5}">
                      <a16:colId xmlns:a16="http://schemas.microsoft.com/office/drawing/2014/main" xmlns="" val="3256818270"/>
                    </a:ext>
                  </a:extLst>
                </a:gridCol>
              </a:tblGrid>
              <a:tr h="124324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ko-KR" sz="1000" b="1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Test 2: </a:t>
                      </a:r>
                      <a:r>
                        <a:rPr lang="en-CA" altLang="ko-KR" sz="1000" b="1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tu</a:t>
                      </a:r>
                      <a:r>
                        <a:rPr lang="en-CA" altLang="ko-KR" sz="1000" b="1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(v)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All Intra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535018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285590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5626556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344861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0711519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502709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001231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5105221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1060868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746330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98657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3910222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5909175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3096468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631454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985453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0338530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1949517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952842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6630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9539626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8218732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8673441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422450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7611795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230073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062263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2212173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2386633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3434948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4386686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6492758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954151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-0.39%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0.37%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4808099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96848528"/>
                  </a:ext>
                </a:extLst>
              </a:tr>
            </a:tbl>
          </a:graphicData>
        </a:graphic>
      </p:graphicFrame>
      <p:sp>
        <p:nvSpPr>
          <p:cNvPr id="11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124201" y="6537325"/>
            <a:ext cx="3233738" cy="2921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JVET-O0058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4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Related proposals</a:t>
            </a:r>
          </a:p>
          <a:p>
            <a:pPr lvl="1"/>
            <a:r>
              <a:rPr lang="en-US" altLang="ko-KR" sz="1800" dirty="0"/>
              <a:t>Same as method 1 and similar to method 2 of JVET-O0047 (Huawei)</a:t>
            </a:r>
          </a:p>
          <a:p>
            <a:pPr lvl="1"/>
            <a:r>
              <a:rPr lang="en-US" altLang="ko-KR" sz="1800" dirty="0"/>
              <a:t>Same as method 2 and method 3 of JVET-O0064 (Qualcomm)</a:t>
            </a:r>
          </a:p>
          <a:p>
            <a:pPr lvl="1"/>
            <a:r>
              <a:rPr lang="en-US" altLang="ko-KR" sz="1800" dirty="0"/>
              <a:t>Same as method 1 of JVET-O0067 (</a:t>
            </a:r>
            <a:r>
              <a:rPr lang="en-US" altLang="ko-KR" sz="1800" dirty="0" err="1"/>
              <a:t>Bytedance</a:t>
            </a:r>
            <a:r>
              <a:rPr lang="en-US" altLang="ko-KR" sz="1800" dirty="0"/>
              <a:t>)</a:t>
            </a:r>
          </a:p>
          <a:p>
            <a:pPr lvl="1"/>
            <a:r>
              <a:rPr lang="en-US" altLang="ko-KR" sz="1800" dirty="0"/>
              <a:t>Same as method 1 and method 2 of JVET-O0290 (</a:t>
            </a:r>
            <a:r>
              <a:rPr lang="en-US" altLang="ko-KR" sz="1800" dirty="0" err="1"/>
              <a:t>MediaTek</a:t>
            </a:r>
            <a:r>
              <a:rPr lang="en-US" altLang="ko-KR" sz="1800" dirty="0"/>
              <a:t>)</a:t>
            </a:r>
          </a:p>
          <a:p>
            <a:pPr lvl="1"/>
            <a:r>
              <a:rPr lang="en-US" altLang="ko-KR" sz="1800" dirty="0"/>
              <a:t>Same as method of JVET-O0301 (LGE)</a:t>
            </a:r>
          </a:p>
          <a:p>
            <a:pPr lvl="1"/>
            <a:r>
              <a:rPr lang="en-US" altLang="ko-KR" sz="1800" dirty="0"/>
              <a:t>Same as method 1 and method 2 of JVET-O0430 (PKU and DJI)</a:t>
            </a:r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Related Proposals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7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68145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Summary</a:t>
            </a:r>
          </a:p>
          <a:p>
            <a:pPr lvl="1"/>
            <a:r>
              <a:rPr lang="en-US" altLang="ko-KR" sz="1800" dirty="0"/>
              <a:t>Test 1: fixed length code</a:t>
            </a:r>
          </a:p>
          <a:p>
            <a:pPr lvl="1"/>
            <a:r>
              <a:rPr lang="en-US" altLang="ko-KR" sz="1800" dirty="0"/>
              <a:t>Test 2: truncated unary code</a:t>
            </a:r>
          </a:p>
          <a:p>
            <a:pPr lvl="1"/>
            <a:r>
              <a:rPr lang="en-US" altLang="ko-KR" sz="1800" dirty="0" smtClean="0"/>
              <a:t>Minor </a:t>
            </a:r>
            <a:r>
              <a:rPr lang="en-US" altLang="ko-KR" sz="1800" dirty="0"/>
              <a:t>coding gain in AI, RA, and LDB for both </a:t>
            </a:r>
            <a:r>
              <a:rPr lang="en-US" altLang="ko-KR" sz="1800" dirty="0" smtClean="0"/>
              <a:t>tests</a:t>
            </a:r>
            <a:endParaRPr lang="en-US" altLang="ko-KR" sz="1800" dirty="0"/>
          </a:p>
          <a:p>
            <a:pPr lvl="1"/>
            <a:r>
              <a:rPr lang="en-US" altLang="ko-KR" sz="1800" dirty="0" smtClean="0"/>
              <a:t>Simplifies the clipping parameter coding in non-linear ALF </a:t>
            </a:r>
            <a:r>
              <a:rPr lang="en-US" altLang="ko-KR" sz="1800" dirty="0"/>
              <a:t>for both </a:t>
            </a:r>
            <a:r>
              <a:rPr lang="en-US" altLang="ko-KR" sz="1800" dirty="0" smtClean="0"/>
              <a:t>tests</a:t>
            </a:r>
          </a:p>
          <a:p>
            <a:pPr lvl="2"/>
            <a:r>
              <a:rPr lang="en-US" altLang="ko-KR" sz="1600" dirty="0" smtClean="0"/>
              <a:t>Removes </a:t>
            </a:r>
            <a:r>
              <a:rPr lang="en-US" altLang="ko-KR" sz="1600" dirty="0"/>
              <a:t>the </a:t>
            </a:r>
            <a:r>
              <a:rPr lang="en-US" altLang="ko-KR" sz="1600" dirty="0" smtClean="0"/>
              <a:t>following syntax </a:t>
            </a:r>
            <a:r>
              <a:rPr lang="en-US" altLang="ko-KR" sz="1600" dirty="0"/>
              <a:t>elements and related </a:t>
            </a:r>
            <a:r>
              <a:rPr lang="en-US" altLang="ko-KR" sz="1600" dirty="0" smtClean="0"/>
              <a:t>semantics for clipping parameter</a:t>
            </a:r>
          </a:p>
          <a:p>
            <a:pPr lvl="3"/>
            <a:r>
              <a:rPr lang="en-US" altLang="ko-KR" sz="1400" dirty="0" smtClean="0"/>
              <a:t>alf_luma_clip_min_eg_order_minus1</a:t>
            </a:r>
            <a:endParaRPr lang="en-US" altLang="ko-KR" sz="1400" dirty="0"/>
          </a:p>
          <a:p>
            <a:pPr lvl="3"/>
            <a:r>
              <a:rPr lang="en-US" altLang="ko-KR" sz="1400" dirty="0" err="1" smtClean="0"/>
              <a:t>alf_luma_clip_eg_order_increase_flag</a:t>
            </a:r>
            <a:r>
              <a:rPr lang="en-US" altLang="ko-KR" sz="1400" dirty="0"/>
              <a:t>[ </a:t>
            </a:r>
            <a:r>
              <a:rPr lang="en-US" altLang="ko-KR" sz="1400" dirty="0" err="1"/>
              <a:t>i</a:t>
            </a:r>
            <a:r>
              <a:rPr lang="en-US" altLang="ko-KR" sz="1400" dirty="0"/>
              <a:t> ]</a:t>
            </a:r>
          </a:p>
          <a:p>
            <a:pPr lvl="3"/>
            <a:r>
              <a:rPr lang="en-US" altLang="ko-KR" sz="1400" dirty="0" smtClean="0"/>
              <a:t>alf_chroma_clip_min_eg_order_minus1</a:t>
            </a:r>
            <a:endParaRPr lang="en-US" altLang="ko-KR" sz="1400" dirty="0"/>
          </a:p>
          <a:p>
            <a:pPr lvl="3"/>
            <a:r>
              <a:rPr lang="en-US" altLang="ko-KR" sz="1400" dirty="0" err="1" smtClean="0"/>
              <a:t>alf_chroma_clip_eg_order_increase_flag</a:t>
            </a:r>
            <a:r>
              <a:rPr lang="en-US" altLang="ko-KR" sz="1400" dirty="0"/>
              <a:t>[ </a:t>
            </a:r>
            <a:r>
              <a:rPr lang="en-US" altLang="ko-KR" sz="1400" dirty="0" err="1"/>
              <a:t>i</a:t>
            </a:r>
            <a:r>
              <a:rPr lang="en-US" altLang="ko-KR" sz="1400" dirty="0"/>
              <a:t> ]</a:t>
            </a:r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Suggests </a:t>
            </a:r>
            <a:r>
              <a:rPr lang="en-US" altLang="ko-KR" sz="2000" dirty="0"/>
              <a:t>to adopt this proposal to clean up the current non-linear adaptive loop filter design.</a:t>
            </a:r>
            <a:endParaRPr lang="en-CA" altLang="ko-KR" sz="2000" dirty="0" smtClean="0"/>
          </a:p>
          <a:p>
            <a:endParaRPr lang="en-CA" altLang="ko-KR" sz="2000" dirty="0"/>
          </a:p>
          <a:p>
            <a:r>
              <a:rPr lang="en-US" altLang="ko-KR" sz="2000" dirty="0">
                <a:cs typeface="Arial" panose="020B0604020202020204" pitchFamily="34" charset="0"/>
              </a:rPr>
              <a:t>Thanks </a:t>
            </a:r>
            <a:r>
              <a:rPr lang="en-US" altLang="ko-KR" sz="2000" dirty="0" smtClean="0">
                <a:cs typeface="Arial" panose="020B0604020202020204" pitchFamily="34" charset="0"/>
              </a:rPr>
              <a:t>Canon </a:t>
            </a:r>
            <a:r>
              <a:rPr lang="en-US" altLang="ko-KR" sz="2000" dirty="0">
                <a:cs typeface="Arial" panose="020B0604020202020204" pitchFamily="34" charset="0"/>
              </a:rPr>
              <a:t>for </a:t>
            </a:r>
            <a:r>
              <a:rPr lang="en-US" altLang="ko-KR" sz="2000" dirty="0" smtClean="0">
                <a:cs typeface="Arial" panose="020B0604020202020204" pitchFamily="34" charset="0"/>
              </a:rPr>
              <a:t>cross-checking! </a:t>
            </a:r>
            <a:r>
              <a:rPr lang="en-US" altLang="ko-KR" sz="2000" dirty="0">
                <a:cs typeface="Arial" panose="020B0604020202020204" pitchFamily="34" charset="0"/>
              </a:rPr>
              <a:t>(</a:t>
            </a:r>
            <a:r>
              <a:rPr lang="en-US" altLang="ko-KR" sz="2000" dirty="0" smtClean="0">
                <a:cs typeface="Arial" panose="020B0604020202020204" pitchFamily="34" charset="0"/>
              </a:rPr>
              <a:t>JVET-O0999</a:t>
            </a:r>
            <a:r>
              <a:rPr lang="en-US" altLang="ko-KR" sz="2000" dirty="0" smtClean="0">
                <a:cs typeface="Arial" panose="020B0604020202020204" pitchFamily="34" charset="0"/>
              </a:rPr>
              <a:t>)</a:t>
            </a:r>
            <a:endParaRPr lang="en-US" altLang="ko-KR" sz="2000" dirty="0" smtClean="0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8</a:t>
            </a:fld>
            <a:endParaRPr lang="en-GB" altLang="ko-KR"/>
          </a:p>
        </p:txBody>
      </p:sp>
      <p:sp>
        <p:nvSpPr>
          <p:cNvPr id="6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124201" y="6537325"/>
            <a:ext cx="3233738" cy="2921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JVET-O0058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51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  <a:headEnd type="none" w="med" len="med"/>
          <a:tailEnd type="none" w="med" len="med"/>
        </a:ln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tx1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23694</TotalTime>
  <Words>1079</Words>
  <Application>Microsoft Office PowerPoint</Application>
  <PresentationFormat>화면 슬라이드 쇼(4:3)</PresentationFormat>
  <Paragraphs>603</Paragraphs>
  <Slides>8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9" baseType="lpstr">
      <vt:lpstr>SimSun</vt:lpstr>
      <vt:lpstr>굴림</vt:lpstr>
      <vt:lpstr>나눔바른고딕</vt:lpstr>
      <vt:lpstr>맑은 고딕</vt:lpstr>
      <vt:lpstr>Arial</vt:lpstr>
      <vt:lpstr>Calibri</vt:lpstr>
      <vt:lpstr>Courier New</vt:lpstr>
      <vt:lpstr>Times New Roman</vt:lpstr>
      <vt:lpstr>Wingdings</vt:lpstr>
      <vt:lpstr>Office 테마</vt:lpstr>
      <vt:lpstr>Image</vt:lpstr>
      <vt:lpstr>Non-CE5: Simplification on ALF clipping parameter coding</vt:lpstr>
      <vt:lpstr>Introduction</vt:lpstr>
      <vt:lpstr>Introduction</vt:lpstr>
      <vt:lpstr>Proposal</vt:lpstr>
      <vt:lpstr>Proposal</vt:lpstr>
      <vt:lpstr>Experimental Results</vt:lpstr>
      <vt:lpstr>Related Proposals</vt:lpstr>
      <vt:lpstr>Conclusions</vt:lpstr>
    </vt:vector>
  </TitlesOfParts>
  <Company>ETRI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</dc:title>
  <dc:creator>SCLIM</dc:creator>
  <cp:lastModifiedBy>Lim Sung-Chang</cp:lastModifiedBy>
  <cp:revision>3040</cp:revision>
  <dcterms:created xsi:type="dcterms:W3CDTF">2008-12-20T02:38:24Z</dcterms:created>
  <dcterms:modified xsi:type="dcterms:W3CDTF">2019-07-04T08:43:26Z</dcterms:modified>
</cp:coreProperties>
</file>