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73" r:id="rId3"/>
    <p:sldId id="263" r:id="rId4"/>
    <p:sldId id="260" r:id="rId5"/>
    <p:sldId id="279" r:id="rId6"/>
    <p:sldId id="271" r:id="rId7"/>
    <p:sldId id="283" r:id="rId8"/>
    <p:sldId id="284" r:id="rId9"/>
    <p:sldId id="296" r:id="rId10"/>
    <p:sldId id="297" r:id="rId11"/>
    <p:sldId id="289" r:id="rId12"/>
    <p:sldId id="287" r:id="rId13"/>
    <p:sldId id="293" r:id="rId14"/>
    <p:sldId id="295" r:id="rId15"/>
    <p:sldId id="294" r:id="rId16"/>
    <p:sldId id="288" r:id="rId17"/>
    <p:sldId id="286" r:id="rId18"/>
    <p:sldId id="285" r:id="rId19"/>
    <p:sldId id="275" r:id="rId20"/>
    <p:sldId id="268" r:id="rId21"/>
    <p:sldId id="257" r:id="rId22"/>
    <p:sldId id="291" r:id="rId23"/>
    <p:sldId id="274" r:id="rId24"/>
    <p:sldId id="269" r:id="rId25"/>
    <p:sldId id="262" r:id="rId26"/>
    <p:sldId id="265" r:id="rId27"/>
    <p:sldId id="266" r:id="rId28"/>
    <p:sldId id="264" r:id="rId29"/>
    <p:sldId id="267" r:id="rId30"/>
    <p:sldId id="27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33"/>
    <p:restoredTop sz="94597"/>
  </p:normalViewPr>
  <p:slideViewPr>
    <p:cSldViewPr snapToGrid="0" snapToObjects="1">
      <p:cViewPr varScale="1">
        <p:scale>
          <a:sx n="107" d="100"/>
          <a:sy n="107" d="100"/>
        </p:scale>
        <p:origin x="3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AB815B-88AC-BB41-A99E-FD73A9701C58}" type="datetimeFigureOut">
              <a:rPr lang="en-US" smtClean="0"/>
              <a:t>7/7/19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98CD6-594E-444B-8C4A-CD110C8B9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76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8540B-3456-524E-B248-98E4F02A9F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F46626-3C26-A14A-8822-B14F60A20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E0F0E-411E-EE45-B81B-986739F92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E515-C30B-F74F-B8E1-D389334E84A2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CDDCD-0416-D842-94A0-36D3EBFE8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542FC-C336-A046-9D0C-344F07D3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7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9BF33-DC8F-4C42-9041-29F8F545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F473E-1C3B-534A-8C42-5829E21D2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694D2-B4B1-504F-944B-BCE8F1FAE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B089D-87A8-0B49-AD89-54AC9B038029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9A563-F85C-B94D-99FB-D7A5DF7A6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0BBC2D-8AC5-6A4E-A71D-754C4917B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7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DE6173-8A93-9B47-A4D9-94DBE4F41A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4E3B67-0831-C045-BC69-9326AA812F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1408A-9A7D-D748-A888-9678DAA4A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E5122-CB43-1A4F-9B7E-0B48E927E3D7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BD09E-198B-5348-A4FF-B7CAF4CF5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58EF7-5B9F-1948-8C34-F1AFE166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9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9F80D-91F1-274E-90F7-E6333FBED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CC8CE-2BED-8243-828A-CFC623F1D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AA1F0-02EF-B44A-95B0-4CCACB7DA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D2F6-BD56-0041-85CC-BF5F5C96DFE7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F8683-85C5-5C4F-B46A-B03E8B62F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02308-6096-6E4D-B412-0E03E1843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3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46F97-547D-E64A-BA10-1C52938CA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0BB76-1BD5-EC49-9D2A-7EE068C5F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E20DF-231B-4E44-BDA7-0CC025098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8E18-4E2C-C14A-BD72-4593722709A9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B469C-8DB2-E541-A1D2-4298FC09E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FED37-A07E-134B-AFD4-C89BD883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1E355-0786-A442-AF91-E04E11C7B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D122A-3FF0-484C-9E40-382004FB0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74B36-C190-3F47-857B-4D15FF6A6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12340-F8F2-8743-A46D-42780839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EF55-6C00-804E-8937-9C05937E32C2}" type="datetime1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4E4D9-E7CE-C94B-86F9-AB360455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BB21A8-646E-344B-BE71-7078EF7C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4F6DB-2130-1D41-8A52-F081399BE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4112B-CCA7-3B4F-98D8-4CF8C8CD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70F0B-98AD-7243-950B-D21BB7EEF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6B0E12-AD43-6541-ACE0-4CB826F9BA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D78159-4C0E-EC42-A51C-8F177B739F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11FED2-AC77-7E4E-8A87-F6BC61B1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05197-9392-A642-A652-B18D21E26890}" type="datetime1">
              <a:rPr lang="en-US" smtClean="0"/>
              <a:t>7/7/19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91525B-32D3-E44A-8E3A-7B9DDD52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5EFAC-47BB-BE42-B664-3BF99B9EB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83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65E8-69B6-2647-8459-D7251ED32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2103-83FF-074F-9B27-5D465D92C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351-D373-E447-B513-17FCB4DE6C67}" type="datetime1">
              <a:rPr lang="en-US" smtClean="0"/>
              <a:t>7/7/19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3C8BF2-774C-244F-8554-EB264C0DB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25BBE0-5E3A-CE4F-9CFC-8F5BDC17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6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4AD7F5-664B-4C49-A9D8-965B26F2D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6608C-4B46-B54D-8AC1-5E30C04502B4}" type="datetime1">
              <a:rPr lang="en-US" smtClean="0"/>
              <a:t>7/7/19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B8469F-3BB9-F848-A5BA-4C2BA781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31E33-6673-6145-9D14-A37256A2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8C83E-56BC-7E4A-9D45-63969A58D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83331-E84B-1141-BED1-95F14572A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1D8CE-3F0D-664A-8CB7-E748AC2F7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787E2F-9DE5-D044-AC01-798236FC3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090B-341E-7047-B818-8428A44115EC}" type="datetime1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922523-16D5-BF4F-A812-12F5ED19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C6214-6BFE-1242-8F69-1DD0999BD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2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2232-5D75-384F-B4CD-002725C4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87A0AD-CFA0-EF4A-BF90-29626EE97F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C62A2-0227-6E46-A28B-804389733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46D38-E7BD-214A-B851-3F029F488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09F0-10D6-7545-8481-42210BFDEB7E}" type="datetime1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788D7-8440-5947-A6CC-10BC59CDB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7AC85-D527-D144-8025-6D8ABA492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396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B6E711-87CD-814B-A783-58406C001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219A7-9ACE-1F47-98C0-5B1D2334D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C9F15-0D2F-BC49-AD48-9163E4C7D3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D8353-9E7F-2747-AC79-164EA5BE349E}" type="datetime1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40075-6642-8646-8E04-52BE216B5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2AD3E-4C1D-5147-B6F2-6B9ED4893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88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g11.sc29.org/doc_end_user/current_document.php?id=55138&amp;id_meeting=167" TargetMode="External"/><Relationship Id="rId2" Type="http://schemas.openxmlformats.org/officeDocument/2006/relationships/hyperlink" Target="http://wg11.sc29.org/doc_end_user/current_document.php?id=51409&amp;id_meeting=163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jct/doc_end_user/current_document.php?id=1056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ECB3F-22BC-1F4E-B8B6-CDFE8C7DB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40686" cy="2387600"/>
          </a:xfrm>
        </p:spPr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in JVET-O042-r2 (v3)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CBF20-B4DC-DA43-B17E-437B9F74ED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chadfogg@</a:t>
            </a:r>
            <a:r>
              <a:rPr lang="en-US" err="1"/>
              <a:t>gmail</a:t>
            </a:r>
            <a:r>
              <a:rPr lang="en-US"/>
              <a:t>.com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1B404E-F2DE-6546-9B9B-003254EC0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33E3D0-4555-A84A-8C9E-8581A5AC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49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1FB46-6E77-8940-9EEA-5712B3B6A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add to </a:t>
            </a:r>
            <a:r>
              <a:rPr lang="en-US" dirty="0" err="1"/>
              <a:t>slice_header</a:t>
            </a:r>
            <a:r>
              <a:rPr lang="en-US" dirty="0"/>
              <a:t>() so critical info not lost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006691-416F-3D4A-B25E-FB7C41319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9210A9-3831-4047-BCE9-6060E5E86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2767DE8-5FF6-6B4A-8986-7714EAE15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531737"/>
              </p:ext>
            </p:extLst>
          </p:nvPr>
        </p:nvGraphicFramePr>
        <p:xfrm>
          <a:off x="2324717" y="1235710"/>
          <a:ext cx="7657483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1203">
                  <a:extLst>
                    <a:ext uri="{9D8B030D-6E8A-4147-A177-3AD203B41FA5}">
                      <a16:colId xmlns:a16="http://schemas.microsoft.com/office/drawing/2014/main" val="319799734"/>
                    </a:ext>
                  </a:extLst>
                </a:gridCol>
                <a:gridCol w="1116280">
                  <a:extLst>
                    <a:ext uri="{9D8B030D-6E8A-4147-A177-3AD203B41FA5}">
                      <a16:colId xmlns:a16="http://schemas.microsoft.com/office/drawing/2014/main" val="3524476084"/>
                    </a:ext>
                  </a:extLst>
                </a:gridCol>
              </a:tblGrid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slice_header(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583820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	slice_pic_parameter_set_id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498147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[..]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146860"/>
                  </a:ext>
                </a:extLst>
              </a:tr>
              <a:tr h="4730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</a:rPr>
                        <a:t>	if( </a:t>
                      </a:r>
                      <a:r>
                        <a:rPr lang="en-CA" sz="1600" dirty="0" err="1">
                          <a:effectLst/>
                        </a:rPr>
                        <a:t>NalUnitType</a:t>
                      </a:r>
                      <a:r>
                        <a:rPr lang="en-CA" sz="1600" dirty="0">
                          <a:effectLst/>
                        </a:rPr>
                        <a:t>  = =  IDR_W_RADL  | |  </a:t>
                      </a:r>
                      <a:r>
                        <a:rPr lang="en-CA" sz="1600" dirty="0" err="1">
                          <a:effectLst/>
                        </a:rPr>
                        <a:t>NalUnitType</a:t>
                      </a:r>
                      <a:r>
                        <a:rPr lang="en-CA" sz="1600" dirty="0">
                          <a:effectLst/>
                        </a:rPr>
                        <a:t>  = =  IDR_N_LP  | |</a:t>
                      </a:r>
                      <a:br>
                        <a:rPr lang="en-CA" sz="1600" dirty="0">
                          <a:effectLst/>
                        </a:rPr>
                      </a:br>
                      <a:r>
                        <a:rPr lang="en-CA" sz="1600" dirty="0">
                          <a:effectLst/>
                        </a:rPr>
                        <a:t>		</a:t>
                      </a:r>
                      <a:r>
                        <a:rPr lang="en-CA" sz="1600" dirty="0" err="1">
                          <a:effectLst/>
                        </a:rPr>
                        <a:t>NalUnitType</a:t>
                      </a:r>
                      <a:r>
                        <a:rPr lang="en-CA" sz="1600" dirty="0">
                          <a:effectLst/>
                        </a:rPr>
                        <a:t>  = =    CRA_NUT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706280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		no_output_of_prior_pics_flag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u(1)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411821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	if( output_flag_present_flag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729017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		pic_output_flag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u(1)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17487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pic_output_period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ue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(v)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484128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	if(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field_seq_flag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== 1 ){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5100029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		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bottom_pic_flag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0387753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   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field_paired_with_next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opposite_field_flag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772092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  } else {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560986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   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output_fields_from_frame_flag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6279012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    if(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output_fields_from_frame_flag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== 1 )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390024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         </a:t>
                      </a:r>
                      <a:r>
                        <a:rPr lang="en-CA" sz="1600" dirty="0" err="1">
                          <a:solidFill>
                            <a:srgbClr val="FF0000"/>
                          </a:solidFill>
                          <a:effectLst/>
                        </a:rPr>
                        <a:t>output_top_field_first_flag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981166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    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534388"/>
                  </a:ext>
                </a:extLst>
              </a:tr>
              <a:tr h="4730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	if( ( NalUnitType  !=  IDR_W_RADL  &amp;&amp;  NalUnitType  !=  IDR_N_LP )  | |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		 sps_idr_rpl_present_flag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606384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[..]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767359"/>
                  </a:ext>
                </a:extLst>
              </a:tr>
              <a:tr h="2365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610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759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EB5D-B81C-8444-B058-CFA73FE2D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01" y="-13831"/>
            <a:ext cx="11258797" cy="1325563"/>
          </a:xfrm>
        </p:spPr>
        <p:txBody>
          <a:bodyPr/>
          <a:lstStyle/>
          <a:p>
            <a:pPr algn="ctr"/>
            <a:r>
              <a:rPr lang="en-US" dirty="0"/>
              <a:t>Calculating </a:t>
            </a:r>
            <a:r>
              <a:rPr lang="en-US" dirty="0" err="1"/>
              <a:t>bitcost</a:t>
            </a:r>
            <a:r>
              <a:rPr lang="en-US" dirty="0"/>
              <a:t> to coding header or SEI msg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ED9F33-4617-FD47-A567-6997E329192B}"/>
              </a:ext>
            </a:extLst>
          </p:cNvPr>
          <p:cNvSpPr txBox="1"/>
          <p:nvPr/>
        </p:nvSpPr>
        <p:spPr>
          <a:xfrm>
            <a:off x="3297217" y="1831123"/>
            <a:ext cx="1996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pic_output_period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DF3174-1E50-CE43-9098-D5DB948DE3C0}"/>
              </a:ext>
            </a:extLst>
          </p:cNvPr>
          <p:cNvSpPr txBox="1"/>
          <p:nvPr/>
        </p:nvSpPr>
        <p:spPr>
          <a:xfrm>
            <a:off x="6386547" y="3667590"/>
            <a:ext cx="1996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bottom_pic_flag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6B139F-55CA-7F44-9915-7FBE08227B71}"/>
              </a:ext>
            </a:extLst>
          </p:cNvPr>
          <p:cNvSpPr txBox="1"/>
          <p:nvPr/>
        </p:nvSpPr>
        <p:spPr>
          <a:xfrm>
            <a:off x="5363490" y="5172569"/>
            <a:ext cx="4344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field_paired_with_next_opposite_field_flag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B9F474-AEF9-FB43-AFD2-1B4EF5F5C78E}"/>
              </a:ext>
            </a:extLst>
          </p:cNvPr>
          <p:cNvSpPr/>
          <p:nvPr/>
        </p:nvSpPr>
        <p:spPr>
          <a:xfrm>
            <a:off x="984060" y="3632376"/>
            <a:ext cx="3143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output_fields_from_frame_flag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E5BC45-7B2A-D640-96F6-A25BE281201A}"/>
              </a:ext>
            </a:extLst>
          </p:cNvPr>
          <p:cNvSpPr/>
          <p:nvPr/>
        </p:nvSpPr>
        <p:spPr>
          <a:xfrm>
            <a:off x="4471639" y="367581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		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C6EADE-B5E4-964F-B2DA-1D750F06CFE0}"/>
              </a:ext>
            </a:extLst>
          </p:cNvPr>
          <p:cNvSpPr/>
          <p:nvPr/>
        </p:nvSpPr>
        <p:spPr>
          <a:xfrm>
            <a:off x="2144501" y="5184797"/>
            <a:ext cx="2726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output_top_field_first_flag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085719-556A-5840-86AD-21F4C7EBAC7F}"/>
              </a:ext>
            </a:extLst>
          </p:cNvPr>
          <p:cNvSpPr txBox="1"/>
          <p:nvPr/>
        </p:nvSpPr>
        <p:spPr>
          <a:xfrm>
            <a:off x="2616516" y="2882951"/>
            <a:ext cx="35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A5FB496-AF12-4A44-8462-27301CA09720}"/>
              </a:ext>
            </a:extLst>
          </p:cNvPr>
          <p:cNvGrpSpPr/>
          <p:nvPr/>
        </p:nvGrpSpPr>
        <p:grpSpPr>
          <a:xfrm>
            <a:off x="3212902" y="2480717"/>
            <a:ext cx="2291169" cy="732674"/>
            <a:chOff x="3158342" y="2049232"/>
            <a:chExt cx="2291169" cy="73267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DC51B-EEB7-9743-B0C1-F0AD21F0AD87}"/>
                </a:ext>
              </a:extLst>
            </p:cNvPr>
            <p:cNvSpPr txBox="1"/>
            <p:nvPr/>
          </p:nvSpPr>
          <p:spPr>
            <a:xfrm>
              <a:off x="3453071" y="2247893"/>
              <a:ext cx="1996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field_seq_flag?</a:t>
              </a:r>
            </a:p>
          </p:txBody>
        </p:sp>
        <p:sp>
          <p:nvSpPr>
            <p:cNvPr id="13" name="Decision 12">
              <a:extLst>
                <a:ext uri="{FF2B5EF4-FFF2-40B4-BE49-F238E27FC236}">
                  <a16:creationId xmlns:a16="http://schemas.microsoft.com/office/drawing/2014/main" id="{3E3E2A5A-543F-8F4A-AE3A-C77C55378EE2}"/>
                </a:ext>
              </a:extLst>
            </p:cNvPr>
            <p:cNvSpPr/>
            <p:nvPr/>
          </p:nvSpPr>
          <p:spPr>
            <a:xfrm>
              <a:off x="3158342" y="2049232"/>
              <a:ext cx="2165070" cy="732674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D903A36-5395-0941-90EF-77738136246C}"/>
              </a:ext>
            </a:extLst>
          </p:cNvPr>
          <p:cNvCxnSpPr>
            <a:cxnSpLocks/>
            <a:stCxn id="4" idx="2"/>
            <a:endCxn id="13" idx="0"/>
          </p:cNvCxnSpPr>
          <p:nvPr/>
        </p:nvCxnSpPr>
        <p:spPr>
          <a:xfrm>
            <a:off x="4295437" y="2200455"/>
            <a:ext cx="0" cy="2802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38DCB10-06C7-DA41-9FAC-CD7EA76A9A66}"/>
              </a:ext>
            </a:extLst>
          </p:cNvPr>
          <p:cNvCxnSpPr>
            <a:cxnSpLocks/>
            <a:stCxn id="13" idx="3"/>
            <a:endCxn id="5" idx="0"/>
          </p:cNvCxnSpPr>
          <p:nvPr/>
        </p:nvCxnSpPr>
        <p:spPr>
          <a:xfrm>
            <a:off x="5377972" y="2847054"/>
            <a:ext cx="2006795" cy="8205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96D220F-443E-2347-9768-47BE3EC637C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7535830" y="4146577"/>
            <a:ext cx="0" cy="1025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66AD376-732E-E644-856E-5625A890B47C}"/>
              </a:ext>
            </a:extLst>
          </p:cNvPr>
          <p:cNvCxnSpPr>
            <a:cxnSpLocks/>
            <a:stCxn id="13" idx="1"/>
            <a:endCxn id="8" idx="0"/>
          </p:cNvCxnSpPr>
          <p:nvPr/>
        </p:nvCxnSpPr>
        <p:spPr>
          <a:xfrm flipH="1">
            <a:off x="2555741" y="2847054"/>
            <a:ext cx="657161" cy="7853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3B0D456-B8AF-274D-B377-BAF4F0ABB9C7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>
            <a:off x="2555741" y="4001708"/>
            <a:ext cx="951890" cy="11830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CF06351-EA6E-DB45-8096-C4A9738C1495}"/>
              </a:ext>
            </a:extLst>
          </p:cNvPr>
          <p:cNvCxnSpPr/>
          <p:nvPr/>
        </p:nvCxnSpPr>
        <p:spPr>
          <a:xfrm flipV="1">
            <a:off x="10044830" y="3722327"/>
            <a:ext cx="0" cy="4624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782E5C8-37FB-5E4E-A3C6-3CF369C0B6B1}"/>
              </a:ext>
            </a:extLst>
          </p:cNvPr>
          <p:cNvCxnSpPr/>
          <p:nvPr/>
        </p:nvCxnSpPr>
        <p:spPr>
          <a:xfrm flipV="1">
            <a:off x="10007225" y="4954884"/>
            <a:ext cx="0" cy="462428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054061C-6199-1B49-AE82-7E0086F7853B}"/>
              </a:ext>
            </a:extLst>
          </p:cNvPr>
          <p:cNvCxnSpPr/>
          <p:nvPr/>
        </p:nvCxnSpPr>
        <p:spPr>
          <a:xfrm>
            <a:off x="9819199" y="3722327"/>
            <a:ext cx="42751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9B15C81-04A9-AF45-9457-9A4302AFAC4E}"/>
              </a:ext>
            </a:extLst>
          </p:cNvPr>
          <p:cNvCxnSpPr/>
          <p:nvPr/>
        </p:nvCxnSpPr>
        <p:spPr>
          <a:xfrm>
            <a:off x="9793469" y="5417312"/>
            <a:ext cx="42751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4F78EBF-C305-D04B-B9E8-F31AE9432842}"/>
              </a:ext>
            </a:extLst>
          </p:cNvPr>
          <p:cNvSpPr txBox="1"/>
          <p:nvPr/>
        </p:nvSpPr>
        <p:spPr>
          <a:xfrm>
            <a:off x="9611696" y="4362909"/>
            <a:ext cx="1201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+2 bits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B4EC06-5009-8441-95AE-A2DCE6255FB5}"/>
              </a:ext>
            </a:extLst>
          </p:cNvPr>
          <p:cNvSpPr txBox="1"/>
          <p:nvPr/>
        </p:nvSpPr>
        <p:spPr>
          <a:xfrm>
            <a:off x="6009307" y="2877393"/>
            <a:ext cx="35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0E5674D-2394-8441-B76F-E3DC88C9062A}"/>
              </a:ext>
            </a:extLst>
          </p:cNvPr>
          <p:cNvSpPr txBox="1"/>
          <p:nvPr/>
        </p:nvSpPr>
        <p:spPr>
          <a:xfrm>
            <a:off x="3297217" y="4495539"/>
            <a:ext cx="35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B829F10-95AE-2745-973E-82BDC88B2941}"/>
              </a:ext>
            </a:extLst>
          </p:cNvPr>
          <p:cNvSpPr txBox="1"/>
          <p:nvPr/>
        </p:nvSpPr>
        <p:spPr>
          <a:xfrm>
            <a:off x="6923410" y="1831123"/>
            <a:ext cx="256309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ue</a:t>
            </a:r>
            <a:r>
              <a:rPr lang="en-US" dirty="0">
                <a:solidFill>
                  <a:srgbClr val="FF0000"/>
                </a:solidFill>
              </a:rPr>
              <a:t>(v) or u(</a:t>
            </a:r>
            <a:r>
              <a:rPr lang="en-US" dirty="0">
                <a:solidFill>
                  <a:srgbClr val="00B0F0"/>
                </a:solidFill>
              </a:rPr>
              <a:t>v</a:t>
            </a:r>
            <a:r>
              <a:rPr lang="en-US" dirty="0">
                <a:solidFill>
                  <a:srgbClr val="FF0000"/>
                </a:solidFill>
              </a:rPr>
              <a:t>) or u(</a:t>
            </a:r>
            <a:r>
              <a:rPr lang="en-US" dirty="0">
                <a:solidFill>
                  <a:srgbClr val="00B0F0"/>
                </a:solidFill>
              </a:rPr>
              <a:t>4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60C5CD6-3817-D545-85B4-AB12F6C39C8B}"/>
              </a:ext>
            </a:extLst>
          </p:cNvPr>
          <p:cNvSpPr txBox="1"/>
          <p:nvPr/>
        </p:nvSpPr>
        <p:spPr>
          <a:xfrm>
            <a:off x="8482783" y="2515919"/>
            <a:ext cx="2706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rgbClr val="00B0F0"/>
                </a:solidFill>
              </a:rPr>
              <a:t>length indicated by variable similar to AV1’s frame_presentation_time_length_minus1</a:t>
            </a:r>
          </a:p>
          <a:p>
            <a:endParaRPr lang="en-US" sz="1000" i="1" dirty="0">
              <a:solidFill>
                <a:srgbClr val="00B0F0"/>
              </a:solidFill>
            </a:endParaRPr>
          </a:p>
          <a:p>
            <a:r>
              <a:rPr lang="en-US" sz="1000" i="1" dirty="0">
                <a:solidFill>
                  <a:srgbClr val="00B0F0"/>
                </a:solidFill>
              </a:rPr>
              <a:t>(pic_output_period_length_minus1)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9F547C0-F83B-9543-B7AC-F93C150F332F}"/>
              </a:ext>
            </a:extLst>
          </p:cNvPr>
          <p:cNvCxnSpPr>
            <a:cxnSpLocks/>
          </p:cNvCxnSpPr>
          <p:nvPr/>
        </p:nvCxnSpPr>
        <p:spPr>
          <a:xfrm flipH="1" flipV="1">
            <a:off x="8034875" y="2094994"/>
            <a:ext cx="445256" cy="7064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2CA317D6-3318-2644-8498-B50788248B44}"/>
              </a:ext>
            </a:extLst>
          </p:cNvPr>
          <p:cNvCxnSpPr>
            <a:cxnSpLocks/>
            <a:stCxn id="72" idx="1"/>
          </p:cNvCxnSpPr>
          <p:nvPr/>
        </p:nvCxnSpPr>
        <p:spPr>
          <a:xfrm flipH="1">
            <a:off x="8614061" y="1600591"/>
            <a:ext cx="443988" cy="278162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98355C92-BFD6-5245-85B8-155BC4CA6D9A}"/>
              </a:ext>
            </a:extLst>
          </p:cNvPr>
          <p:cNvSpPr txBox="1"/>
          <p:nvPr/>
        </p:nvSpPr>
        <p:spPr>
          <a:xfrm>
            <a:off x="9058049" y="1246648"/>
            <a:ext cx="2402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rgbClr val="00B0F0"/>
                </a:solidFill>
              </a:rPr>
              <a:t>Pre-determined length (constant) considered future proof for 300 fps (Hz) future television: e.g.</a:t>
            </a:r>
          </a:p>
          <a:p>
            <a:r>
              <a:rPr lang="en-US" sz="1000" i="1" dirty="0">
                <a:solidFill>
                  <a:srgbClr val="00B0F0"/>
                </a:solidFill>
              </a:rPr>
              <a:t>Ceil( log2( 300 / 24 )) = 4 bits 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E4F33C6-7F09-A142-A377-0FC9485F428B}"/>
              </a:ext>
            </a:extLst>
          </p:cNvPr>
          <p:cNvCxnSpPr>
            <a:cxnSpLocks/>
          </p:cNvCxnSpPr>
          <p:nvPr/>
        </p:nvCxnSpPr>
        <p:spPr>
          <a:xfrm flipH="1">
            <a:off x="1767363" y="3990947"/>
            <a:ext cx="803058" cy="118162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0468A2DD-1A6D-F74C-9CAD-003132D7B1E9}"/>
              </a:ext>
            </a:extLst>
          </p:cNvPr>
          <p:cNvSpPr txBox="1"/>
          <p:nvPr/>
        </p:nvSpPr>
        <p:spPr>
          <a:xfrm>
            <a:off x="1705539" y="4495539"/>
            <a:ext cx="35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123091-6629-D247-A877-4F9FC36B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53D32-2EDD-1546-97EA-4E96E0C8F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11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5CB8F1-5BE8-2E4F-AD64-DDD6090877C1}"/>
              </a:ext>
            </a:extLst>
          </p:cNvPr>
          <p:cNvSpPr txBox="1"/>
          <p:nvPr/>
        </p:nvSpPr>
        <p:spPr>
          <a:xfrm rot="1409636">
            <a:off x="5671630" y="2594201"/>
            <a:ext cx="1829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field sequences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5E9E75C-F571-774D-995F-6E0F2C330642}"/>
              </a:ext>
            </a:extLst>
          </p:cNvPr>
          <p:cNvSpPr txBox="1"/>
          <p:nvPr/>
        </p:nvSpPr>
        <p:spPr>
          <a:xfrm rot="18656563">
            <a:off x="1277034" y="2686822"/>
            <a:ext cx="1829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frame sequences</a:t>
            </a:r>
          </a:p>
        </p:txBody>
      </p:sp>
    </p:spTree>
    <p:extLst>
      <p:ext uri="{BB962C8B-B14F-4D97-AF65-F5344CB8AC3E}">
        <p14:creationId xmlns:p14="http://schemas.microsoft.com/office/powerpoint/2010/main" val="3317871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3B2F7-AA60-7F4B-BD4F-9A79D956E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dirty="0"/>
              <a:t>What the syntax of a comprehensive </a:t>
            </a:r>
            <a:r>
              <a:rPr lang="en-US" dirty="0" err="1"/>
              <a:t>pic_struct</a:t>
            </a:r>
            <a:r>
              <a:rPr lang="en-US" dirty="0"/>
              <a:t> replacement would look like: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6847C-BD53-BF41-963E-687FF9304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if ( pic_output_period_enabled_flag == 1 )</a:t>
            </a:r>
          </a:p>
          <a:p>
            <a:pPr marL="0" indent="0">
              <a:buNone/>
            </a:pPr>
            <a:r>
              <a:rPr lang="en-US" dirty="0"/>
              <a:t>pic_output_period						u(v)  or  u(e)   or  u(c)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if( field_seq_flag == 1 ){</a:t>
            </a:r>
          </a:p>
          <a:p>
            <a:pPr marL="0" indent="0">
              <a:buNone/>
            </a:pPr>
            <a:r>
              <a:rPr lang="en-US" dirty="0"/>
              <a:t>	bottom_pic_flag					u(1)</a:t>
            </a:r>
          </a:p>
          <a:p>
            <a:pPr marL="0" indent="0">
              <a:buNone/>
            </a:pPr>
            <a:r>
              <a:rPr lang="en-US" dirty="0"/>
              <a:t>  	</a:t>
            </a:r>
            <a:r>
              <a:rPr lang="en-US" dirty="0" err="1"/>
              <a:t>field_paired_with_next_opposite_field</a:t>
            </a:r>
            <a:r>
              <a:rPr lang="en-US" dirty="0"/>
              <a:t>			u(1)</a:t>
            </a:r>
          </a:p>
          <a:p>
            <a:pPr marL="0" indent="0">
              <a:buNone/>
            </a:pPr>
            <a:r>
              <a:rPr lang="en-US" dirty="0"/>
              <a:t>} else</a:t>
            </a:r>
            <a:r>
              <a:rPr lang="en-US" dirty="0">
                <a:solidFill>
                  <a:schemeClr val="bg1"/>
                </a:solidFill>
              </a:rPr>
              <a:t>if ( field_output_enabled_flag == 1)</a:t>
            </a: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output_fields_from_frame_flag</a:t>
            </a:r>
            <a:r>
              <a:rPr lang="en-US" dirty="0"/>
              <a:t> 				u(1)</a:t>
            </a:r>
          </a:p>
          <a:p>
            <a:pPr marL="0" indent="0">
              <a:buNone/>
            </a:pPr>
            <a:r>
              <a:rPr lang="en-US" dirty="0"/>
              <a:t>	if( frame_to_field_output_flag 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output_top_field_first_flag</a:t>
            </a:r>
            <a:r>
              <a:rPr lang="en-US" dirty="0"/>
              <a:t>			u(1)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5772E6-D490-0943-B1DF-8AD33F3DD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00D85D-AC3D-1545-A731-3DE093A88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42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0D4A5-D261-DA4F-91E5-00D2A1855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JVET-O0041: </a:t>
            </a:r>
            <a:r>
              <a:rPr lang="en-US" dirty="0" err="1"/>
              <a:t>frame_field_info</a:t>
            </a:r>
            <a:r>
              <a:rPr lang="en-US" dirty="0"/>
              <a:t>() SEI message</a:t>
            </a:r>
            <a:br>
              <a:rPr lang="en-US" dirty="0"/>
            </a:br>
            <a:r>
              <a:rPr lang="en-US" dirty="0"/>
              <a:t>[ current syntax 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1B1D00-EA05-8242-916B-2C09549D0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58123"/>
              </p:ext>
            </p:extLst>
          </p:nvPr>
        </p:nvGraphicFramePr>
        <p:xfrm>
          <a:off x="1451302" y="2409011"/>
          <a:ext cx="9289395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8308">
                  <a:extLst>
                    <a:ext uri="{9D8B030D-6E8A-4147-A177-3AD203B41FA5}">
                      <a16:colId xmlns:a16="http://schemas.microsoft.com/office/drawing/2014/main" val="1837688490"/>
                    </a:ext>
                  </a:extLst>
                </a:gridCol>
                <a:gridCol w="2131087">
                  <a:extLst>
                    <a:ext uri="{9D8B030D-6E8A-4147-A177-3AD203B41FA5}">
                      <a16:colId xmlns:a16="http://schemas.microsoft.com/office/drawing/2014/main" val="188385904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3200">
                          <a:effectLst/>
                        </a:rPr>
                        <a:t>frame_field_info( payloadSize ) {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3200">
                          <a:effectLst/>
                        </a:rPr>
                        <a:t>Descriptor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8068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3200" dirty="0">
                          <a:effectLst/>
                        </a:rPr>
                        <a:t>	</a:t>
                      </a:r>
                      <a:r>
                        <a:rPr lang="en-GB" sz="3200" dirty="0" err="1">
                          <a:effectLst/>
                        </a:rPr>
                        <a:t>pic_struct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3200">
                          <a:effectLst/>
                        </a:rPr>
                        <a:t>u(4)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9110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3200">
                          <a:effectLst/>
                        </a:rPr>
                        <a:t>	source_scan_type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3200">
                          <a:effectLst/>
                        </a:rPr>
                        <a:t>u(2)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408954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3200">
                          <a:effectLst/>
                        </a:rPr>
                        <a:t>	duplicate_flag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3200">
                          <a:effectLst/>
                        </a:rPr>
                        <a:t>u(1)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60192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3200" dirty="0">
                          <a:effectLst/>
                        </a:rPr>
                        <a:t>}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742439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BE9EC5-5095-B147-9578-C52FD614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B07DC1-5C29-6847-9563-07AC4AA4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570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6AF16-4A6A-C141-94C7-D60856C77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r>
              <a:rPr lang="en-US" dirty="0"/>
              <a:t>Replace </a:t>
            </a:r>
            <a:r>
              <a:rPr lang="en-US" dirty="0" err="1"/>
              <a:t>pic_struct</a:t>
            </a:r>
            <a:r>
              <a:rPr lang="en-US" dirty="0"/>
              <a:t> in </a:t>
            </a:r>
            <a:r>
              <a:rPr lang="en-US" dirty="0" err="1"/>
              <a:t>frame_field_info</a:t>
            </a:r>
            <a:r>
              <a:rPr lang="en-US" dirty="0"/>
              <a:t>() SEI message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5B2769-F10C-564C-BAF2-0375229F8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116978"/>
              </p:ext>
            </p:extLst>
          </p:nvPr>
        </p:nvGraphicFramePr>
        <p:xfrm>
          <a:off x="1451301" y="1598696"/>
          <a:ext cx="9289395" cy="4754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8308">
                  <a:extLst>
                    <a:ext uri="{9D8B030D-6E8A-4147-A177-3AD203B41FA5}">
                      <a16:colId xmlns:a16="http://schemas.microsoft.com/office/drawing/2014/main" val="1837688490"/>
                    </a:ext>
                  </a:extLst>
                </a:gridCol>
                <a:gridCol w="2131087">
                  <a:extLst>
                    <a:ext uri="{9D8B030D-6E8A-4147-A177-3AD203B41FA5}">
                      <a16:colId xmlns:a16="http://schemas.microsoft.com/office/drawing/2014/main" val="188385904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 err="1">
                          <a:effectLst/>
                        </a:rPr>
                        <a:t>frame_field_info</a:t>
                      </a:r>
                      <a:r>
                        <a:rPr lang="en-GB" sz="2400" dirty="0">
                          <a:effectLst/>
                        </a:rPr>
                        <a:t>( </a:t>
                      </a:r>
                      <a:r>
                        <a:rPr lang="en-GB" sz="2400" dirty="0" err="1">
                          <a:effectLst/>
                        </a:rPr>
                        <a:t>payloadSize</a:t>
                      </a:r>
                      <a:r>
                        <a:rPr lang="en-GB" sz="2400" dirty="0">
                          <a:effectLst/>
                        </a:rPr>
                        <a:t> ) {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2400">
                          <a:effectLst/>
                        </a:rPr>
                        <a:t>Descriptor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8068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pic_output_period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2400" dirty="0" err="1">
                          <a:solidFill>
                            <a:srgbClr val="FF0000"/>
                          </a:solidFill>
                          <a:effectLst/>
                        </a:rPr>
                        <a:t>ue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(v)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96449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if( field_seq_flag == 1)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</a:rPr>
                        <a:t> {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8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bottom_pic_flag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93784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field_is_paired_with_next_opposite_field_flag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67511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else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</a:rPr>
                        <a:t>{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718007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output_fields_from_frame_flag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7190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output_top_field_first_flag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334949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89399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</a:t>
                      </a:r>
                      <a:r>
                        <a:rPr lang="en-GB" sz="24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789387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b="0" dirty="0">
                          <a:effectLst/>
                        </a:rPr>
                        <a:t>	</a:t>
                      </a:r>
                      <a:r>
                        <a:rPr lang="en-GB" sz="2400" b="1" dirty="0" err="1">
                          <a:effectLst/>
                        </a:rPr>
                        <a:t>source_scan_type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u(2)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408954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b="0" dirty="0">
                          <a:effectLst/>
                        </a:rPr>
                        <a:t>	</a:t>
                      </a:r>
                      <a:r>
                        <a:rPr lang="en-GB" sz="2400" b="1" dirty="0" err="1">
                          <a:effectLst/>
                        </a:rPr>
                        <a:t>duplicate_flag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u(1)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60192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b="0" dirty="0">
                          <a:effectLst/>
                        </a:rPr>
                        <a:t>}</a:t>
                      </a:r>
                      <a:endParaRPr lang="en-US" sz="24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742439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AF76D9-DE4E-A74F-A428-CDEC92400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05E93B-307F-4C41-B8F3-4A06F1DE2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71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6AF16-4A6A-C141-94C7-D60856C77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r>
              <a:rPr lang="en-US" dirty="0"/>
              <a:t>..or add to </a:t>
            </a:r>
            <a:r>
              <a:rPr lang="en-US" dirty="0" err="1"/>
              <a:t>frame_field_info</a:t>
            </a:r>
            <a:r>
              <a:rPr lang="en-US" dirty="0"/>
              <a:t>() SEI message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5B2769-F10C-564C-BAF2-0375229F8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351446"/>
              </p:ext>
            </p:extLst>
          </p:nvPr>
        </p:nvGraphicFramePr>
        <p:xfrm>
          <a:off x="1451301" y="1598696"/>
          <a:ext cx="9289395" cy="4632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58308">
                  <a:extLst>
                    <a:ext uri="{9D8B030D-6E8A-4147-A177-3AD203B41FA5}">
                      <a16:colId xmlns:a16="http://schemas.microsoft.com/office/drawing/2014/main" val="1837688490"/>
                    </a:ext>
                  </a:extLst>
                </a:gridCol>
                <a:gridCol w="2131087">
                  <a:extLst>
                    <a:ext uri="{9D8B030D-6E8A-4147-A177-3AD203B41FA5}">
                      <a16:colId xmlns:a16="http://schemas.microsoft.com/office/drawing/2014/main" val="188385904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effectLst/>
                        </a:rPr>
                        <a:t>frame_field_info</a:t>
                      </a:r>
                      <a:r>
                        <a:rPr lang="en-GB" sz="1600" dirty="0">
                          <a:effectLst/>
                        </a:rPr>
                        <a:t>( </a:t>
                      </a:r>
                      <a:r>
                        <a:rPr lang="en-GB" sz="1600" dirty="0" err="1">
                          <a:effectLst/>
                        </a:rPr>
                        <a:t>payloadSize</a:t>
                      </a:r>
                      <a:r>
                        <a:rPr lang="en-GB" sz="1600" dirty="0">
                          <a:effectLst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>
                          <a:effectLst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988068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GB" sz="1600" b="1" dirty="0" err="1">
                          <a:effectLst/>
                        </a:rPr>
                        <a:t>pic_struct_present_flag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</a:rPr>
                        <a:t>u(1)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464362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pic_output_information_flag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>
                          <a:effectLst/>
                        </a:rPr>
                        <a:t>u(1)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62301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287203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if(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</a:rPr>
                        <a:t>pic_struct_present_flag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 == 1 )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633143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effectLst/>
                        </a:rPr>
                        <a:t>	  </a:t>
                      </a:r>
                      <a:r>
                        <a:rPr lang="en-GB" sz="1600" b="1" dirty="0" err="1">
                          <a:effectLst/>
                        </a:rPr>
                        <a:t>pic_struct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</a:rPr>
                        <a:t>u(4)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69110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if( </a:t>
                      </a:r>
                      <a:r>
                        <a:rPr lang="en-US" sz="16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pic_output_information_flag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== 1)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 {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326055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pic_output_period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 err="1">
                          <a:solidFill>
                            <a:srgbClr val="FF0000"/>
                          </a:solidFill>
                          <a:effectLst/>
                        </a:rPr>
                        <a:t>ue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(v)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896449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if( field_seq_flag == 1)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 {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818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bottom_pic_flag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1937848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field_is_paired_with_next_opposite_field_flag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067511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else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{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718007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output_fields_from_frame_flag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537190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output_top_field_first_flag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u(1)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3349495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989399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</a:t>
                      </a: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</a:rPr>
                        <a:t>}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789387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0" dirty="0">
                          <a:effectLst/>
                        </a:rPr>
                        <a:t>	</a:t>
                      </a:r>
                      <a:r>
                        <a:rPr lang="en-GB" sz="1600" b="1" dirty="0" err="1">
                          <a:effectLst/>
                        </a:rPr>
                        <a:t>source_scan_type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</a:rPr>
                        <a:t>u(2)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408954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0" dirty="0">
                          <a:effectLst/>
                        </a:rPr>
                        <a:t>	</a:t>
                      </a:r>
                      <a:r>
                        <a:rPr lang="en-GB" sz="1600" b="1" dirty="0" err="1">
                          <a:effectLst/>
                        </a:rPr>
                        <a:t>duplicate_flag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</a:rPr>
                        <a:t>u(1)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60192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0" dirty="0">
                          <a:effectLst/>
                        </a:rPr>
                        <a:t>}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5742439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926E52-542D-B24D-A94C-CB710C431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8CF45-08C5-3341-A31A-C02921D78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64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3B2F7-AA60-7F4B-BD4F-9A79D956E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930247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Conditional precense-</a:t>
            </a:r>
            <a:r>
              <a:rPr lang="en-US" i="1" dirty="0"/>
              <a:t>ing</a:t>
            </a:r>
            <a:r>
              <a:rPr lang="en-US" dirty="0"/>
              <a:t> of proposed </a:t>
            </a:r>
            <a:r>
              <a:rPr lang="en-US" dirty="0" err="1"/>
              <a:t>slice_header</a:t>
            </a:r>
            <a:r>
              <a:rPr lang="en-US" dirty="0"/>
              <a:t>() elements from higher layer switches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6847C-BD53-BF41-963E-687FF9304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if ( pic_output_period_enabled_flag == 1 )</a:t>
            </a:r>
          </a:p>
          <a:p>
            <a:pPr marL="0" indent="0">
              <a:buNone/>
            </a:pPr>
            <a:r>
              <a:rPr lang="en-US" dirty="0"/>
              <a:t>	pic_output_period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if( field_seq_flag == 1 ){</a:t>
            </a:r>
          </a:p>
          <a:p>
            <a:pPr marL="0" indent="0">
              <a:buNone/>
            </a:pPr>
            <a:r>
              <a:rPr lang="en-US" dirty="0"/>
              <a:t>	bottom_pic_flag</a:t>
            </a:r>
          </a:p>
          <a:p>
            <a:pPr marL="0" indent="0">
              <a:buNone/>
            </a:pPr>
            <a:r>
              <a:rPr lang="en-US" dirty="0"/>
              <a:t>  	</a:t>
            </a:r>
            <a:r>
              <a:rPr lang="en-US" dirty="0" err="1"/>
              <a:t>field_paired_with_next_opposite_field_flag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} elseif ( field_output_enabled_flag == 1) 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output_fields_from_frame_flag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	if( frame_to_field_output_flag 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output_top_field_first_flag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486BB4-D4E3-8A43-B2D6-19A52E3E3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965B4-BB47-B840-9E07-C3547FBAB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97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1048" y="-318794"/>
            <a:ext cx="8317675" cy="1325563"/>
          </a:xfrm>
        </p:spPr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: essential sub-elements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0167910E-0D77-9140-8338-CAF5B54F0312}"/>
              </a:ext>
            </a:extLst>
          </p:cNvPr>
          <p:cNvSpPr/>
          <p:nvPr/>
        </p:nvSpPr>
        <p:spPr>
          <a:xfrm>
            <a:off x="1332676" y="3788229"/>
            <a:ext cx="317994" cy="1211283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31AC3-2FB1-344D-9BF8-606773220D70}"/>
              </a:ext>
            </a:extLst>
          </p:cNvPr>
          <p:cNvSpPr txBox="1"/>
          <p:nvPr/>
        </p:nvSpPr>
        <p:spPr>
          <a:xfrm>
            <a:off x="286143" y="3227120"/>
            <a:ext cx="12055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use </a:t>
            </a:r>
            <a:r>
              <a:rPr lang="en-US" i="1" dirty="0" err="1">
                <a:solidFill>
                  <a:srgbClr val="FF0000"/>
                </a:solidFill>
              </a:rPr>
              <a:t>pic_struct</a:t>
            </a:r>
            <a:r>
              <a:rPr lang="en-US" i="1" dirty="0">
                <a:solidFill>
                  <a:srgbClr val="FF0000"/>
                </a:solidFill>
              </a:rPr>
              <a:t> to distinguish these outmoded cases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2B9801D-EFD9-B946-B8F5-C79EBEBFBC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72077"/>
              </p:ext>
            </p:extLst>
          </p:nvPr>
        </p:nvGraphicFramePr>
        <p:xfrm>
          <a:off x="1783277" y="912164"/>
          <a:ext cx="8625446" cy="5601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2385">
                  <a:extLst>
                    <a:ext uri="{9D8B030D-6E8A-4147-A177-3AD203B41FA5}">
                      <a16:colId xmlns:a16="http://schemas.microsoft.com/office/drawing/2014/main" val="3638312270"/>
                    </a:ext>
                  </a:extLst>
                </a:gridCol>
                <a:gridCol w="5922057">
                  <a:extLst>
                    <a:ext uri="{9D8B030D-6E8A-4147-A177-3AD203B41FA5}">
                      <a16:colId xmlns:a16="http://schemas.microsoft.com/office/drawing/2014/main" val="3709767465"/>
                    </a:ext>
                  </a:extLst>
                </a:gridCol>
                <a:gridCol w="310739">
                  <a:extLst>
                    <a:ext uri="{9D8B030D-6E8A-4147-A177-3AD203B41FA5}">
                      <a16:colId xmlns:a16="http://schemas.microsoft.com/office/drawing/2014/main" val="4129523208"/>
                    </a:ext>
                  </a:extLst>
                </a:gridCol>
                <a:gridCol w="439387">
                  <a:extLst>
                    <a:ext uri="{9D8B030D-6E8A-4147-A177-3AD203B41FA5}">
                      <a16:colId xmlns:a16="http://schemas.microsoft.com/office/drawing/2014/main" val="4228139672"/>
                    </a:ext>
                  </a:extLst>
                </a:gridCol>
                <a:gridCol w="366155">
                  <a:extLst>
                    <a:ext uri="{9D8B030D-6E8A-4147-A177-3AD203B41FA5}">
                      <a16:colId xmlns:a16="http://schemas.microsoft.com/office/drawing/2014/main" val="2579363586"/>
                    </a:ext>
                  </a:extLst>
                </a:gridCol>
                <a:gridCol w="583871">
                  <a:extLst>
                    <a:ext uri="{9D8B030D-6E8A-4147-A177-3AD203B41FA5}">
                      <a16:colId xmlns:a16="http://schemas.microsoft.com/office/drawing/2014/main" val="3723292623"/>
                    </a:ext>
                  </a:extLst>
                </a:gridCol>
                <a:gridCol w="361756">
                  <a:extLst>
                    <a:ext uri="{9D8B030D-6E8A-4147-A177-3AD203B41FA5}">
                      <a16:colId xmlns:a16="http://schemas.microsoft.com/office/drawing/2014/main" val="2773202957"/>
                    </a:ext>
                  </a:extLst>
                </a:gridCol>
                <a:gridCol w="319096">
                  <a:extLst>
                    <a:ext uri="{9D8B030D-6E8A-4147-A177-3AD203B41FA5}">
                      <a16:colId xmlns:a16="http://schemas.microsoft.com/office/drawing/2014/main" val="777894485"/>
                    </a:ext>
                  </a:extLst>
                </a:gridCol>
              </a:tblGrid>
              <a:tr h="2614808"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pic_struct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Indicated Display of Picture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field_seq_flag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output_picture_period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bottom_pic_flag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field_paired_with_next_opposite_field_flag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output_fields_from_frame_flag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output_top_field_first_flag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847696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(progressive) Frame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08866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Top field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 or 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7429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Bottom field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 or 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01380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Top field, bottom field, in that order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10937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Bottom field, top field, in that order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4561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Top field, bottom field, top field repeated, in that order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24675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Bottom field, top field, bottom field repeated, in that order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2547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doubling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70988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tripling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34696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 paired with previous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8747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 paired with previous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94272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 paired with next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99980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next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4495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repeat more than 3 pictures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&gt; 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40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509573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F0E9203D-BBBB-FF4A-829A-3B76E7ACD28F}"/>
              </a:ext>
            </a:extLst>
          </p:cNvPr>
          <p:cNvGrpSpPr/>
          <p:nvPr/>
        </p:nvGrpSpPr>
        <p:grpSpPr>
          <a:xfrm>
            <a:off x="2472546" y="6514012"/>
            <a:ext cx="6042062" cy="276999"/>
            <a:chOff x="2472546" y="6514012"/>
            <a:chExt cx="6042062" cy="276999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5075B829-8A4D-7047-9B4F-337047BA17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80218" y="6514012"/>
              <a:ext cx="534390" cy="1444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23A2999-9381-534D-BC06-149F703B2970}"/>
                </a:ext>
              </a:extLst>
            </p:cNvPr>
            <p:cNvSpPr txBox="1"/>
            <p:nvPr/>
          </p:nvSpPr>
          <p:spPr>
            <a:xfrm>
              <a:off x="2472546" y="6514012"/>
              <a:ext cx="5733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>
                  <a:solidFill>
                    <a:srgbClr val="FF0000"/>
                  </a:solidFill>
                </a:rPr>
                <a:t>Future video support for e.g. 24 frame/sec film in 120, 240, 300 frame/sec UHD video</a:t>
              </a: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A2E7B4-423C-2F45-BA36-79B72FDAB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75FE1-C23D-B949-BDBC-DC93AE2EC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51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2504"/>
            <a:ext cx="11214100" cy="1325563"/>
          </a:xfrm>
        </p:spPr>
        <p:txBody>
          <a:bodyPr/>
          <a:lstStyle/>
          <a:p>
            <a:pPr algn="ctr"/>
            <a:r>
              <a:rPr lang="en-US" dirty="0" err="1"/>
              <a:t>pic_struct</a:t>
            </a:r>
            <a:r>
              <a:rPr lang="en-US" dirty="0"/>
              <a:t>: essential+ sub-elements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1663354-8B46-0743-ACF8-CC151E74229B}"/>
              </a:ext>
            </a:extLst>
          </p:cNvPr>
          <p:cNvGrpSpPr/>
          <p:nvPr/>
        </p:nvGrpSpPr>
        <p:grpSpPr>
          <a:xfrm>
            <a:off x="2472546" y="6514012"/>
            <a:ext cx="6042062" cy="276999"/>
            <a:chOff x="2472546" y="6514012"/>
            <a:chExt cx="6042062" cy="276999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6EC93FD-22D6-B844-ABD9-DA4D551ED4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80218" y="6514012"/>
              <a:ext cx="534390" cy="1444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7A5842-2432-164D-BDC0-9500301C2534}"/>
                </a:ext>
              </a:extLst>
            </p:cNvPr>
            <p:cNvSpPr txBox="1"/>
            <p:nvPr/>
          </p:nvSpPr>
          <p:spPr>
            <a:xfrm>
              <a:off x="2472546" y="6514012"/>
              <a:ext cx="5733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>
                  <a:solidFill>
                    <a:srgbClr val="FF0000"/>
                  </a:solidFill>
                </a:rPr>
                <a:t>Future video support for e.g. 24 frame/sec film in 120, 240, 300 frame/sec UHD video</a:t>
              </a:r>
            </a:p>
          </p:txBody>
        </p:sp>
      </p:grp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F54FAEE-7416-9642-A4BA-7F04664B9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563619"/>
              </p:ext>
            </p:extLst>
          </p:nvPr>
        </p:nvGraphicFramePr>
        <p:xfrm>
          <a:off x="1783277" y="912164"/>
          <a:ext cx="8625446" cy="5601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2385">
                  <a:extLst>
                    <a:ext uri="{9D8B030D-6E8A-4147-A177-3AD203B41FA5}">
                      <a16:colId xmlns:a16="http://schemas.microsoft.com/office/drawing/2014/main" val="3638312270"/>
                    </a:ext>
                  </a:extLst>
                </a:gridCol>
                <a:gridCol w="5922057">
                  <a:extLst>
                    <a:ext uri="{9D8B030D-6E8A-4147-A177-3AD203B41FA5}">
                      <a16:colId xmlns:a16="http://schemas.microsoft.com/office/drawing/2014/main" val="3709767465"/>
                    </a:ext>
                  </a:extLst>
                </a:gridCol>
                <a:gridCol w="310739">
                  <a:extLst>
                    <a:ext uri="{9D8B030D-6E8A-4147-A177-3AD203B41FA5}">
                      <a16:colId xmlns:a16="http://schemas.microsoft.com/office/drawing/2014/main" val="4129523208"/>
                    </a:ext>
                  </a:extLst>
                </a:gridCol>
                <a:gridCol w="439387">
                  <a:extLst>
                    <a:ext uri="{9D8B030D-6E8A-4147-A177-3AD203B41FA5}">
                      <a16:colId xmlns:a16="http://schemas.microsoft.com/office/drawing/2014/main" val="4228139672"/>
                    </a:ext>
                  </a:extLst>
                </a:gridCol>
                <a:gridCol w="366155">
                  <a:extLst>
                    <a:ext uri="{9D8B030D-6E8A-4147-A177-3AD203B41FA5}">
                      <a16:colId xmlns:a16="http://schemas.microsoft.com/office/drawing/2014/main" val="2579363586"/>
                    </a:ext>
                  </a:extLst>
                </a:gridCol>
                <a:gridCol w="583871">
                  <a:extLst>
                    <a:ext uri="{9D8B030D-6E8A-4147-A177-3AD203B41FA5}">
                      <a16:colId xmlns:a16="http://schemas.microsoft.com/office/drawing/2014/main" val="3723292623"/>
                    </a:ext>
                  </a:extLst>
                </a:gridCol>
                <a:gridCol w="361756">
                  <a:extLst>
                    <a:ext uri="{9D8B030D-6E8A-4147-A177-3AD203B41FA5}">
                      <a16:colId xmlns:a16="http://schemas.microsoft.com/office/drawing/2014/main" val="2773202957"/>
                    </a:ext>
                  </a:extLst>
                </a:gridCol>
                <a:gridCol w="319096">
                  <a:extLst>
                    <a:ext uri="{9D8B030D-6E8A-4147-A177-3AD203B41FA5}">
                      <a16:colId xmlns:a16="http://schemas.microsoft.com/office/drawing/2014/main" val="777894485"/>
                    </a:ext>
                  </a:extLst>
                </a:gridCol>
              </a:tblGrid>
              <a:tr h="2614808"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pic_struct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Indicated Display of Picture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field_seq_flag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output_picture_period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bottom_pic_flag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field_paired_with_next_opposite_field_flag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output_fields_from_frame_flag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output_top_field_first_flag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847696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(progressive) Frame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08866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 or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7429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 or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01380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field, bottom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10937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field, top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4561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field, bottom field, top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24675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field, top field, bottom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2547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doubling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70988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tripling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34696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 paired with previous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8747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 paired with previous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94272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 paired with next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99980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next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4495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repeat more than 3 pictures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&gt; 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509573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9FE191-F4C7-094A-8CE4-5F1F770AE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6C8B8-645A-AD41-A5D9-11514CF7B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01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84B3B-1CE1-964C-8286-945CABCFE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semantics in VVC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E3B3696-B703-1C47-96E4-B071B6F39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32" y="1444467"/>
            <a:ext cx="11036135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indicates whether a picture should be displayed as a frame or as one or more fields and, for the display of frames when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fixed_pic_rate_within_cvs_flag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may indicate a frame doubling or tripling repetition period for displays that use a fixed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E‑65. The interpretation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specified in Table D.2. Values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that are not listed in Table D.2 are reserved for future use by ITU-T | ISO/IEC and shall not be present in bitstreams conforming to this version of this Specification. Decoders shall ignore reserved values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When present, it is a requirement of bitstream conformance that 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shall be constrained such that exactly one of the following conditions is true: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0, 7 or 8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2, 9, 10, 11 or 12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3, 4, 5 or 6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fixed_pic_rate_within_cvs_flag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frame doubling is indicated by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equal to 7, which indicates that the frame should be displayed two times consecutively on displays with a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E‑65, and frame tripling is indicated by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equal to 8, which indicates that the frame should be displayed three times consecutively on displays with a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 2 – Frame doubling can be used to facilitate the display, for example, of 25 Hz progressive-scan video on a 50 Hz progressive-scan display or 30 Hz progressive-scan video on a 60 Hz progressive-scan display. Using frame doubling and frame tripling in alternating combination on every 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813D4-B238-AE4D-A133-1FEF1F683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2C4DD-BDB2-1F48-9707-5D3318A47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7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27AE-470D-CC41-BC4E-D8A77CB0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188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/>
              <a:t>pic_struct</a:t>
            </a:r>
            <a:r>
              <a:rPr lang="en-US" dirty="0"/>
              <a:t> in VVC WD 5 (JVET-N1001) </a:t>
            </a:r>
            <a:r>
              <a:rPr lang="en-US" i="1" dirty="0"/>
              <a:t>[annotated]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7BB068-D72E-C840-8F21-F6FA25095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345693"/>
              </p:ext>
            </p:extLst>
          </p:nvPr>
        </p:nvGraphicFramePr>
        <p:xfrm>
          <a:off x="611841" y="980188"/>
          <a:ext cx="8545606" cy="5364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6426">
                  <a:extLst>
                    <a:ext uri="{9D8B030D-6E8A-4147-A177-3AD203B41FA5}">
                      <a16:colId xmlns:a16="http://schemas.microsoft.com/office/drawing/2014/main" val="2118024555"/>
                    </a:ext>
                  </a:extLst>
                </a:gridCol>
                <a:gridCol w="3229236">
                  <a:extLst>
                    <a:ext uri="{9D8B030D-6E8A-4147-A177-3AD203B41FA5}">
                      <a16:colId xmlns:a16="http://schemas.microsoft.com/office/drawing/2014/main" val="1507889847"/>
                    </a:ext>
                  </a:extLst>
                </a:gridCol>
                <a:gridCol w="4739944">
                  <a:extLst>
                    <a:ext uri="{9D8B030D-6E8A-4147-A177-3AD203B41FA5}">
                      <a16:colId xmlns:a16="http://schemas.microsoft.com/office/drawing/2014/main" val="696637135"/>
                    </a:ext>
                  </a:extLst>
                </a:gridCol>
              </a:tblGrid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Indicated display of picture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Restrictions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485704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(progressive) Frame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29961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988393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67246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field, bottom field,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656862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field, top field,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27045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field, bottom field, top field repeated,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89514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field, top field, bottom field repeated,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98284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Frame doubling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fixed_pic_rate_within_cvs_flag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87550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Frame tripling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fixed_pic_rate_within_cvs_flag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892242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 paired with previous bottom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627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 paired with previous top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41442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 paired with next bottom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29863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 paired with next top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3141114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ADA511C-3866-CA46-AEF8-CBAC3F732CDC}"/>
              </a:ext>
            </a:extLst>
          </p:cNvPr>
          <p:cNvGrpSpPr/>
          <p:nvPr/>
        </p:nvGrpSpPr>
        <p:grpSpPr>
          <a:xfrm>
            <a:off x="9500245" y="980188"/>
            <a:ext cx="2463155" cy="5364480"/>
            <a:chOff x="9773378" y="980188"/>
            <a:chExt cx="2463155" cy="53644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6B61DB4-E172-1A4C-96B5-59E10CE4788A}"/>
                </a:ext>
              </a:extLst>
            </p:cNvPr>
            <p:cNvSpPr txBox="1"/>
            <p:nvPr/>
          </p:nvSpPr>
          <p:spPr>
            <a:xfrm>
              <a:off x="9773389" y="980188"/>
              <a:ext cx="2463144" cy="830997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used in progressive live broadcasts (dominant HEVC use case)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06294F6-D752-414F-B5BE-72DA36AC697E}"/>
                </a:ext>
              </a:extLst>
            </p:cNvPr>
            <p:cNvSpPr txBox="1"/>
            <p:nvPr/>
          </p:nvSpPr>
          <p:spPr>
            <a:xfrm>
              <a:off x="9773382" y="1901767"/>
              <a:ext cx="2463144" cy="830997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used in interlaced live field sequence broadcasts (required by DVB for HEVC)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990E618-0086-444E-BC26-FEDBB81C20EC}"/>
                </a:ext>
              </a:extLst>
            </p:cNvPr>
            <p:cNvSpPr txBox="1"/>
            <p:nvPr/>
          </p:nvSpPr>
          <p:spPr>
            <a:xfrm>
              <a:off x="9773379" y="3095912"/>
              <a:ext cx="2463144" cy="1569660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</a:t>
              </a:r>
              <a:r>
                <a:rPr lang="en-US" sz="1600" u="sng" dirty="0"/>
                <a:t>theoretically</a:t>
              </a:r>
              <a:r>
                <a:rPr lang="en-US" sz="1600" dirty="0"/>
                <a:t> used in frame sequences transport of mixed interlace / progressive content (depreciated carry-over from MPEG-2 / AVC’s PAFF)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8DA1AB1-79CF-004A-B279-595E284E518A}"/>
                </a:ext>
              </a:extLst>
            </p:cNvPr>
            <p:cNvSpPr txBox="1"/>
            <p:nvPr/>
          </p:nvSpPr>
          <p:spPr>
            <a:xfrm>
              <a:off x="9773378" y="5021229"/>
              <a:ext cx="2463144" cy="132343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</a:t>
              </a:r>
              <a:r>
                <a:rPr lang="en-US" sz="1600" u="sng" dirty="0"/>
                <a:t>theoretically</a:t>
              </a:r>
              <a:r>
                <a:rPr lang="en-US" sz="1600" dirty="0"/>
                <a:t> used in (lazy) live-coded field sequences (disallowed by DVB since it does not specify field pairing)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4B802B-48AD-F942-A076-F7DBDD876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65A3457-2C17-5742-A7AF-0BA940D64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18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C41A7-EA66-9F42-8029-A8A52D71D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HEVC/VVC DeltaToDivisor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C44A4C-8C57-2944-85F5-17D09F997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1381739"/>
            <a:ext cx="6637253" cy="511113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703CE5-3B5C-8246-A20A-A1F0C9980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CDF4AA-227F-054E-B083-B59BF5F33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893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7B0DF-788E-D14B-9976-7FD56F542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2259E-0133-8C44-AE77-15F78B2EA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Don’t do anything: keep </a:t>
            </a:r>
            <a:r>
              <a:rPr lang="en-US" dirty="0" err="1"/>
              <a:t>pic_struct</a:t>
            </a:r>
            <a:r>
              <a:rPr lang="en-US" dirty="0"/>
              <a:t> as is, rely upon coded pictures with 100% skipped CTU’s with </a:t>
            </a:r>
            <a:r>
              <a:rPr lang="en-US" dirty="0" err="1"/>
              <a:t>duplicate_flag</a:t>
            </a:r>
            <a:r>
              <a:rPr lang="en-US" dirty="0"/>
              <a:t>=1 to provide any repetition count</a:t>
            </a:r>
          </a:p>
          <a:p>
            <a:r>
              <a:rPr lang="en-US" dirty="0"/>
              <a:t>Break JVET-O0041 into conditional branches where </a:t>
            </a:r>
            <a:r>
              <a:rPr lang="en-US" dirty="0" err="1"/>
              <a:t>frame_field_info</a:t>
            </a:r>
            <a:r>
              <a:rPr lang="en-US" dirty="0"/>
              <a:t>() SEI message has traditional </a:t>
            </a:r>
            <a:r>
              <a:rPr lang="en-US" dirty="0" err="1"/>
              <a:t>pic_struct</a:t>
            </a:r>
            <a:r>
              <a:rPr lang="en-US" dirty="0"/>
              <a:t> and/or new elements (bottom_pic_flag, </a:t>
            </a:r>
            <a:r>
              <a:rPr lang="en-US" dirty="0" err="1"/>
              <a:t>field_is_paired_with_next_opposite_output_field_flag</a:t>
            </a:r>
            <a:r>
              <a:rPr lang="en-US" dirty="0"/>
              <a:t>, </a:t>
            </a:r>
            <a:r>
              <a:rPr lang="en-US" dirty="0" err="1"/>
              <a:t>output_fields_from_frame_flag</a:t>
            </a:r>
            <a:r>
              <a:rPr lang="en-US" dirty="0"/>
              <a:t>, </a:t>
            </a:r>
            <a:r>
              <a:rPr lang="en-US" dirty="0" err="1"/>
              <a:t>output_top_field_flag</a:t>
            </a:r>
            <a:r>
              <a:rPr lang="en-US" dirty="0"/>
              <a:t>, pic_output_period)</a:t>
            </a:r>
          </a:p>
          <a:p>
            <a:r>
              <a:rPr lang="en-US" dirty="0"/>
              <a:t>Only add </a:t>
            </a:r>
            <a:r>
              <a:rPr lang="en-US" i="1" dirty="0"/>
              <a:t>essential, </a:t>
            </a:r>
            <a:r>
              <a:rPr lang="en-US" dirty="0"/>
              <a:t>in descending rank: </a:t>
            </a:r>
          </a:p>
          <a:p>
            <a:pPr marL="457200" lvl="1" indent="0">
              <a:buNone/>
            </a:pPr>
            <a:r>
              <a:rPr lang="en-US" dirty="0"/>
              <a:t>Move/copy bottom_pic_flag to </a:t>
            </a:r>
            <a:r>
              <a:rPr lang="en-US" dirty="0" err="1"/>
              <a:t>slice_header</a:t>
            </a:r>
            <a:r>
              <a:rPr lang="en-US" dirty="0"/>
              <a:t>() to identify coded field parity.</a:t>
            </a:r>
          </a:p>
          <a:p>
            <a:pPr marL="457200" lvl="1" indent="0">
              <a:buNone/>
            </a:pPr>
            <a:r>
              <a:rPr lang="en-US" dirty="0"/>
              <a:t>+Move/copy pic_output_period to </a:t>
            </a:r>
            <a:r>
              <a:rPr lang="en-US" dirty="0" err="1"/>
              <a:t>slice_header</a:t>
            </a:r>
            <a:r>
              <a:rPr lang="en-US" dirty="0"/>
              <a:t>() </a:t>
            </a:r>
          </a:p>
          <a:p>
            <a:pPr marL="457200" lvl="1" indent="0">
              <a:buNone/>
            </a:pPr>
            <a:r>
              <a:rPr lang="en-US" dirty="0"/>
              <a:t>+Move/copy </a:t>
            </a:r>
            <a:r>
              <a:rPr lang="en-US" dirty="0" err="1"/>
              <a:t>field_paired_with_next_opposite_output_field</a:t>
            </a:r>
            <a:r>
              <a:rPr lang="en-US" dirty="0"/>
              <a:t> to </a:t>
            </a:r>
            <a:r>
              <a:rPr lang="en-US" dirty="0" err="1"/>
              <a:t>slice_header</a:t>
            </a:r>
            <a:r>
              <a:rPr lang="en-US" dirty="0"/>
              <a:t>()</a:t>
            </a:r>
          </a:p>
          <a:p>
            <a:pPr marL="457200" lvl="1" indent="0">
              <a:buNone/>
            </a:pPr>
            <a:r>
              <a:rPr lang="en-US" dirty="0"/>
              <a:t>+Move/copy </a:t>
            </a:r>
            <a:r>
              <a:rPr lang="en-US" dirty="0" err="1"/>
              <a:t>output_fields_from_frame_output_flag</a:t>
            </a:r>
            <a:r>
              <a:rPr lang="en-US" dirty="0"/>
              <a:t> to </a:t>
            </a:r>
            <a:r>
              <a:rPr lang="en-US" dirty="0" err="1"/>
              <a:t>slice_header</a:t>
            </a:r>
            <a:r>
              <a:rPr lang="en-US" dirty="0"/>
              <a:t>().</a:t>
            </a:r>
          </a:p>
          <a:p>
            <a:pPr marL="457200" lvl="1" indent="0">
              <a:buNone/>
            </a:pPr>
            <a:r>
              <a:rPr lang="en-US" dirty="0"/>
              <a:t>+Move/copy </a:t>
            </a:r>
            <a:r>
              <a:rPr lang="en-US" dirty="0" err="1"/>
              <a:t>ouput_top_field_first</a:t>
            </a:r>
            <a:r>
              <a:rPr lang="en-US" dirty="0"/>
              <a:t> to </a:t>
            </a:r>
            <a:r>
              <a:rPr lang="en-US" dirty="0" err="1"/>
              <a:t>slice_header</a:t>
            </a:r>
            <a:r>
              <a:rPr lang="en-US" dirty="0"/>
              <a:t>()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B343C1-6FBF-324F-A2E6-F2BF5F8EE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F8C3A6-73C7-214A-B822-AE03C4303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212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A31076-EDAC-B64D-A0B7-C4CDA970A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27A503-C19D-DE4F-860E-AA6B778B11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AD7670B-3713-6446-A694-16299EA4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B7B137-D9B6-6D40-AA81-84763CBE6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690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3D4E0-AF49-3C41-BF35-2B4B684F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</a:t>
            </a:r>
            <a:r>
              <a:rPr lang="en-US" dirty="0" err="1"/>
              <a:t>duplicate_flag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7B84F-33DE-8448-97AB-BBAF6CE6B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CA" b="1" dirty="0" err="1"/>
              <a:t>duplicate_flag</a:t>
            </a:r>
            <a:r>
              <a:rPr lang="en-CA" dirty="0"/>
              <a:t> equal to 1 indicates that the current picture is indicated to be a duplicate of a previous picture in output order. </a:t>
            </a:r>
            <a:r>
              <a:rPr lang="en-CA" dirty="0" err="1"/>
              <a:t>duplicate_flag</a:t>
            </a:r>
            <a:r>
              <a:rPr lang="en-CA" dirty="0"/>
              <a:t> equal to 0 indicates that the current picture is not indicated to be a duplicate of a previous picture in output order.</a:t>
            </a:r>
            <a:endParaRPr lang="en-US" dirty="0"/>
          </a:p>
          <a:p>
            <a:pPr hangingPunct="0"/>
            <a:r>
              <a:rPr lang="en-CA" dirty="0"/>
              <a:t>NOTE 4 – The </a:t>
            </a:r>
            <a:r>
              <a:rPr lang="en-CA" dirty="0" err="1"/>
              <a:t>duplicate_flag</a:t>
            </a:r>
            <a:r>
              <a:rPr lang="en-CA" dirty="0"/>
              <a:t> should be used to mark coded pictures known to have originated from a repetition process such as 3:2 pull-down or other such duplication and picture rate interpolation methods. This flag would commonly be used when a video feed is encoded as a field sequence in a "transport pass-through" fashion, with known duplicate pictures tagged by setting </a:t>
            </a:r>
            <a:r>
              <a:rPr lang="en-CA" dirty="0" err="1"/>
              <a:t>duplicate_flag</a:t>
            </a:r>
            <a:r>
              <a:rPr lang="en-CA" dirty="0"/>
              <a:t> equal to 1.</a:t>
            </a:r>
            <a:endParaRPr lang="en-US" dirty="0"/>
          </a:p>
          <a:p>
            <a:pPr hangingPunct="0"/>
            <a:r>
              <a:rPr lang="en-CA" dirty="0"/>
              <a:t>NOTE 5 – When </a:t>
            </a:r>
            <a:r>
              <a:rPr lang="en-CA" dirty="0" err="1"/>
              <a:t>field_seq_flag</a:t>
            </a:r>
            <a:r>
              <a:rPr lang="en-CA" dirty="0"/>
              <a:t> is equal to 1 and </a:t>
            </a:r>
            <a:r>
              <a:rPr lang="en-CA" dirty="0" err="1"/>
              <a:t>duplicate_flag</a:t>
            </a:r>
            <a:r>
              <a:rPr lang="en-CA" dirty="0"/>
              <a:t> is equal to 1, this should be interpreted as an indication that the access unit contains a duplicated field of the previous field in output order with the same parity as the current field unless a pairing is otherwise indicated by the use of a </a:t>
            </a:r>
            <a:r>
              <a:rPr lang="en-CA" dirty="0" err="1"/>
              <a:t>pic_struct</a:t>
            </a:r>
            <a:r>
              <a:rPr lang="en-CA" dirty="0"/>
              <a:t> value in the range of 9 to 12, inclusive.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D3BBE9-8C5B-6D43-8C3E-A2423FEB6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E2D6E0-E881-B94B-8AC3-4D81F9524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101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934EF-635C-6141-BA7D-7FC8A4C10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HEVC: calculating output interval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3ECCF-7452-324D-B3DB-7BA46392E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24923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HEVC C.3.3. (Picture output):</a:t>
            </a:r>
          </a:p>
          <a:p>
            <a:r>
              <a:rPr lang="en-US" dirty="0"/>
              <a:t>When output, the picture is cropped, using the conformance cropping window specified in the active SPS for the picture. </a:t>
            </a:r>
          </a:p>
          <a:p>
            <a:r>
              <a:rPr lang="en-US" dirty="0"/>
              <a:t>When picture n is a picture that is output and is not the last picture of the bitstream that is output, the value of the variable </a:t>
            </a:r>
            <a:r>
              <a:rPr lang="en-US" dirty="0" err="1"/>
              <a:t>DpbOutputInterval</a:t>
            </a:r>
            <a:r>
              <a:rPr lang="en-US" dirty="0"/>
              <a:t>[ n ] is derived as follows: </a:t>
            </a:r>
          </a:p>
          <a:p>
            <a:pPr marL="457200" lvl="1" indent="0">
              <a:buNone/>
            </a:pPr>
            <a:r>
              <a:rPr lang="en-US" dirty="0" err="1"/>
              <a:t>DpbOutputInterval</a:t>
            </a:r>
            <a:r>
              <a:rPr lang="en-US" dirty="0"/>
              <a:t>[ n ] =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DpbOutputTime</a:t>
            </a:r>
            <a:r>
              <a:rPr lang="en-US" dirty="0"/>
              <a:t>[ </a:t>
            </a:r>
            <a:r>
              <a:rPr lang="en-US" dirty="0" err="1"/>
              <a:t>nextPicInOutputOrder</a:t>
            </a:r>
            <a:r>
              <a:rPr lang="en-US" dirty="0"/>
              <a:t> ] − </a:t>
            </a:r>
            <a:r>
              <a:rPr lang="en-US" dirty="0" err="1"/>
              <a:t>DpbOutputTime</a:t>
            </a:r>
            <a:r>
              <a:rPr lang="en-US" dirty="0"/>
              <a:t>[ n ] (C-16) </a:t>
            </a:r>
          </a:p>
          <a:p>
            <a:pPr marL="457200" lvl="1" indent="0">
              <a:buNone/>
            </a:pPr>
            <a:r>
              <a:rPr lang="en-US" dirty="0"/>
              <a:t>where </a:t>
            </a:r>
            <a:r>
              <a:rPr lang="en-US" dirty="0" err="1"/>
              <a:t>nextPicInOutputOrder</a:t>
            </a:r>
            <a:r>
              <a:rPr lang="en-US" dirty="0"/>
              <a:t> is the picture that follows picture n in output order and has </a:t>
            </a:r>
            <a:r>
              <a:rPr lang="en-US" dirty="0" err="1"/>
              <a:t>PicOutputFlag</a:t>
            </a:r>
            <a:r>
              <a:rPr lang="en-US" dirty="0"/>
              <a:t> equal to 1. 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688879-4DF2-9541-84D5-9A7AEBFEBF0B}"/>
              </a:ext>
            </a:extLst>
          </p:cNvPr>
          <p:cNvSpPr/>
          <p:nvPr/>
        </p:nvSpPr>
        <p:spPr>
          <a:xfrm>
            <a:off x="838200" y="3866228"/>
            <a:ext cx="108331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E.3.2 HRD parameter semantics: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elemental_duration_in_tc_minus1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plus 1 (when present) specifies, when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HighestTid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temporal distance, in clock ticks, between the elemental units that specify the HRD output times of consecutive pictures in output order as specified below. The value of elemental_duration_in_tc_minus1[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shall be in the range of 0 to 2 047, inclusive.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picture n that is output and not the last picture in the bitstream (in output order) that is output, the value of the variable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DpbOutputElementalInterval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is specified by: </a:t>
            </a: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DpbOutputElementalInterval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÷ DeltaToDivisor.       (E-73)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990B2-464C-8B4E-A9BC-952DAEB0F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2A947-77A0-9C40-94B7-133B39EB7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17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3B44E-4612-4046-816F-82916FEFD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field sequences are coded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FEA01-2EA4-174F-B529-8C21D8FF6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Simple transcode mapping from MPEG-2, AVC bitstreams (PAFF or field sequences)</a:t>
            </a:r>
          </a:p>
          <a:p>
            <a:r>
              <a:rPr lang="en-US" dirty="0"/>
              <a:t>Intra / P-field pair saves ~5% bits compared to coding first frame in </a:t>
            </a:r>
            <a:r>
              <a:rPr lang="en-US" dirty="0" err="1"/>
              <a:t>GoP</a:t>
            </a:r>
            <a:r>
              <a:rPr lang="en-US" dirty="0"/>
              <a:t> as an intra-frame.  </a:t>
            </a:r>
          </a:p>
          <a:p>
            <a:pPr lvl="1"/>
            <a:r>
              <a:rPr lang="en-US" dirty="0"/>
              <a:t>Adaptive Resolution Coding (ARC) / Reference Picture Resampling (RPR) is far superior tool. </a:t>
            </a:r>
          </a:p>
          <a:p>
            <a:pPr lvl="1"/>
            <a:r>
              <a:rPr lang="en-US" dirty="0"/>
              <a:t>Content is vertically low-pass filtered for interlace ~0.65 bandpass anyway.</a:t>
            </a:r>
          </a:p>
          <a:p>
            <a:r>
              <a:rPr lang="en-US" dirty="0"/>
              <a:t>HEVC frame sequence coding of mixed interlace/progressive content is not commonly practiced: is inefficient coding, imprints weird quantization noise to signal... bad idea.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8AF772-E5FA-6E43-B9AC-40D41EF1F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83A1E-A499-F54B-AC87-55FCF4E60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426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7CFBCE-8EFF-D846-B3C3-77FFE5655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27238"/>
            <a:ext cx="10693400" cy="52832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2B47B9-72AC-6849-83D9-37F1F29780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7792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AVC 25 Hz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524EEFD-D7C9-CA42-A01F-1338F574A5E0}"/>
              </a:ext>
            </a:extLst>
          </p:cNvPr>
          <p:cNvCxnSpPr>
            <a:cxnSpLocks/>
          </p:cNvCxnSpPr>
          <p:nvPr/>
        </p:nvCxnSpPr>
        <p:spPr>
          <a:xfrm flipH="1">
            <a:off x="9815332" y="4761222"/>
            <a:ext cx="469741" cy="2025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CA1A5AE1-C07D-244A-8FAE-85BF3978F5EE}"/>
              </a:ext>
            </a:extLst>
          </p:cNvPr>
          <p:cNvSpPr/>
          <p:nvPr/>
        </p:nvSpPr>
        <p:spPr>
          <a:xfrm>
            <a:off x="2951545" y="4761222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7CBD9F-1F6B-9C46-93F7-7674115D2044}"/>
              </a:ext>
            </a:extLst>
          </p:cNvPr>
          <p:cNvSpPr/>
          <p:nvPr/>
        </p:nvSpPr>
        <p:spPr>
          <a:xfrm>
            <a:off x="6926484" y="4761222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ABF255-9811-D448-B075-649CA1533F17}"/>
              </a:ext>
            </a:extLst>
          </p:cNvPr>
          <p:cNvSpPr txBox="1"/>
          <p:nvPr/>
        </p:nvSpPr>
        <p:spPr>
          <a:xfrm>
            <a:off x="10285073" y="4022558"/>
            <a:ext cx="17362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Field picture output units assumed, even for progressive content.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476151-0213-8046-8ED5-1A88E212E517}"/>
              </a:ext>
            </a:extLst>
          </p:cNvPr>
          <p:cNvSpPr/>
          <p:nvPr/>
        </p:nvSpPr>
        <p:spPr>
          <a:xfrm>
            <a:off x="2573439" y="4882755"/>
            <a:ext cx="7137720" cy="20255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F1EE122-D470-814D-8592-88317877D31F}"/>
              </a:ext>
            </a:extLst>
          </p:cNvPr>
          <p:cNvGrpSpPr/>
          <p:nvPr/>
        </p:nvGrpSpPr>
        <p:grpSpPr>
          <a:xfrm>
            <a:off x="3391385" y="4957557"/>
            <a:ext cx="3533271" cy="502635"/>
            <a:chOff x="3465098" y="5274375"/>
            <a:chExt cx="3533271" cy="502635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ED4D32F-514D-C340-AE49-ABAE027DF2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65098" y="5274375"/>
              <a:ext cx="378104" cy="25551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02E0EF8-3081-2D4A-8A0A-798E9E0527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54697" y="5475331"/>
              <a:ext cx="443672" cy="4257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6DA7E9-7367-944F-BFEE-61EB2EEC97EC}"/>
                </a:ext>
              </a:extLst>
            </p:cNvPr>
            <p:cNvSpPr txBox="1"/>
            <p:nvPr/>
          </p:nvSpPr>
          <p:spPr>
            <a:xfrm>
              <a:off x="3843202" y="5315345"/>
              <a:ext cx="29093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</a:rPr>
                <a:t>assumes field output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82A0F943-0B0D-9342-B4C0-204E44EBAD0D}"/>
              </a:ext>
            </a:extLst>
          </p:cNvPr>
          <p:cNvSpPr/>
          <p:nvPr/>
        </p:nvSpPr>
        <p:spPr>
          <a:xfrm>
            <a:off x="1922725" y="3553398"/>
            <a:ext cx="711760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6B5B9F-882A-0144-9998-124663DE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63E57F-8E56-7043-96F9-3F4936146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5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62C6DB3-4A7F-6B45-BB35-E3DDDF523E0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8065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AVC 30 Hz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7D0313-2688-1F44-9D87-439592727849}"/>
              </a:ext>
            </a:extLst>
          </p:cNvPr>
          <p:cNvGrpSpPr/>
          <p:nvPr/>
        </p:nvGrpSpPr>
        <p:grpSpPr>
          <a:xfrm>
            <a:off x="1545180" y="1188344"/>
            <a:ext cx="10428870" cy="5534055"/>
            <a:chOff x="1545180" y="1188344"/>
            <a:chExt cx="10428870" cy="553405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CE0821-5550-604C-9188-2417E6FD1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5180" y="1188344"/>
              <a:ext cx="9101640" cy="5534055"/>
            </a:xfrm>
            <a:prstGeom prst="rect">
              <a:avLst/>
            </a:prstGeom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422F0DD-D2F9-F745-9420-FFEB022542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75269" y="5375912"/>
              <a:ext cx="664151" cy="347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ABE3CA-5580-CF4F-A31F-51B1E144B290}"/>
                </a:ext>
              </a:extLst>
            </p:cNvPr>
            <p:cNvSpPr txBox="1"/>
            <p:nvPr/>
          </p:nvSpPr>
          <p:spPr>
            <a:xfrm>
              <a:off x="10237847" y="4747209"/>
              <a:ext cx="173620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Field picture output units assumed, even for progressive content.</a:t>
              </a: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160BB363-A6BB-4441-9E48-6AD56D411A75}"/>
              </a:ext>
            </a:extLst>
          </p:cNvPr>
          <p:cNvSpPr/>
          <p:nvPr/>
        </p:nvSpPr>
        <p:spPr>
          <a:xfrm>
            <a:off x="3078866" y="5173355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6ED425C-DDE1-964F-B9CD-004AB482FBB0}"/>
              </a:ext>
            </a:extLst>
          </p:cNvPr>
          <p:cNvSpPr/>
          <p:nvPr/>
        </p:nvSpPr>
        <p:spPr>
          <a:xfrm>
            <a:off x="6557523" y="5173355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C13FC-30F9-F64A-9019-CB291C538287}"/>
              </a:ext>
            </a:extLst>
          </p:cNvPr>
          <p:cNvSpPr/>
          <p:nvPr/>
        </p:nvSpPr>
        <p:spPr>
          <a:xfrm>
            <a:off x="2619737" y="5242805"/>
            <a:ext cx="6855531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C112A6-A886-D94B-8EB1-C85743DC3774}"/>
              </a:ext>
            </a:extLst>
          </p:cNvPr>
          <p:cNvGrpSpPr/>
          <p:nvPr/>
        </p:nvGrpSpPr>
        <p:grpSpPr>
          <a:xfrm>
            <a:off x="3465098" y="5406251"/>
            <a:ext cx="3156838" cy="461665"/>
            <a:chOff x="3465098" y="5406251"/>
            <a:chExt cx="3156838" cy="461665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EA7B78D-4C16-9246-BF9D-A5BC9AE82C44}"/>
                </a:ext>
              </a:extLst>
            </p:cNvPr>
            <p:cNvCxnSpPr>
              <a:cxnSpLocks/>
              <a:stCxn id="23" idx="1"/>
            </p:cNvCxnSpPr>
            <p:nvPr/>
          </p:nvCxnSpPr>
          <p:spPr>
            <a:xfrm flipH="1" flipV="1">
              <a:off x="3465098" y="5475332"/>
              <a:ext cx="161036" cy="16175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F8341B0-A211-0949-B64B-A334C6E1B771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 flipH="1">
              <a:off x="6350000" y="5519141"/>
              <a:ext cx="271936" cy="12877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6D8399D-55E1-3849-A7BE-34FBAE0996AD}"/>
                </a:ext>
              </a:extLst>
            </p:cNvPr>
            <p:cNvSpPr txBox="1"/>
            <p:nvPr/>
          </p:nvSpPr>
          <p:spPr>
            <a:xfrm>
              <a:off x="3626134" y="5406251"/>
              <a:ext cx="2888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</a:rPr>
                <a:t>assumes field output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AC43B8C5-B0B0-8C4A-83BF-4A5B59CE9B77}"/>
              </a:ext>
            </a:extLst>
          </p:cNvPr>
          <p:cNvSpPr/>
          <p:nvPr/>
        </p:nvSpPr>
        <p:spPr>
          <a:xfrm>
            <a:off x="2367107" y="3108899"/>
            <a:ext cx="711760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58E370-755F-3C4F-B2A9-CD678BC3D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D6B2D5-1E8F-424F-8302-BEAD6BDFD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51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C8B0E-7566-0D44-9E70-B6BA076B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HEVC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DCF5A5-87A2-3049-B04E-D7C96F876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0" y="1029423"/>
            <a:ext cx="9842500" cy="5372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72DDFD-3F2F-C549-8E38-9944A89B45B9}"/>
              </a:ext>
            </a:extLst>
          </p:cNvPr>
          <p:cNvSpPr/>
          <p:nvPr/>
        </p:nvSpPr>
        <p:spPr>
          <a:xfrm>
            <a:off x="1296365" y="3310358"/>
            <a:ext cx="9572263" cy="44345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2888F8F-AD29-C048-8C49-78009638C209}"/>
              </a:ext>
            </a:extLst>
          </p:cNvPr>
          <p:cNvSpPr/>
          <p:nvPr/>
        </p:nvSpPr>
        <p:spPr>
          <a:xfrm>
            <a:off x="6910087" y="3348700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C912D8-6C3F-5641-B487-A7E1E2676331}"/>
              </a:ext>
            </a:extLst>
          </p:cNvPr>
          <p:cNvSpPr/>
          <p:nvPr/>
        </p:nvSpPr>
        <p:spPr>
          <a:xfrm>
            <a:off x="1296364" y="5536052"/>
            <a:ext cx="9572263" cy="292526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DE7293-5D1E-7D4E-9B3F-62AA0FC1F13D}"/>
              </a:ext>
            </a:extLst>
          </p:cNvPr>
          <p:cNvSpPr/>
          <p:nvPr/>
        </p:nvSpPr>
        <p:spPr>
          <a:xfrm>
            <a:off x="6956386" y="5536052"/>
            <a:ext cx="347240" cy="3233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97083B-D30C-194A-988A-2CA14FAA950F}"/>
              </a:ext>
            </a:extLst>
          </p:cNvPr>
          <p:cNvSpPr txBox="1"/>
          <p:nvPr/>
        </p:nvSpPr>
        <p:spPr>
          <a:xfrm>
            <a:off x="3942065" y="321225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assumes field output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592315-9793-D848-95E2-834C2CC6D8A4}"/>
              </a:ext>
            </a:extLst>
          </p:cNvPr>
          <p:cNvCxnSpPr>
            <a:cxnSpLocks/>
          </p:cNvCxnSpPr>
          <p:nvPr/>
        </p:nvCxnSpPr>
        <p:spPr>
          <a:xfrm flipH="1">
            <a:off x="2233915" y="3443082"/>
            <a:ext cx="1708150" cy="1081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9C6121-F6A4-EB4E-AF71-84629E5E4EC8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6761465" y="3443083"/>
            <a:ext cx="148624" cy="97528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B375E6-411A-6D44-ADE7-AA5EEC04086A}"/>
              </a:ext>
            </a:extLst>
          </p:cNvPr>
          <p:cNvCxnSpPr>
            <a:cxnSpLocks/>
          </p:cNvCxnSpPr>
          <p:nvPr/>
        </p:nvCxnSpPr>
        <p:spPr>
          <a:xfrm flipH="1">
            <a:off x="2176492" y="5180392"/>
            <a:ext cx="2255808" cy="45719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2D062E6-BBEF-7E4E-BDC0-449DC5668C5B}"/>
              </a:ext>
            </a:extLst>
          </p:cNvPr>
          <p:cNvSpPr txBox="1"/>
          <p:nvPr/>
        </p:nvSpPr>
        <p:spPr>
          <a:xfrm>
            <a:off x="4089643" y="4732274"/>
            <a:ext cx="326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</a:rPr>
              <a:t>assumes frame  output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4AF1919-FE34-6845-84C9-023B72AFBFC4}"/>
              </a:ext>
            </a:extLst>
          </p:cNvPr>
          <p:cNvCxnSpPr>
            <a:cxnSpLocks/>
          </p:cNvCxnSpPr>
          <p:nvPr/>
        </p:nvCxnSpPr>
        <p:spPr>
          <a:xfrm flipH="1" flipV="1">
            <a:off x="6397079" y="5252303"/>
            <a:ext cx="526223" cy="395358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3D24EDE8-C969-DA42-91FE-3549938E8FFF}"/>
              </a:ext>
            </a:extLst>
          </p:cNvPr>
          <p:cNvSpPr/>
          <p:nvPr/>
        </p:nvSpPr>
        <p:spPr>
          <a:xfrm>
            <a:off x="1794076" y="3310359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D3B8D2A-4027-6947-8873-71CE257FE3E1}"/>
              </a:ext>
            </a:extLst>
          </p:cNvPr>
          <p:cNvSpPr/>
          <p:nvPr/>
        </p:nvSpPr>
        <p:spPr>
          <a:xfrm>
            <a:off x="1840375" y="5497711"/>
            <a:ext cx="347240" cy="3233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0080E3-891A-0942-857E-9E425EE6B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B271D7-EB03-C947-B73F-928EE1952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088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F55A0-A43C-1043-AE3B-95963F1AB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AVC </a:t>
            </a:r>
            <a:r>
              <a:rPr lang="en-US" dirty="0" err="1"/>
              <a:t>DeltaTfiDivisor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F505FC-B7BC-E142-BF3D-08DBF68A8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783400"/>
            <a:ext cx="7658100" cy="45824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EF1D5-E77A-7447-81C4-7EA135784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75A51-77D5-924E-8532-417D7D395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8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EDBE6-E467-AF42-B9D5-C456B8A41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Limitations with current </a:t>
            </a:r>
            <a:r>
              <a:rPr lang="en-US" dirty="0" err="1"/>
              <a:t>pic_struct</a:t>
            </a:r>
            <a:r>
              <a:rPr lang="en-US" dirty="0"/>
              <a:t>: cannot signal more than 2 frame repetitions (for 120 fps)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6340A-F4FF-854E-BA66-4E47D2AE0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>
                <a:hlinkClick r:id="rId2"/>
              </a:rPr>
              <a:t>m35659</a:t>
            </a:r>
            <a:r>
              <a:rPr lang="en-CA" dirty="0"/>
              <a:t>, “Liaison Statement on HDR and WCG”, DVB Technical Module Ad-Hoc Group on Audio-Visual Content (TM-AVC), January 2015.</a:t>
            </a:r>
            <a:endParaRPr lang="en-US" dirty="0"/>
          </a:p>
          <a:p>
            <a:pPr hangingPunct="0"/>
            <a:r>
              <a:rPr lang="en-CA" u="sng" dirty="0">
                <a:hlinkClick r:id="rId3"/>
              </a:rPr>
              <a:t>m38279</a:t>
            </a:r>
            <a:r>
              <a:rPr lang="en-CA" dirty="0"/>
              <a:t>, “Liaison Statement from DVB on HEVC frame repetition signalling,” DVB Technical Module Ad-Hoc Group on Audio-Visual Content (TM-AVC), May 2016.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7AD4D-CAC5-7B44-BE48-FCA6BC97E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618105-3DD3-F746-823F-583DB3F76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628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1B580-C664-D341-BBB9-DCB8DA672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3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F6912-DAEE-3A45-99D4-8BF50273D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300" y="987424"/>
            <a:ext cx="10515600" cy="5476875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E.2.1 (VUI parameter semantics):</a:t>
            </a:r>
          </a:p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picture n where n indicates the n-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picture (in output order) that is output and picture n is not the last picture in the bitstream (in output order) that is output, the value of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is specified by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 = 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÷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DeltaTfiDivisor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(E-50) </a:t>
            </a:r>
          </a:p>
          <a:p>
            <a:pPr marL="0" indent="0" hangingPunc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is specified in Equation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C-13 and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DeltaTfiDivisor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specified by Table E-6.</a:t>
            </a:r>
          </a:p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fixed frame rate flag is equal to 1 for a coded video sequence containing picture n, the value computed for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shall be equal to 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specified in Equation C-1 (using the value  of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coded video sequence containing picture n.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Annex C:</a:t>
            </a:r>
          </a:p>
          <a:p>
            <a:pPr marL="0" indent="0" hangingPunct="0">
              <a:buNone/>
            </a:pP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variable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9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as follows and is called a clock tick: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9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num_units_in_tick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÷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time_scale</a:t>
            </a:r>
            <a:endParaRPr lang="en-GB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C.2.2 (Picture decoding and output)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decoding process specified in Clause 8 or Annex G is applied, the current picture n is a picture that is output and not the last picture of the bitstream that is output, the value of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 is derived by:</a:t>
            </a:r>
          </a:p>
          <a:p>
            <a:pPr marL="457200" lvl="1" inden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=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) −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                          (C-13)</a:t>
            </a: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AF2DB9-AA49-3345-A1CD-8077FDE05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903E5D-8AD2-974E-B7D3-101F76FFB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74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22D0C-2B0D-474C-A014-98C984B10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-38617"/>
            <a:ext cx="11859491" cy="1325563"/>
          </a:xfrm>
        </p:spPr>
        <p:txBody>
          <a:bodyPr/>
          <a:lstStyle/>
          <a:p>
            <a:pPr algn="ctr"/>
            <a:r>
              <a:rPr lang="en-US" dirty="0"/>
              <a:t>More repetitions: JCT 2016 solution </a:t>
            </a:r>
            <a:r>
              <a:rPr lang="en-US" dirty="0">
                <a:hlinkClick r:id="rId2"/>
              </a:rPr>
              <a:t>JCTVC-X1005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BCB72B-25AB-CC45-BA4B-86131878B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046435"/>
              </p:ext>
            </p:extLst>
          </p:nvPr>
        </p:nvGraphicFramePr>
        <p:xfrm>
          <a:off x="952923" y="1476951"/>
          <a:ext cx="10286154" cy="4960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1100">
                  <a:extLst>
                    <a:ext uri="{9D8B030D-6E8A-4147-A177-3AD203B41FA5}">
                      <a16:colId xmlns:a16="http://schemas.microsoft.com/office/drawing/2014/main" val="2397995041"/>
                    </a:ext>
                  </a:extLst>
                </a:gridCol>
                <a:gridCol w="4673048">
                  <a:extLst>
                    <a:ext uri="{9D8B030D-6E8A-4147-A177-3AD203B41FA5}">
                      <a16:colId xmlns:a16="http://schemas.microsoft.com/office/drawing/2014/main" val="782180183"/>
                    </a:ext>
                  </a:extLst>
                </a:gridCol>
                <a:gridCol w="4762006">
                  <a:extLst>
                    <a:ext uri="{9D8B030D-6E8A-4147-A177-3AD203B41FA5}">
                      <a16:colId xmlns:a16="http://schemas.microsoft.com/office/drawing/2014/main" val="3922639037"/>
                    </a:ext>
                  </a:extLst>
                </a:gridCol>
              </a:tblGrid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Value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Indicated display of picture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Restrictions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770454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(progressive) frame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992192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top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20260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7802350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field, bottom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91486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bottom field, top field,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17252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field, bottom field, top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630300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field, top field, bottom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9396184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frame doubling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field_seq_flag</a:t>
                      </a:r>
                      <a:r>
                        <a:rPr lang="en-US" sz="1400" dirty="0">
                          <a:effectLst/>
                        </a:rPr>
                        <a:t> shall be equal to 0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 err="1"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effectLst/>
                        </a:rPr>
                        <a:t> shall be equal to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108387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frame tripling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fixed_pic_rate_within_cvs_flag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316726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 paired with previous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82906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 paired with previous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708252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 paired with next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5706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 paired with next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1088899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frame quadrupling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field_seq_flag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0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equal to 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105573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frame quintupling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field_seq_flag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0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equal to 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017034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Reserved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Reserved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54863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ACB63FE-3880-3A45-AC40-B87DAB890D3F}"/>
              </a:ext>
            </a:extLst>
          </p:cNvPr>
          <p:cNvSpPr txBox="1"/>
          <p:nvPr/>
        </p:nvSpPr>
        <p:spPr>
          <a:xfrm>
            <a:off x="6535062" y="1107619"/>
            <a:ext cx="510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Parent bodies disallowed  SEI message changes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98F181-D52D-DF47-A5EC-137C290C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5E14C-DACF-7A45-B776-60298F0F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882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2504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pic_struct</a:t>
            </a:r>
            <a:r>
              <a:rPr lang="en-US" dirty="0"/>
              <a:t> applications [background]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BB68506-98EF-C646-A678-5ABCD538C1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4438705"/>
              </p:ext>
            </p:extLst>
          </p:nvPr>
        </p:nvGraphicFramePr>
        <p:xfrm>
          <a:off x="973775" y="909926"/>
          <a:ext cx="10806548" cy="582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567">
                  <a:extLst>
                    <a:ext uri="{9D8B030D-6E8A-4147-A177-3AD203B41FA5}">
                      <a16:colId xmlns:a16="http://schemas.microsoft.com/office/drawing/2014/main" val="4942524"/>
                    </a:ext>
                  </a:extLst>
                </a:gridCol>
                <a:gridCol w="3244767">
                  <a:extLst>
                    <a:ext uri="{9D8B030D-6E8A-4147-A177-3AD203B41FA5}">
                      <a16:colId xmlns:a16="http://schemas.microsoft.com/office/drawing/2014/main" val="3246131491"/>
                    </a:ext>
                  </a:extLst>
                </a:gridCol>
                <a:gridCol w="2900009">
                  <a:extLst>
                    <a:ext uri="{9D8B030D-6E8A-4147-A177-3AD203B41FA5}">
                      <a16:colId xmlns:a16="http://schemas.microsoft.com/office/drawing/2014/main" val="495310340"/>
                    </a:ext>
                  </a:extLst>
                </a:gridCol>
                <a:gridCol w="3711205">
                  <a:extLst>
                    <a:ext uri="{9D8B030D-6E8A-4147-A177-3AD203B41FA5}">
                      <a16:colId xmlns:a16="http://schemas.microsoft.com/office/drawing/2014/main" val="4845919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pic_</a:t>
                      </a:r>
                      <a:br>
                        <a:rPr lang="en-US" sz="1400" dirty="0">
                          <a:solidFill>
                            <a:sysClr val="windowText" lastClr="000000"/>
                          </a:solidFill>
                        </a:rPr>
                      </a:br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struct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Indicated display of picture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Example display processing interpretation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Application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0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(progressive) Frame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Content is 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Non-mixed frame rate , progressive content (default)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822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/>
                        <a:t>Content may be interlace or progressive (set </a:t>
                      </a:r>
                      <a:r>
                        <a:rPr lang="en-US" sz="1400" dirty="0" err="1"/>
                        <a:t>source_scan_type</a:t>
                      </a:r>
                      <a:r>
                        <a:rPr lang="en-US" sz="1400" dirty="0"/>
                        <a:t> appropriately)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/>
                        <a:t>Interlace live video (sports) where the (lazy) encoder does </a:t>
                      </a:r>
                      <a:r>
                        <a:rPr lang="en-US" sz="1400" i="1" dirty="0"/>
                        <a:t>not</a:t>
                      </a:r>
                      <a:r>
                        <a:rPr lang="en-US" sz="1400" dirty="0"/>
                        <a:t> identify field pairing.</a:t>
                      </a:r>
                    </a:p>
                    <a:p>
                      <a:r>
                        <a:rPr lang="en-US" sz="1400" i="1" dirty="0"/>
                        <a:t>Disallowed by DVB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94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635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field, bottom field,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/>
                        <a:t>Interlace, progressive, or mixed interlace-progressive content transported as frame sequences 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dirty="0"/>
                        <a:t>(unusual case, not commonly practiced.  Not coding efficient)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field, top field,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74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field, bottom field, top field repeated,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/>
                        <a:t>frame is progressive, repeated field is not coded but is instead synthesized by decoder output process.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81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field, top field, bottom field repeated,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289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Frame doubling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Content is 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Mixed 24p / 60p content where cadence alternates between one and two repetitions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e.g. (48+72)/2 = 60 Hz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243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Frame tripling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034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9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Top field paired with previous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/>
                        <a:t>Can be re-interleaved with previous opposite parity field (if </a:t>
                      </a:r>
                      <a:r>
                        <a:rPr lang="en-US" sz="1400" dirty="0" err="1"/>
                        <a:t>source_scan_type</a:t>
                      </a:r>
                      <a:r>
                        <a:rPr lang="en-US" sz="1400" dirty="0"/>
                        <a:t> = progressive) 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/>
                        <a:t>live video of mixed interlace, progressive content, and potentially mixed frame rate (24p / 60p) where the encoder </a:t>
                      </a:r>
                      <a:r>
                        <a:rPr lang="en-US" sz="1400" i="1" dirty="0"/>
                        <a:t>does</a:t>
                      </a:r>
                      <a:r>
                        <a:rPr lang="en-US" sz="1400" dirty="0"/>
                        <a:t> identify field pairing for counting/editing and/or re-interleaving purposes.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400" i="1" dirty="0"/>
                        <a:t>Required for DVB field sequences.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015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previous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55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 paired with next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4816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next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94697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6E6289-CB07-734A-B522-B408D8B03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91D65A-08DC-9C49-934B-1B0F24C73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67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13B1F-7239-D14F-B9E2-81CF9D9C7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: a combination of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A8D4C-2718-FA41-80E2-63F08775C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Frame/field repetition pattern</a:t>
            </a:r>
          </a:p>
          <a:p>
            <a:r>
              <a:rPr lang="en-US" dirty="0"/>
              <a:t>Coded field parity (top or bottom)</a:t>
            </a:r>
          </a:p>
          <a:p>
            <a:r>
              <a:rPr lang="en-US" dirty="0"/>
              <a:t>Field pairing indication (now required by DVB)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1C9A1B-73BC-8F44-8BA5-B9E89BF99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067" y="1628217"/>
            <a:ext cx="3183395" cy="4746153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A18CB-4DA9-9F40-AEF3-AEE8D9AB2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9144C-621A-4346-8F86-2544FC944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98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2504"/>
            <a:ext cx="10515600" cy="1325563"/>
          </a:xfrm>
        </p:spPr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(natural language) sub-elements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BB68506-98EF-C646-A678-5ABCD538C1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7627845"/>
              </p:ext>
            </p:extLst>
          </p:nvPr>
        </p:nvGraphicFramePr>
        <p:xfrm>
          <a:off x="711200" y="1004930"/>
          <a:ext cx="1078230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000">
                  <a:extLst>
                    <a:ext uri="{9D8B030D-6E8A-4147-A177-3AD203B41FA5}">
                      <a16:colId xmlns:a16="http://schemas.microsoft.com/office/drawing/2014/main" val="4942524"/>
                    </a:ext>
                  </a:extLst>
                </a:gridCol>
                <a:gridCol w="3196729">
                  <a:extLst>
                    <a:ext uri="{9D8B030D-6E8A-4147-A177-3AD203B41FA5}">
                      <a16:colId xmlns:a16="http://schemas.microsoft.com/office/drawing/2014/main" val="3246131491"/>
                    </a:ext>
                  </a:extLst>
                </a:gridCol>
                <a:gridCol w="918071">
                  <a:extLst>
                    <a:ext uri="{9D8B030D-6E8A-4147-A177-3AD203B41FA5}">
                      <a16:colId xmlns:a16="http://schemas.microsoft.com/office/drawing/2014/main" val="994529611"/>
                    </a:ext>
                  </a:extLst>
                </a:gridCol>
                <a:gridCol w="889586">
                  <a:extLst>
                    <a:ext uri="{9D8B030D-6E8A-4147-A177-3AD203B41FA5}">
                      <a16:colId xmlns:a16="http://schemas.microsoft.com/office/drawing/2014/main" val="4071588427"/>
                    </a:ext>
                  </a:extLst>
                </a:gridCol>
                <a:gridCol w="5142914">
                  <a:extLst>
                    <a:ext uri="{9D8B030D-6E8A-4147-A177-3AD203B41FA5}">
                      <a16:colId xmlns:a16="http://schemas.microsoft.com/office/drawing/2014/main" val="3705398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pic_</a:t>
                      </a:r>
                      <a:br>
                        <a:rPr lang="en-US" sz="1400" dirty="0">
                          <a:solidFill>
                            <a:sysClr val="windowText" lastClr="000000"/>
                          </a:solidFill>
                        </a:rPr>
                      </a:br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struct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Indicated display of picture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Frame or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Field parity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</a:rPr>
                        <a:t>Output behavior of decoded cropped pictures</a:t>
                      </a:r>
                    </a:p>
                    <a:p>
                      <a:endParaRPr 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03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(progressive) Frame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decoded 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822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decoded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94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Bottom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635504"/>
                  </a:ext>
                </a:extLst>
              </a:tr>
              <a:tr h="121049"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field, bottom field,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top field of decoded frame first, then output bottom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6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field, top field,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bottom field of decoded frame first, then output top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74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field, bottom field, top field repeated,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top field of decoded frame first, then output bottom field,</a:t>
                      </a:r>
                    </a:p>
                    <a:p>
                      <a:r>
                        <a:rPr lang="en-US" sz="1400" dirty="0"/>
                        <a:t>then output (repeat) the top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81835"/>
                  </a:ext>
                </a:extLst>
              </a:tr>
              <a:tr h="249830"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field, top field, bottom field repeated, in that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bottom field of decoded frame first, then output top field,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then output (repeat) the bottom field.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289605"/>
                  </a:ext>
                </a:extLst>
              </a:tr>
              <a:tr h="258143"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Frame doubling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Frame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-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frame twice (repeat once)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24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/>
                        <a:t>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Frame tripling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Frame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-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frame three times (repeat twice)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034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9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</a:rPr>
                        <a:t>Top field paired with previous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Field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Top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decoded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015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previous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Bottom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55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 paired with next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4816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next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Bottom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Output decoded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94697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0998B0-7792-1346-AA62-423463C34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D1497B-C7CC-BB44-87D0-18B54E8A9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33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-142504"/>
            <a:ext cx="1186942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/>
              <a:t>pic_struct</a:t>
            </a:r>
            <a:r>
              <a:rPr lang="en-US" sz="3200" dirty="0"/>
              <a:t>: complete deconstruction into sub-elements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7597C0A-DCE5-E044-9EAE-D738893B9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68561"/>
              </p:ext>
            </p:extLst>
          </p:nvPr>
        </p:nvGraphicFramePr>
        <p:xfrm>
          <a:off x="1783277" y="912164"/>
          <a:ext cx="8625446" cy="5601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2385">
                  <a:extLst>
                    <a:ext uri="{9D8B030D-6E8A-4147-A177-3AD203B41FA5}">
                      <a16:colId xmlns:a16="http://schemas.microsoft.com/office/drawing/2014/main" val="3638312270"/>
                    </a:ext>
                  </a:extLst>
                </a:gridCol>
                <a:gridCol w="5922057">
                  <a:extLst>
                    <a:ext uri="{9D8B030D-6E8A-4147-A177-3AD203B41FA5}">
                      <a16:colId xmlns:a16="http://schemas.microsoft.com/office/drawing/2014/main" val="3709767465"/>
                    </a:ext>
                  </a:extLst>
                </a:gridCol>
                <a:gridCol w="310739">
                  <a:extLst>
                    <a:ext uri="{9D8B030D-6E8A-4147-A177-3AD203B41FA5}">
                      <a16:colId xmlns:a16="http://schemas.microsoft.com/office/drawing/2014/main" val="4129523208"/>
                    </a:ext>
                  </a:extLst>
                </a:gridCol>
                <a:gridCol w="439387">
                  <a:extLst>
                    <a:ext uri="{9D8B030D-6E8A-4147-A177-3AD203B41FA5}">
                      <a16:colId xmlns:a16="http://schemas.microsoft.com/office/drawing/2014/main" val="4228139672"/>
                    </a:ext>
                  </a:extLst>
                </a:gridCol>
                <a:gridCol w="366155">
                  <a:extLst>
                    <a:ext uri="{9D8B030D-6E8A-4147-A177-3AD203B41FA5}">
                      <a16:colId xmlns:a16="http://schemas.microsoft.com/office/drawing/2014/main" val="2579363586"/>
                    </a:ext>
                  </a:extLst>
                </a:gridCol>
                <a:gridCol w="583871">
                  <a:extLst>
                    <a:ext uri="{9D8B030D-6E8A-4147-A177-3AD203B41FA5}">
                      <a16:colId xmlns:a16="http://schemas.microsoft.com/office/drawing/2014/main" val="3723292623"/>
                    </a:ext>
                  </a:extLst>
                </a:gridCol>
                <a:gridCol w="361756">
                  <a:extLst>
                    <a:ext uri="{9D8B030D-6E8A-4147-A177-3AD203B41FA5}">
                      <a16:colId xmlns:a16="http://schemas.microsoft.com/office/drawing/2014/main" val="2773202957"/>
                    </a:ext>
                  </a:extLst>
                </a:gridCol>
                <a:gridCol w="319096">
                  <a:extLst>
                    <a:ext uri="{9D8B030D-6E8A-4147-A177-3AD203B41FA5}">
                      <a16:colId xmlns:a16="http://schemas.microsoft.com/office/drawing/2014/main" val="777894485"/>
                    </a:ext>
                  </a:extLst>
                </a:gridCol>
              </a:tblGrid>
              <a:tr h="2614808"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pic_struct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Indicated Display of Picture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field_seq_flag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output_picture_period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bottom_pic_flag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field_paired_with_next_opposite_field_flag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output_fields_from_frame_flag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output_top_field_first_flag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847696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(progressive) Frame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08866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 or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7429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 or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01380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field, bottom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10937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field, top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45615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field, bottom field, top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24675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field, top field, bottom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254791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doubling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70988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Frame tripling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34696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Top field paired with previous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87476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Bottom field paired with previous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942729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Top field paired with next bottom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999804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Bottom field paired with next top field in output order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544950"/>
                  </a:ext>
                </a:extLst>
              </a:tr>
              <a:tr h="19806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repeat more than 3 pictures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&gt; 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90" marR="604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509573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1E2796-2C93-3A47-9506-D1E5AD0A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799C2-FB67-854A-8C58-788B5788A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48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DCD3C-ED80-114E-A101-DD4019237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proposed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221A2-2C03-6745-8DC0-33406730A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Autofit/>
          </a:bodyPr>
          <a:lstStyle/>
          <a:p>
            <a:pPr marL="0" indent="0" fontAlgn="t" hangingPunct="0">
              <a:buNone/>
            </a:pPr>
            <a:r>
              <a:rPr lang="en-US" sz="2400" b="1" dirty="0"/>
              <a:t>pic_output_period: </a:t>
            </a:r>
            <a:r>
              <a:rPr lang="en-US" sz="2400" dirty="0"/>
              <a:t>same as DeltaToDivisor</a:t>
            </a:r>
          </a:p>
          <a:p>
            <a:pPr marL="0" indent="0" fontAlgn="t" hangingPunct="0">
              <a:buNone/>
            </a:pPr>
            <a:endParaRPr lang="en-US" sz="2400" dirty="0"/>
          </a:p>
          <a:p>
            <a:pPr marL="0" indent="0" fontAlgn="t" hangingPunct="0">
              <a:buNone/>
            </a:pPr>
            <a:r>
              <a:rPr lang="en-US" sz="2400" dirty="0"/>
              <a:t>Field sequences (field_seq_flag==1):</a:t>
            </a:r>
          </a:p>
          <a:p>
            <a:pPr marL="457200" lvl="1" indent="0" fontAlgn="t" hangingPunct="0">
              <a:buNone/>
            </a:pPr>
            <a:r>
              <a:rPr lang="en-US" b="1" dirty="0"/>
              <a:t>bottom_pic_flag: </a:t>
            </a:r>
            <a:r>
              <a:rPr lang="en-US" dirty="0"/>
              <a:t>parity of the field coded picture.</a:t>
            </a:r>
          </a:p>
          <a:p>
            <a:pPr marL="457200" lvl="1" indent="0" fontAlgn="t" hangingPunct="0">
              <a:buNone/>
            </a:pPr>
            <a:r>
              <a:rPr lang="en-US" b="1" dirty="0" err="1"/>
              <a:t>field_is_paired_with_next_opposite_field_flag</a:t>
            </a:r>
            <a:r>
              <a:rPr lang="en-US" dirty="0"/>
              <a:t>: whether the field is paired with the previous or next output field picture of opposite parity.</a:t>
            </a:r>
          </a:p>
          <a:p>
            <a:pPr marL="0" indent="0" fontAlgn="t" hangingPunct="0">
              <a:buNone/>
            </a:pPr>
            <a:endParaRPr lang="en-US" sz="2400" b="1" dirty="0"/>
          </a:p>
          <a:p>
            <a:pPr marL="0" indent="0" fontAlgn="t" hangingPunct="0">
              <a:buNone/>
            </a:pPr>
            <a:r>
              <a:rPr lang="en-US" sz="2400" dirty="0"/>
              <a:t>frame sequences (field_seq_flag==0):</a:t>
            </a:r>
            <a:endParaRPr lang="en-US" sz="2400" b="1" dirty="0"/>
          </a:p>
          <a:p>
            <a:pPr marL="457200" lvl="1" indent="0" fontAlgn="t" hangingPunct="0">
              <a:buNone/>
            </a:pPr>
            <a:r>
              <a:rPr lang="en-US" b="1" dirty="0" err="1"/>
              <a:t>output_fields_from_frame_flag</a:t>
            </a:r>
            <a:r>
              <a:rPr lang="en-US" dirty="0"/>
              <a:t>: output frame as two fields ?</a:t>
            </a:r>
          </a:p>
          <a:p>
            <a:pPr marL="457200" lvl="1" indent="0" fontAlgn="t" hangingPunct="0">
              <a:buNone/>
            </a:pPr>
            <a:r>
              <a:rPr lang="en-US" b="1" dirty="0" err="1"/>
              <a:t>output_top_field_first_flag</a:t>
            </a:r>
            <a:r>
              <a:rPr lang="en-US" b="1" dirty="0"/>
              <a:t>: </a:t>
            </a:r>
            <a:r>
              <a:rPr lang="en-US" dirty="0"/>
              <a:t>output top field first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23994-58E5-FB4A-BD9A-CF370D57C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JVET-O0042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2782D-7EB8-644D-B12A-F397CCC70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64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3725</Words>
  <Application>Microsoft Macintosh PowerPoint</Application>
  <PresentationFormat>Widescreen</PresentationFormat>
  <Paragraphs>897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pic_struct in JVET-O042-r2 (v3)</vt:lpstr>
      <vt:lpstr>pic_struct in VVC WD 5 (JVET-N1001) [annotated]</vt:lpstr>
      <vt:lpstr>Limitations with current pic_struct: cannot signal more than 2 frame repetitions (for 120 fps)</vt:lpstr>
      <vt:lpstr>More repetitions: JCT 2016 solution JCTVC-X1005</vt:lpstr>
      <vt:lpstr>pic_struct applications [background]</vt:lpstr>
      <vt:lpstr>Pic_struct: a combination of elements</vt:lpstr>
      <vt:lpstr>pic_struct (natural language) sub-elements</vt:lpstr>
      <vt:lpstr>pic_struct: complete deconstruction into sub-elements</vt:lpstr>
      <vt:lpstr>The new proposed elements</vt:lpstr>
      <vt:lpstr>add to slice_header() so critical info not lost</vt:lpstr>
      <vt:lpstr>Calculating bitcost to coding header or SEI msg</vt:lpstr>
      <vt:lpstr>What the syntax of a comprehensive pic_struct replacement would look like:</vt:lpstr>
      <vt:lpstr>JVET-O0041: frame_field_info() SEI message [ current syntax ]</vt:lpstr>
      <vt:lpstr>Replace pic_struct in frame_field_info() SEI message</vt:lpstr>
      <vt:lpstr>..or add to frame_field_info() SEI message</vt:lpstr>
      <vt:lpstr>Conditional precense-ing of proposed slice_header() elements from higher layer switches</vt:lpstr>
      <vt:lpstr>pic_struct: essential sub-elements</vt:lpstr>
      <vt:lpstr>pic_struct: essential+ sub-elements</vt:lpstr>
      <vt:lpstr>Pic_struct semantics in VVC</vt:lpstr>
      <vt:lpstr>HEVC/VVC DeltaToDivisor </vt:lpstr>
      <vt:lpstr>Options</vt:lpstr>
      <vt:lpstr>Backup slides</vt:lpstr>
      <vt:lpstr>Role of duplicate_flag</vt:lpstr>
      <vt:lpstr>HEVC: calculating output interval</vt:lpstr>
      <vt:lpstr>Why field sequences are coded</vt:lpstr>
      <vt:lpstr>PowerPoint Presentation</vt:lpstr>
      <vt:lpstr>PowerPoint Presentation</vt:lpstr>
      <vt:lpstr>DVB (ETSI TS 101 154 Feb 2018 edition) HEVC</vt:lpstr>
      <vt:lpstr>AVC DeltaTfiDivisor </vt:lpstr>
      <vt:lpstr>AVC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73</cp:revision>
  <dcterms:created xsi:type="dcterms:W3CDTF">2019-07-05T06:50:55Z</dcterms:created>
  <dcterms:modified xsi:type="dcterms:W3CDTF">2019-07-07T13:03:21Z</dcterms:modified>
</cp:coreProperties>
</file>