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3" r:id="rId3"/>
    <p:sldId id="271" r:id="rId4"/>
    <p:sldId id="260" r:id="rId5"/>
    <p:sldId id="263" r:id="rId6"/>
    <p:sldId id="272" r:id="rId7"/>
    <p:sldId id="277" r:id="rId8"/>
    <p:sldId id="275" r:id="rId9"/>
    <p:sldId id="268" r:id="rId10"/>
    <p:sldId id="274" r:id="rId11"/>
    <p:sldId id="257" r:id="rId12"/>
    <p:sldId id="269" r:id="rId13"/>
    <p:sldId id="262" r:id="rId14"/>
    <p:sldId id="265" r:id="rId15"/>
    <p:sldId id="266" r:id="rId16"/>
    <p:sldId id="264" r:id="rId17"/>
    <p:sldId id="267" r:id="rId18"/>
    <p:sldId id="27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7"/>
    <p:restoredTop sz="94605"/>
  </p:normalViewPr>
  <p:slideViewPr>
    <p:cSldViewPr snapToGrid="0" snapToObjects="1">
      <p:cViewPr varScale="1">
        <p:scale>
          <a:sx n="107" d="100"/>
          <a:sy n="107" d="100"/>
        </p:scale>
        <p:origin x="8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8540B-3456-524E-B248-98E4F02A9F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F46626-3C26-A14A-8822-B14F60A20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E0F0E-411E-EE45-B81B-986739F92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CDDCD-0416-D842-94A0-36D3EBFE8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542FC-C336-A046-9D0C-344F07D3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79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9BF33-DC8F-4C42-9041-29F8F545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F473E-1C3B-534A-8C42-5829E21D2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694D2-B4B1-504F-944B-BCE8F1FAE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9A563-F85C-B94D-99FB-D7A5DF7A6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0BBC2D-8AC5-6A4E-A71D-754C4917B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7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DE6173-8A93-9B47-A4D9-94DBE4F41A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4E3B67-0831-C045-BC69-9326AA812F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1408A-9A7D-D748-A888-9678DAA4A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BD09E-198B-5348-A4FF-B7CAF4CF5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58EF7-5B9F-1948-8C34-F1AFE166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9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9F80D-91F1-274E-90F7-E6333FBED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CC8CE-2BED-8243-828A-CFC623F1D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AA1F0-02EF-B44A-95B0-4CCACB7DA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F8683-85C5-5C4F-B46A-B03E8B62F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02308-6096-6E4D-B412-0E03E1843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3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46F97-547D-E64A-BA10-1C52938CA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0BB76-1BD5-EC49-9D2A-7EE068C5F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E20DF-231B-4E44-BDA7-0CC025098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B469C-8DB2-E541-A1D2-4298FC09E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FED37-A07E-134B-AFD4-C89BD883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1E355-0786-A442-AF91-E04E11C7B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D122A-3FF0-484C-9E40-382004FB0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74B36-C190-3F47-857B-4D15FF6A6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12340-F8F2-8743-A46D-42780839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4E4D9-E7CE-C94B-86F9-AB360455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BB21A8-646E-344B-BE71-7078EF7C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4F6DB-2130-1D41-8A52-F081399BE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4112B-CCA7-3B4F-98D8-4CF8C8CD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70F0B-98AD-7243-950B-D21BB7EEF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6B0E12-AD43-6541-ACE0-4CB826F9BA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D78159-4C0E-EC42-A51C-8F177B739F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11FED2-AC77-7E4E-8A87-F6BC61B1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91525B-32D3-E44A-8E3A-7B9DDD52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5EFAC-47BB-BE42-B664-3BF99B9EB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83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65E8-69B6-2647-8459-D7251ED32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2103-83FF-074F-9B27-5D465D92C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3C8BF2-774C-244F-8554-EB264C0DB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25BBE0-5E3A-CE4F-9CFC-8F5BDC17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6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4AD7F5-664B-4C49-A9D8-965B26F2D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B8469F-3BB9-F848-A5BA-4C2BA781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831E33-6673-6145-9D14-A37256A2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8C83E-56BC-7E4A-9D45-63969A58D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83331-E84B-1141-BED1-95F14572A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1D8CE-3F0D-664A-8CB7-E748AC2F7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787E2F-9DE5-D044-AC01-798236FC3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922523-16D5-BF4F-A812-12F5ED19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C6214-6BFE-1242-8F69-1DD0999BD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2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2232-5D75-384F-B4CD-002725C4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87A0AD-CFA0-EF4A-BF90-29626EE97F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C62A2-0227-6E46-A28B-804389733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46D38-E7BD-214A-B851-3F029F488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788D7-8440-5947-A6CC-10BC59CDB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7AC85-D527-D144-8025-6D8ABA492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396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B6E711-87CD-814B-A783-58406C001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219A7-9ACE-1F47-98C0-5B1D2334D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C9F15-0D2F-BC49-AD48-9163E4C7D3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602E9-306F-054A-8FD3-FB7AE623EEA9}" type="datetimeFigureOut">
              <a:rPr lang="en-US" smtClean="0"/>
              <a:t>7/6/19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40075-6642-8646-8E04-52BE216B5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2AD3E-4C1D-5147-B6F2-6B9ED4893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ACDAD-23C6-524D-9D60-B355ED8AC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88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nt-evry.fr/jct/doc_end_user/current_document.php?id=1056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g11.sc29.org/doc_end_user/current_document.php?id=55138&amp;id_meeting=167" TargetMode="External"/><Relationship Id="rId2" Type="http://schemas.openxmlformats.org/officeDocument/2006/relationships/hyperlink" Target="http://wg11.sc29.org/doc_end_user/current_document.php?id=51409&amp;id_meeting=16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ECB3F-22BC-1F4E-B8B6-CDFE8C7DB8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in JVET-O042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CBF20-B4DC-DA43-B17E-437B9F74ED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chadfogg@</a:t>
            </a:r>
            <a:r>
              <a:rPr lang="en-US" err="1"/>
              <a:t>gmail</a:t>
            </a:r>
            <a:r>
              <a:rPr lang="en-US"/>
              <a:t>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049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3D4E0-AF49-3C41-BF35-2B4B684F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</a:t>
            </a:r>
            <a:r>
              <a:rPr lang="en-US" dirty="0" err="1"/>
              <a:t>duplicate_flag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7B84F-33DE-8448-97AB-BBAF6CE6B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CA" b="1" dirty="0" err="1"/>
              <a:t>duplicate_flag</a:t>
            </a:r>
            <a:r>
              <a:rPr lang="en-CA" dirty="0"/>
              <a:t> equal to 1 indicates that the current picture is indicated to be a duplicate of a previous picture in output order. </a:t>
            </a:r>
            <a:r>
              <a:rPr lang="en-CA" dirty="0" err="1"/>
              <a:t>duplicate_flag</a:t>
            </a:r>
            <a:r>
              <a:rPr lang="en-CA" dirty="0"/>
              <a:t> equal to 0 indicates that the current picture is not indicated to be a duplicate of a previous picture in output order.</a:t>
            </a:r>
            <a:endParaRPr lang="en-US" dirty="0"/>
          </a:p>
          <a:p>
            <a:pPr hangingPunct="0"/>
            <a:r>
              <a:rPr lang="en-CA" dirty="0"/>
              <a:t>NOTE 4 – The </a:t>
            </a:r>
            <a:r>
              <a:rPr lang="en-CA" dirty="0" err="1"/>
              <a:t>duplicate_flag</a:t>
            </a:r>
            <a:r>
              <a:rPr lang="en-CA" dirty="0"/>
              <a:t> should be used to mark coded pictures known to have originated from a repetition process such as 3:2 pull-down or other such duplication and picture rate interpolation methods. This flag would commonly be used when a video feed is encoded as a field sequence in a "transport pass-through" fashion, with known duplicate pictures tagged by setting </a:t>
            </a:r>
            <a:r>
              <a:rPr lang="en-CA" dirty="0" err="1"/>
              <a:t>duplicate_flag</a:t>
            </a:r>
            <a:r>
              <a:rPr lang="en-CA" dirty="0"/>
              <a:t> equal to 1.</a:t>
            </a:r>
            <a:endParaRPr lang="en-US" dirty="0"/>
          </a:p>
          <a:p>
            <a:pPr hangingPunct="0"/>
            <a:r>
              <a:rPr lang="en-CA" dirty="0"/>
              <a:t>NOTE 5 – When </a:t>
            </a:r>
            <a:r>
              <a:rPr lang="en-CA" dirty="0" err="1"/>
              <a:t>field_seq_flag</a:t>
            </a:r>
            <a:r>
              <a:rPr lang="en-CA" dirty="0"/>
              <a:t> is equal to 1 and </a:t>
            </a:r>
            <a:r>
              <a:rPr lang="en-CA" dirty="0" err="1"/>
              <a:t>duplicate_flag</a:t>
            </a:r>
            <a:r>
              <a:rPr lang="en-CA" dirty="0"/>
              <a:t> is equal to 1, this should be interpreted as an indication that the access unit contains a duplicated field of the previous field in output order with the same parity as the current field unless a pairing is otherwise indicated by the use of a </a:t>
            </a:r>
            <a:r>
              <a:rPr lang="en-CA" dirty="0" err="1"/>
              <a:t>pic_struct</a:t>
            </a:r>
            <a:r>
              <a:rPr lang="en-CA" dirty="0"/>
              <a:t> value in the range of 9 to 12, inclusive.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10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7B0DF-788E-D14B-9976-7FD56F542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2259E-0133-8C44-AE77-15F78B2EA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Break JVET-O0041 into conditional branches where </a:t>
            </a:r>
            <a:r>
              <a:rPr lang="en-US" dirty="0" err="1"/>
              <a:t>frame_field_info</a:t>
            </a:r>
            <a:r>
              <a:rPr lang="en-US" dirty="0"/>
              <a:t>() SEI message has </a:t>
            </a:r>
            <a:r>
              <a:rPr lang="en-US" dirty="0" err="1"/>
              <a:t>pic_struct</a:t>
            </a:r>
            <a:r>
              <a:rPr lang="en-US" dirty="0"/>
              <a:t> or new elements</a:t>
            </a:r>
          </a:p>
          <a:p>
            <a:r>
              <a:rPr lang="en-US" dirty="0"/>
              <a:t>Only add </a:t>
            </a:r>
            <a:r>
              <a:rPr lang="en-US" dirty="0" err="1"/>
              <a:t>bottom_pic_flag</a:t>
            </a:r>
            <a:r>
              <a:rPr lang="en-US" dirty="0"/>
              <a:t> to </a:t>
            </a:r>
            <a:r>
              <a:rPr lang="en-US" dirty="0" err="1"/>
              <a:t>slice_header</a:t>
            </a:r>
            <a:r>
              <a:rPr lang="en-US" dirty="0"/>
              <a:t>()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212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934EF-635C-6141-BA7D-7FC8A4C10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HEVC: calculating output interval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3ECCF-7452-324D-B3DB-7BA46392E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24923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HEVC C.3.3. (Picture output):</a:t>
            </a:r>
          </a:p>
          <a:p>
            <a:r>
              <a:rPr lang="en-US" dirty="0"/>
              <a:t>When output, the picture is cropped, using the conformance cropping window specified in the active SPS for the picture. </a:t>
            </a:r>
          </a:p>
          <a:p>
            <a:r>
              <a:rPr lang="en-US" dirty="0"/>
              <a:t>When picture n is a picture that is output and is not the last picture of the bitstream that is output, the value of the variable </a:t>
            </a:r>
            <a:r>
              <a:rPr lang="en-US" dirty="0" err="1"/>
              <a:t>DpbOutputInterval</a:t>
            </a:r>
            <a:r>
              <a:rPr lang="en-US" dirty="0"/>
              <a:t>[ n ] is derived as follows: </a:t>
            </a:r>
          </a:p>
          <a:p>
            <a:pPr marL="457200" lvl="1" indent="0">
              <a:buNone/>
            </a:pPr>
            <a:r>
              <a:rPr lang="en-US" dirty="0" err="1"/>
              <a:t>DpbOutputInterval</a:t>
            </a:r>
            <a:r>
              <a:rPr lang="en-US" dirty="0"/>
              <a:t>[ n ] =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DpbOutputTime</a:t>
            </a:r>
            <a:r>
              <a:rPr lang="en-US" dirty="0"/>
              <a:t>[ </a:t>
            </a:r>
            <a:r>
              <a:rPr lang="en-US" dirty="0" err="1"/>
              <a:t>nextPicInOutputOrder</a:t>
            </a:r>
            <a:r>
              <a:rPr lang="en-US" dirty="0"/>
              <a:t> ] − </a:t>
            </a:r>
            <a:r>
              <a:rPr lang="en-US" dirty="0" err="1"/>
              <a:t>DpbOutputTime</a:t>
            </a:r>
            <a:r>
              <a:rPr lang="en-US" dirty="0"/>
              <a:t>[ n ] (C-16) </a:t>
            </a:r>
          </a:p>
          <a:p>
            <a:pPr marL="457200" lvl="1" indent="0">
              <a:buNone/>
            </a:pPr>
            <a:r>
              <a:rPr lang="en-US" dirty="0"/>
              <a:t>where </a:t>
            </a:r>
            <a:r>
              <a:rPr lang="en-US" dirty="0" err="1"/>
              <a:t>nextPicInOutputOrder</a:t>
            </a:r>
            <a:r>
              <a:rPr lang="en-US" dirty="0"/>
              <a:t> is the picture that follows picture n in output order and has </a:t>
            </a:r>
            <a:r>
              <a:rPr lang="en-US" dirty="0" err="1"/>
              <a:t>PicOutputFlag</a:t>
            </a:r>
            <a:r>
              <a:rPr lang="en-US" dirty="0"/>
              <a:t> equal to 1. 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688879-4DF2-9541-84D5-9A7AEBFEBF0B}"/>
              </a:ext>
            </a:extLst>
          </p:cNvPr>
          <p:cNvSpPr/>
          <p:nvPr/>
        </p:nvSpPr>
        <p:spPr>
          <a:xfrm>
            <a:off x="838200" y="3866228"/>
            <a:ext cx="108331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E.3.2 HRD parameter semantics: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elemental_duration_in_tc_minus1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plus 1 (when present) specifies, when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HighestTid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temporal distance, in clock ticks, between the elemental units that specify the HRD output times of consecutive pictures in output order as specified below. The value of elemental_duration_in_tc_minus1[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shall be in the range of 0 to 2 047, inclusive.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picture n that is output and not the last picture in the bitstream (in output order) that is output, the value of the variable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DpbOutputElementalInterval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is specified by: </a:t>
            </a: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DpbOutputElementalInterval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=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DpbOutputInterval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n ] ÷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DeltaToDivisor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(E-73) </a:t>
            </a:r>
          </a:p>
        </p:txBody>
      </p:sp>
    </p:spTree>
    <p:extLst>
      <p:ext uri="{BB962C8B-B14F-4D97-AF65-F5344CB8AC3E}">
        <p14:creationId xmlns:p14="http://schemas.microsoft.com/office/powerpoint/2010/main" val="2389917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3B44E-4612-4046-816F-82916FEFD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field sequences are coded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FEA01-2EA4-174F-B529-8C21D8FF6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Simple transcode mapping from MPEG-2, AVC bitstreams (PAFF or field sequences)</a:t>
            </a:r>
          </a:p>
          <a:p>
            <a:r>
              <a:rPr lang="en-US" dirty="0"/>
              <a:t>Intra / P-field pair saves ~5% bits compared to coding first frame in </a:t>
            </a:r>
            <a:r>
              <a:rPr lang="en-US" dirty="0" err="1"/>
              <a:t>GoP</a:t>
            </a:r>
            <a:r>
              <a:rPr lang="en-US" dirty="0"/>
              <a:t> as an intra-frame.  Content is vertically low-pass filtered for interlace ~0.65 bandpass anyway.</a:t>
            </a:r>
          </a:p>
          <a:p>
            <a:r>
              <a:rPr lang="en-US" dirty="0"/>
              <a:t>HEVC frame sequence coding of mixed frame/field content is not </a:t>
            </a:r>
            <a:r>
              <a:rPr lang="en-US" dirty="0" err="1"/>
              <a:t>praticed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26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7CFBCE-8EFF-D846-B3C3-77FFE5655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27238"/>
            <a:ext cx="10693400" cy="52832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2B47B9-72AC-6849-83D9-37F1F297807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7792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AVC 25 Hz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524EEFD-D7C9-CA42-A01F-1338F574A5E0}"/>
              </a:ext>
            </a:extLst>
          </p:cNvPr>
          <p:cNvCxnSpPr>
            <a:cxnSpLocks/>
          </p:cNvCxnSpPr>
          <p:nvPr/>
        </p:nvCxnSpPr>
        <p:spPr>
          <a:xfrm flipH="1">
            <a:off x="9815332" y="4761222"/>
            <a:ext cx="469741" cy="2025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CA1A5AE1-C07D-244A-8FAE-85BF3978F5EE}"/>
              </a:ext>
            </a:extLst>
          </p:cNvPr>
          <p:cNvSpPr/>
          <p:nvPr/>
        </p:nvSpPr>
        <p:spPr>
          <a:xfrm>
            <a:off x="2951545" y="4761222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F7CBD9F-1F6B-9C46-93F7-7674115D2044}"/>
              </a:ext>
            </a:extLst>
          </p:cNvPr>
          <p:cNvSpPr/>
          <p:nvPr/>
        </p:nvSpPr>
        <p:spPr>
          <a:xfrm>
            <a:off x="6926484" y="4761222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ABF255-9811-D448-B075-649CA1533F17}"/>
              </a:ext>
            </a:extLst>
          </p:cNvPr>
          <p:cNvSpPr txBox="1"/>
          <p:nvPr/>
        </p:nvSpPr>
        <p:spPr>
          <a:xfrm>
            <a:off x="10285073" y="4022558"/>
            <a:ext cx="17362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Field picture output units assumed, even for progressive content.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476151-0213-8046-8ED5-1A88E212E517}"/>
              </a:ext>
            </a:extLst>
          </p:cNvPr>
          <p:cNvSpPr/>
          <p:nvPr/>
        </p:nvSpPr>
        <p:spPr>
          <a:xfrm>
            <a:off x="2573439" y="4882755"/>
            <a:ext cx="7137720" cy="202557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F1EE122-D470-814D-8592-88317877D31F}"/>
              </a:ext>
            </a:extLst>
          </p:cNvPr>
          <p:cNvGrpSpPr/>
          <p:nvPr/>
        </p:nvGrpSpPr>
        <p:grpSpPr>
          <a:xfrm>
            <a:off x="3391384" y="4998527"/>
            <a:ext cx="3533271" cy="584775"/>
            <a:chOff x="3465097" y="5315345"/>
            <a:chExt cx="3533271" cy="584775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ED4D32F-514D-C340-AE49-ABAE027DF2FF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 flipV="1">
              <a:off x="3465097" y="5475331"/>
              <a:ext cx="862378" cy="13240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02E0EF8-3081-2D4A-8A0A-798E9E0527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39575" y="5475331"/>
              <a:ext cx="1258793" cy="13240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6DA7E9-7367-944F-BFEE-61EB2EEC97EC}"/>
                </a:ext>
              </a:extLst>
            </p:cNvPr>
            <p:cNvSpPr txBox="1"/>
            <p:nvPr/>
          </p:nvSpPr>
          <p:spPr>
            <a:xfrm>
              <a:off x="4327475" y="5315345"/>
              <a:ext cx="18491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i="1" dirty="0">
                  <a:solidFill>
                    <a:srgbClr val="FF0000"/>
                  </a:solidFill>
                </a:rPr>
                <a:t>2x ratio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82A0F943-0B0D-9342-B4C0-204E44EBAD0D}"/>
              </a:ext>
            </a:extLst>
          </p:cNvPr>
          <p:cNvSpPr/>
          <p:nvPr/>
        </p:nvSpPr>
        <p:spPr>
          <a:xfrm>
            <a:off x="1922725" y="3553398"/>
            <a:ext cx="711760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5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62C6DB3-4A7F-6B45-BB35-E3DDDF523E0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8065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AVC 30 Hz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7D0313-2688-1F44-9D87-439592727849}"/>
              </a:ext>
            </a:extLst>
          </p:cNvPr>
          <p:cNvGrpSpPr/>
          <p:nvPr/>
        </p:nvGrpSpPr>
        <p:grpSpPr>
          <a:xfrm>
            <a:off x="1545180" y="1188344"/>
            <a:ext cx="10428870" cy="5534055"/>
            <a:chOff x="1545180" y="1188344"/>
            <a:chExt cx="10428870" cy="553405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CE0821-5550-604C-9188-2417E6FD1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5180" y="1188344"/>
              <a:ext cx="9101640" cy="5534055"/>
            </a:xfrm>
            <a:prstGeom prst="rect">
              <a:avLst/>
            </a:prstGeom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422F0DD-D2F9-F745-9420-FFEB022542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75269" y="5375912"/>
              <a:ext cx="664151" cy="347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ABE3CA-5580-CF4F-A31F-51B1E144B290}"/>
                </a:ext>
              </a:extLst>
            </p:cNvPr>
            <p:cNvSpPr txBox="1"/>
            <p:nvPr/>
          </p:nvSpPr>
          <p:spPr>
            <a:xfrm>
              <a:off x="10237847" y="4747209"/>
              <a:ext cx="173620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Field picture output units assumed, even for progressive content.</a:t>
              </a: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160BB363-A6BB-4441-9E48-6AD56D411A75}"/>
              </a:ext>
            </a:extLst>
          </p:cNvPr>
          <p:cNvSpPr/>
          <p:nvPr/>
        </p:nvSpPr>
        <p:spPr>
          <a:xfrm>
            <a:off x="3078866" y="5173355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6ED425C-DDE1-964F-B9CD-004AB482FBB0}"/>
              </a:ext>
            </a:extLst>
          </p:cNvPr>
          <p:cNvSpPr/>
          <p:nvPr/>
        </p:nvSpPr>
        <p:spPr>
          <a:xfrm>
            <a:off x="6557523" y="5173355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C13FC-30F9-F64A-9019-CB291C538287}"/>
              </a:ext>
            </a:extLst>
          </p:cNvPr>
          <p:cNvSpPr/>
          <p:nvPr/>
        </p:nvSpPr>
        <p:spPr>
          <a:xfrm>
            <a:off x="2619737" y="5242805"/>
            <a:ext cx="6855531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C112A6-A886-D94B-8EB1-C85743DC3774}"/>
              </a:ext>
            </a:extLst>
          </p:cNvPr>
          <p:cNvGrpSpPr/>
          <p:nvPr/>
        </p:nvGrpSpPr>
        <p:grpSpPr>
          <a:xfrm>
            <a:off x="3465096" y="5355531"/>
            <a:ext cx="3156840" cy="584775"/>
            <a:chOff x="3465096" y="5355531"/>
            <a:chExt cx="3156840" cy="584775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EA7B78D-4C16-9246-BF9D-A5BC9AE82C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65096" y="5475331"/>
              <a:ext cx="614520" cy="172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F8341B0-A211-0949-B64B-A334C6E1B771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 flipH="1">
              <a:off x="5794872" y="5519141"/>
              <a:ext cx="827064" cy="16540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6D8399D-55E1-3849-A7BE-34FBAE0996AD}"/>
                </a:ext>
              </a:extLst>
            </p:cNvPr>
            <p:cNvSpPr txBox="1"/>
            <p:nvPr/>
          </p:nvSpPr>
          <p:spPr>
            <a:xfrm>
              <a:off x="4246882" y="5355531"/>
              <a:ext cx="18491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i="1" dirty="0">
                  <a:solidFill>
                    <a:srgbClr val="FF0000"/>
                  </a:solidFill>
                </a:rPr>
                <a:t>2x ratio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AC43B8C5-B0B0-8C4A-83BF-4A5B59CE9B77}"/>
              </a:ext>
            </a:extLst>
          </p:cNvPr>
          <p:cNvSpPr/>
          <p:nvPr/>
        </p:nvSpPr>
        <p:spPr>
          <a:xfrm>
            <a:off x="2367107" y="3108899"/>
            <a:ext cx="711760" cy="24306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51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C8B0E-7566-0D44-9E70-B6BA076B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DVB (ETSI TS 101 154 Feb 2018 edition) </a:t>
            </a:r>
            <a:r>
              <a:rPr lang="en-US" dirty="0">
                <a:solidFill>
                  <a:srgbClr val="FF0000"/>
                </a:solidFill>
              </a:rPr>
              <a:t>HEVC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DCF5A5-87A2-3049-B04E-D7C96F876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0" y="1029423"/>
            <a:ext cx="9842500" cy="5372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72DDFD-3F2F-C549-8E38-9944A89B45B9}"/>
              </a:ext>
            </a:extLst>
          </p:cNvPr>
          <p:cNvSpPr/>
          <p:nvPr/>
        </p:nvSpPr>
        <p:spPr>
          <a:xfrm>
            <a:off x="1296365" y="3310358"/>
            <a:ext cx="9572263" cy="443455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2888F8F-AD29-C048-8C49-78009638C209}"/>
              </a:ext>
            </a:extLst>
          </p:cNvPr>
          <p:cNvSpPr/>
          <p:nvPr/>
        </p:nvSpPr>
        <p:spPr>
          <a:xfrm>
            <a:off x="6910087" y="3348700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C912D8-6C3F-5641-B487-A7E1E2676331}"/>
              </a:ext>
            </a:extLst>
          </p:cNvPr>
          <p:cNvSpPr/>
          <p:nvPr/>
        </p:nvSpPr>
        <p:spPr>
          <a:xfrm>
            <a:off x="1296364" y="5536052"/>
            <a:ext cx="9572263" cy="292526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DE7293-5D1E-7D4E-9B3F-62AA0FC1F13D}"/>
              </a:ext>
            </a:extLst>
          </p:cNvPr>
          <p:cNvSpPr/>
          <p:nvPr/>
        </p:nvSpPr>
        <p:spPr>
          <a:xfrm>
            <a:off x="6956386" y="5536052"/>
            <a:ext cx="347240" cy="3233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97083B-D30C-194A-988A-2CA14FAA950F}"/>
              </a:ext>
            </a:extLst>
          </p:cNvPr>
          <p:cNvSpPr txBox="1"/>
          <p:nvPr/>
        </p:nvSpPr>
        <p:spPr>
          <a:xfrm>
            <a:off x="4766155" y="3106458"/>
            <a:ext cx="1849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2x ratio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592315-9793-D848-95E2-834C2CC6D8A4}"/>
              </a:ext>
            </a:extLst>
          </p:cNvPr>
          <p:cNvCxnSpPr>
            <a:cxnSpLocks/>
          </p:cNvCxnSpPr>
          <p:nvPr/>
        </p:nvCxnSpPr>
        <p:spPr>
          <a:xfrm flipH="1">
            <a:off x="2233914" y="3387142"/>
            <a:ext cx="2650602" cy="1641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9C6121-F6A4-EB4E-AF71-84629E5E4EC8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3429000"/>
            <a:ext cx="814088" cy="111609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B375E6-411A-6D44-ADE7-AA5EEC04086A}"/>
              </a:ext>
            </a:extLst>
          </p:cNvPr>
          <p:cNvCxnSpPr>
            <a:cxnSpLocks/>
            <a:stCxn id="23" idx="1"/>
          </p:cNvCxnSpPr>
          <p:nvPr/>
        </p:nvCxnSpPr>
        <p:spPr>
          <a:xfrm flipH="1">
            <a:off x="2176492" y="5118504"/>
            <a:ext cx="2477434" cy="51908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2D062E6-BBEF-7E4E-BDC0-449DC5668C5B}"/>
              </a:ext>
            </a:extLst>
          </p:cNvPr>
          <p:cNvSpPr txBox="1"/>
          <p:nvPr/>
        </p:nvSpPr>
        <p:spPr>
          <a:xfrm>
            <a:off x="4653926" y="4826116"/>
            <a:ext cx="1849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1x ratio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4AF1919-FE34-6845-84C9-023B72AFBFC4}"/>
              </a:ext>
            </a:extLst>
          </p:cNvPr>
          <p:cNvCxnSpPr>
            <a:cxnSpLocks/>
          </p:cNvCxnSpPr>
          <p:nvPr/>
        </p:nvCxnSpPr>
        <p:spPr>
          <a:xfrm flipH="1" flipV="1">
            <a:off x="6150362" y="5118503"/>
            <a:ext cx="772939" cy="529158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3D24EDE8-C969-DA42-91FE-3549938E8FFF}"/>
              </a:ext>
            </a:extLst>
          </p:cNvPr>
          <p:cNvSpPr/>
          <p:nvPr/>
        </p:nvSpPr>
        <p:spPr>
          <a:xfrm>
            <a:off x="1794076" y="3310359"/>
            <a:ext cx="439838" cy="4051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D3B8D2A-4027-6947-8873-71CE257FE3E1}"/>
              </a:ext>
            </a:extLst>
          </p:cNvPr>
          <p:cNvSpPr/>
          <p:nvPr/>
        </p:nvSpPr>
        <p:spPr>
          <a:xfrm>
            <a:off x="1840375" y="5497711"/>
            <a:ext cx="347240" cy="3233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08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F55A0-A43C-1043-AE3B-95963F1AB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AVC </a:t>
            </a:r>
            <a:r>
              <a:rPr lang="en-US" dirty="0" err="1"/>
              <a:t>DeltaTfiDivisor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F505FC-B7BC-E142-BF3D-08DBF68A8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783400"/>
            <a:ext cx="7658100" cy="458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85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1B580-C664-D341-BBB9-DCB8DA672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3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F6912-DAEE-3A45-99D4-8BF50273D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300" y="987424"/>
            <a:ext cx="10515600" cy="5476875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E.2.1 (VUI parameter semantics):</a:t>
            </a:r>
          </a:p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each picture n where n indicates the n-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picture (in output order) that is output and picture n is not the last picture in the bitstream (in output order) that is output, the value of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is specified by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 = 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÷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DeltaTfiDivisor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(E-50) </a:t>
            </a:r>
          </a:p>
          <a:p>
            <a:pPr marL="0" indent="0" hangingPunc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n ) is specified in Equation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C-13 and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DeltaTfiDivisor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specified by Table E-6.</a:t>
            </a:r>
          </a:p>
          <a:p>
            <a:pPr marL="0" indent="0" hangingPunc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fixed frame rate flag is equal to 1 for a coded video sequence containing picture n, the value computed for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shall be equal to 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specified in Equation C-1 (using the value  of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coded video sequence containing picture n.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Annex C:</a:t>
            </a:r>
          </a:p>
          <a:p>
            <a:pPr marL="0" indent="0" hangingPunct="0">
              <a:buNone/>
            </a:pP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variable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9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as follows and is called a clock tick:</a:t>
            </a: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9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num_units_in_tick</a:t>
            </a:r>
            <a:r>
              <a:rPr lang="en-GB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÷ </a:t>
            </a:r>
            <a:r>
              <a:rPr lang="en-GB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time_scale</a:t>
            </a:r>
            <a:endParaRPr lang="en-GB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C.2.2 (Picture decoding and output)</a:t>
            </a: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decoding process specified in Clause 8 or Annex G is applied, the current picture n is a picture that is output and not the last picture of the bitstream that is output, the value of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 is derived by:</a:t>
            </a:r>
          </a:p>
          <a:p>
            <a:pPr marL="457200" lvl="1" inden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=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) −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18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o,dpb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n )                           (C-13)</a:t>
            </a: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574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27AE-470D-CC41-BC4E-D8A77CB0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188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/>
              <a:t>pic_struct</a:t>
            </a:r>
            <a:r>
              <a:rPr lang="en-US" dirty="0"/>
              <a:t> in VVC WD 5 (JVET-N1001) </a:t>
            </a:r>
            <a:r>
              <a:rPr lang="en-US" i="1" dirty="0"/>
              <a:t>[annotated]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7BB068-D72E-C840-8F21-F6FA25095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345693"/>
              </p:ext>
            </p:extLst>
          </p:nvPr>
        </p:nvGraphicFramePr>
        <p:xfrm>
          <a:off x="611841" y="980188"/>
          <a:ext cx="8545606" cy="5364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6426">
                  <a:extLst>
                    <a:ext uri="{9D8B030D-6E8A-4147-A177-3AD203B41FA5}">
                      <a16:colId xmlns:a16="http://schemas.microsoft.com/office/drawing/2014/main" val="2118024555"/>
                    </a:ext>
                  </a:extLst>
                </a:gridCol>
                <a:gridCol w="3229236">
                  <a:extLst>
                    <a:ext uri="{9D8B030D-6E8A-4147-A177-3AD203B41FA5}">
                      <a16:colId xmlns:a16="http://schemas.microsoft.com/office/drawing/2014/main" val="1507889847"/>
                    </a:ext>
                  </a:extLst>
                </a:gridCol>
                <a:gridCol w="4739944">
                  <a:extLst>
                    <a:ext uri="{9D8B030D-6E8A-4147-A177-3AD203B41FA5}">
                      <a16:colId xmlns:a16="http://schemas.microsoft.com/office/drawing/2014/main" val="696637135"/>
                    </a:ext>
                  </a:extLst>
                </a:gridCol>
              </a:tblGrid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Indicated display of picture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Restrictions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485704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(progressive) Frame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229961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988393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67246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field, bottom field,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656862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field, top field,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27045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field, bottom field, top field repeated,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89514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field, top field, bottom field repeated, in that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98284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Frame doubling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fixed_pic_rate_within_cvs_flag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875506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Frame tripling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0</a:t>
                      </a:r>
                      <a:br>
                        <a:rPr lang="en-CA" sz="1600">
                          <a:effectLst/>
                        </a:rPr>
                      </a:br>
                      <a:r>
                        <a:rPr lang="en-CA" sz="1600">
                          <a:effectLst/>
                        </a:rPr>
                        <a:t>fixed_pic_rate_within_cvs_flag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892242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 paired with previous bottom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627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 paired with previous top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414420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Top field paired with next bottom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field_seq_flag shall be equal to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298639"/>
                  </a:ext>
                </a:extLst>
              </a:tr>
              <a:tr h="914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Bottom field paired with next top field in output order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</a:rPr>
                        <a:t>field_seq_flag</a:t>
                      </a:r>
                      <a:r>
                        <a:rPr lang="en-CA" sz="1600" dirty="0">
                          <a:effectLst/>
                        </a:rPr>
                        <a:t> shall be equal to 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3141114"/>
                  </a:ext>
                </a:extLst>
              </a:tr>
            </a:tbl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EADA511C-3866-CA46-AEF8-CBAC3F732CDC}"/>
              </a:ext>
            </a:extLst>
          </p:cNvPr>
          <p:cNvGrpSpPr/>
          <p:nvPr/>
        </p:nvGrpSpPr>
        <p:grpSpPr>
          <a:xfrm>
            <a:off x="9500245" y="980188"/>
            <a:ext cx="2291951" cy="5364480"/>
            <a:chOff x="9773378" y="980188"/>
            <a:chExt cx="2291951" cy="53644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6B61DB4-E172-1A4C-96B5-59E10CE4788A}"/>
                </a:ext>
              </a:extLst>
            </p:cNvPr>
            <p:cNvSpPr txBox="1"/>
            <p:nvPr/>
          </p:nvSpPr>
          <p:spPr>
            <a:xfrm>
              <a:off x="9773389" y="980188"/>
              <a:ext cx="2291940" cy="830997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used in progressive live broadcasts (dominant use case)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06294F6-D752-414F-B5BE-72DA36AC697E}"/>
                </a:ext>
              </a:extLst>
            </p:cNvPr>
            <p:cNvSpPr txBox="1"/>
            <p:nvPr/>
          </p:nvSpPr>
          <p:spPr>
            <a:xfrm>
              <a:off x="9773382" y="1901767"/>
              <a:ext cx="2291940" cy="1077218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used in interlaced live field sequence broadcasts (required by DVB for HEVC)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990E618-0086-444E-BC26-FEDBB81C20EC}"/>
                </a:ext>
              </a:extLst>
            </p:cNvPr>
            <p:cNvSpPr txBox="1"/>
            <p:nvPr/>
          </p:nvSpPr>
          <p:spPr>
            <a:xfrm>
              <a:off x="9773379" y="3095912"/>
              <a:ext cx="2291943" cy="1815882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theoretically used in frame sequences transport of mixed interlace/progressive content (depreciated carry-over from MPEG-2 / AVC’s PAFF)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8DA1AB1-79CF-004A-B279-595E284E518A}"/>
                </a:ext>
              </a:extLst>
            </p:cNvPr>
            <p:cNvSpPr txBox="1"/>
            <p:nvPr/>
          </p:nvSpPr>
          <p:spPr>
            <a:xfrm>
              <a:off x="9773378" y="5021229"/>
              <a:ext cx="2291943" cy="132343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Set theoretically used in (lazy) live-coded field sequences (disallowed by DVB since it does not specify field pairing)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301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13B1F-7239-D14F-B9E2-81CF9D9C7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: a combination of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A8D4C-2718-FA41-80E2-63F08775C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Frame/field repetition pattern</a:t>
            </a:r>
          </a:p>
          <a:p>
            <a:r>
              <a:rPr lang="en-US" dirty="0"/>
              <a:t>Coded field parity (top or bottom)</a:t>
            </a:r>
          </a:p>
          <a:p>
            <a:r>
              <a:rPr lang="en-US" dirty="0"/>
              <a:t>Field pairing indication (now required by DVB)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98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22D0C-2B0D-474C-A014-98C984B10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222" y="-38617"/>
            <a:ext cx="8274571" cy="1325563"/>
          </a:xfrm>
        </p:spPr>
        <p:txBody>
          <a:bodyPr/>
          <a:lstStyle/>
          <a:p>
            <a:pPr algn="ctr"/>
            <a:r>
              <a:rPr lang="en-US" dirty="0"/>
              <a:t>JCT solution: </a:t>
            </a:r>
            <a:r>
              <a:rPr lang="en-US" dirty="0">
                <a:hlinkClick r:id="rId2"/>
              </a:rPr>
              <a:t>JCTVC-X1004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BCB72B-25AB-CC45-BA4B-86131878B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832671"/>
              </p:ext>
            </p:extLst>
          </p:nvPr>
        </p:nvGraphicFramePr>
        <p:xfrm>
          <a:off x="520392" y="1325563"/>
          <a:ext cx="11151216" cy="49601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677">
                  <a:extLst>
                    <a:ext uri="{9D8B030D-6E8A-4147-A177-3AD203B41FA5}">
                      <a16:colId xmlns:a16="http://schemas.microsoft.com/office/drawing/2014/main" val="2397995041"/>
                    </a:ext>
                  </a:extLst>
                </a:gridCol>
                <a:gridCol w="5411216">
                  <a:extLst>
                    <a:ext uri="{9D8B030D-6E8A-4147-A177-3AD203B41FA5}">
                      <a16:colId xmlns:a16="http://schemas.microsoft.com/office/drawing/2014/main" val="782180183"/>
                    </a:ext>
                  </a:extLst>
                </a:gridCol>
                <a:gridCol w="4817323">
                  <a:extLst>
                    <a:ext uri="{9D8B030D-6E8A-4147-A177-3AD203B41FA5}">
                      <a16:colId xmlns:a16="http://schemas.microsoft.com/office/drawing/2014/main" val="3922639037"/>
                    </a:ext>
                  </a:extLst>
                </a:gridCol>
              </a:tblGrid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Value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Indicated display of picture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Restrictions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770454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(progressive) frame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992192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top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285875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20260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7802350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field, bottom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91486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field, top field,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017252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field, bottom field, top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630300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field, top field, bottom field repeated, in that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9396184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frame doubling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field_seq_flag</a:t>
                      </a:r>
                      <a:r>
                        <a:rPr lang="en-US" sz="1400" dirty="0">
                          <a:effectLst/>
                        </a:rPr>
                        <a:t> shall be equal to 0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 err="1"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effectLst/>
                        </a:rPr>
                        <a:t> shall be equal to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108387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frame tripling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0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fixed_pic_rate_within_cvs_flag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316726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 paired with previous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82906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 paired with previous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708252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top field paired with next bottom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57061"/>
                  </a:ext>
                </a:extLst>
              </a:tr>
              <a:tr h="28888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bottom field paired with next top field in output order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field_seq_flag shall be equal to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1088899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frame quadrupling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field_seq_flag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0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equal to 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105573"/>
                  </a:ext>
                </a:extLst>
              </a:tr>
              <a:tr h="4333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frame quintupling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field_seq_flag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0</a:t>
                      </a:r>
                      <a:b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</a:rPr>
                        <a:t>fixed_pic_rate_within_cvs_flag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 shall be equal to 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017034"/>
                  </a:ext>
                </a:extLst>
              </a:tr>
              <a:tr h="16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Reserved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Reserved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789" marR="4678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54863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ACB63FE-3880-3A45-AC40-B87DAB890D3F}"/>
              </a:ext>
            </a:extLst>
          </p:cNvPr>
          <p:cNvSpPr txBox="1"/>
          <p:nvPr/>
        </p:nvSpPr>
        <p:spPr>
          <a:xfrm>
            <a:off x="6570688" y="936923"/>
            <a:ext cx="510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Parent bodies disallowed  SEI message changes</a:t>
            </a:r>
          </a:p>
        </p:txBody>
      </p:sp>
    </p:spTree>
    <p:extLst>
      <p:ext uri="{BB962C8B-B14F-4D97-AF65-F5344CB8AC3E}">
        <p14:creationId xmlns:p14="http://schemas.microsoft.com/office/powerpoint/2010/main" val="4221882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EDBE6-E467-AF42-B9D5-C456B8A41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with current </a:t>
            </a:r>
            <a:r>
              <a:rPr lang="en-US" dirty="0" err="1"/>
              <a:t>pic_struct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6340A-F4FF-854E-BA66-4E47D2AE0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>
                <a:hlinkClick r:id="rId2"/>
              </a:rPr>
              <a:t>m35659</a:t>
            </a:r>
            <a:r>
              <a:rPr lang="en-CA" dirty="0"/>
              <a:t>, “Liaison Statement on HDR and WCG”, DVB Technical Module Ad-Hoc Group on Audio-Visual Content (TM-AVC), January 2015.</a:t>
            </a:r>
            <a:endParaRPr lang="en-US" dirty="0"/>
          </a:p>
          <a:p>
            <a:pPr hangingPunct="0"/>
            <a:r>
              <a:rPr lang="en-CA" u="sng" dirty="0">
                <a:hlinkClick r:id="rId3"/>
              </a:rPr>
              <a:t>m38279</a:t>
            </a:r>
            <a:r>
              <a:rPr lang="en-CA" dirty="0"/>
              <a:t>, “Liaison Statement from DVB on HEVC frame repetition signalling,” DVB Technical Module Ad-Hoc Group on Audio-Visual Content (TM-AVC), May 2016.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28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2504"/>
            <a:ext cx="10515600" cy="1325563"/>
          </a:xfrm>
        </p:spPr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(natural language) sub-elements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BB68506-98EF-C646-A678-5ABCD538C1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3546598"/>
              </p:ext>
            </p:extLst>
          </p:nvPr>
        </p:nvGraphicFramePr>
        <p:xfrm>
          <a:off x="595279" y="1056872"/>
          <a:ext cx="11208796" cy="529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628">
                  <a:extLst>
                    <a:ext uri="{9D8B030D-6E8A-4147-A177-3AD203B41FA5}">
                      <a16:colId xmlns:a16="http://schemas.microsoft.com/office/drawing/2014/main" val="4942524"/>
                    </a:ext>
                  </a:extLst>
                </a:gridCol>
                <a:gridCol w="1900052">
                  <a:extLst>
                    <a:ext uri="{9D8B030D-6E8A-4147-A177-3AD203B41FA5}">
                      <a16:colId xmlns:a16="http://schemas.microsoft.com/office/drawing/2014/main" val="3246131491"/>
                    </a:ext>
                  </a:extLst>
                </a:gridCol>
                <a:gridCol w="676893">
                  <a:extLst>
                    <a:ext uri="{9D8B030D-6E8A-4147-A177-3AD203B41FA5}">
                      <a16:colId xmlns:a16="http://schemas.microsoft.com/office/drawing/2014/main" val="994529611"/>
                    </a:ext>
                  </a:extLst>
                </a:gridCol>
                <a:gridCol w="641268">
                  <a:extLst>
                    <a:ext uri="{9D8B030D-6E8A-4147-A177-3AD203B41FA5}">
                      <a16:colId xmlns:a16="http://schemas.microsoft.com/office/drawing/2014/main" val="4071588427"/>
                    </a:ext>
                  </a:extLst>
                </a:gridCol>
                <a:gridCol w="3562597">
                  <a:extLst>
                    <a:ext uri="{9D8B030D-6E8A-4147-A177-3AD203B41FA5}">
                      <a16:colId xmlns:a16="http://schemas.microsoft.com/office/drawing/2014/main" val="3705398989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val="495310340"/>
                    </a:ext>
                  </a:extLst>
                </a:gridCol>
                <a:gridCol w="2173187">
                  <a:extLst>
                    <a:ext uri="{9D8B030D-6E8A-4147-A177-3AD203B41FA5}">
                      <a16:colId xmlns:a16="http://schemas.microsoft.com/office/drawing/2014/main" val="4845919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pic_</a:t>
                      </a:r>
                      <a:br>
                        <a:rPr lang="en-US" sz="1000" dirty="0">
                          <a:solidFill>
                            <a:sysClr val="windowText" lastClr="000000"/>
                          </a:solidFill>
                        </a:rPr>
                      </a:br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struct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Indicated display of picture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Frame or field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Field parity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Output behavior of decoded cropped pictures</a:t>
                      </a:r>
                    </a:p>
                    <a:p>
                      <a:endParaRPr lang="en-US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display processing hints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ysClr val="windowText" lastClr="000000"/>
                          </a:solidFill>
                        </a:rPr>
                        <a:t>Application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0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(progressive) Frame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Output coded 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Content is 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Non-mixed frame rate , progressive content (default)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822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000" dirty="0">
                          <a:effectLst/>
                        </a:rPr>
                        <a:t>Top field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Output coded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000" dirty="0"/>
                        <a:t>Content may be interlace or progressive (set </a:t>
                      </a:r>
                      <a:r>
                        <a:rPr lang="en-US" sz="1000" dirty="0" err="1"/>
                        <a:t>source_scan_type</a:t>
                      </a:r>
                      <a:r>
                        <a:rPr lang="en-US" sz="1000" dirty="0"/>
                        <a:t> appropriately)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000" dirty="0"/>
                        <a:t>Interlace live video (sports) where the (lazy) encoder does </a:t>
                      </a:r>
                      <a:r>
                        <a:rPr lang="en-US" sz="1000" i="1" dirty="0"/>
                        <a:t>not</a:t>
                      </a:r>
                      <a:r>
                        <a:rPr lang="en-US" sz="1000" dirty="0"/>
                        <a:t> identify field pairing.</a:t>
                      </a:r>
                    </a:p>
                    <a:p>
                      <a:r>
                        <a:rPr lang="en-US" sz="1000" i="1" dirty="0"/>
                        <a:t>Disallowed by DVB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94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Bottom field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635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Top field, bottom field, in that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Output top field of coded frame first, then output bottom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000" dirty="0"/>
                        <a:t>Interlace, progressive, or mixed interlace-progressive content transported as frame sequences </a:t>
                      </a:r>
                    </a:p>
                    <a:p>
                      <a:endParaRPr lang="en-US" sz="1000" dirty="0"/>
                    </a:p>
                    <a:p>
                      <a:r>
                        <a:rPr lang="en-US" sz="1000" dirty="0"/>
                        <a:t>(unusual case, not commonly practiced.  Not coding efficient)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Bottom field, top field, in that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Output bottom field of coded frame first, then output top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74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Top field, bottom field, top field repeated, in that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top field of coded frame first, then output bottom field,</a:t>
                      </a:r>
                    </a:p>
                    <a:p>
                      <a:r>
                        <a:rPr lang="en-US" sz="1000" dirty="0"/>
                        <a:t>then output (repeat) the top field again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000" dirty="0"/>
                        <a:t>frame is progressive, repeated field is not coded but is instead synthesized by decoder output process.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81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Bottom field, top field, bottom field repeated, in that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Frame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bottom field of coded frame first, then output top field,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then output (repeat) the bottom field again.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289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Frame doubling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Frame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-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frame twice (repeat once)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Content is 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Mixed 24p / 60p content where cadence alternates between one and two repetitions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e.g. (48+72)/2 = 60 Hz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243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/>
                        <a:t>8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Frame tripling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Frame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-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frame three times (repeat twice)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034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/>
                        <a:t>9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Top field paired with previous bottom field in output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Field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Top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Output 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000" dirty="0"/>
                        <a:t>Can be re-interleaved with previous opposite parity field (if </a:t>
                      </a:r>
                      <a:r>
                        <a:rPr lang="en-US" sz="1000" dirty="0" err="1"/>
                        <a:t>source_scan_type</a:t>
                      </a:r>
                      <a:r>
                        <a:rPr lang="en-US" sz="1000" dirty="0"/>
                        <a:t> = progressive)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000" dirty="0"/>
                        <a:t>live video of mixed interlace, progressive content, and potentially mixed frame rate (24p / 60p) where the encoder </a:t>
                      </a:r>
                      <a:r>
                        <a:rPr lang="en-US" sz="1000" i="1" dirty="0"/>
                        <a:t>does</a:t>
                      </a:r>
                      <a:r>
                        <a:rPr lang="en-US" sz="1000" dirty="0"/>
                        <a:t> identify field pairing for counting/editing and/or re-interleaving purposes.</a:t>
                      </a:r>
                    </a:p>
                    <a:p>
                      <a:endParaRPr lang="en-US" sz="1000" dirty="0"/>
                    </a:p>
                    <a:p>
                      <a:r>
                        <a:rPr lang="en-US" sz="1000" i="1" dirty="0"/>
                        <a:t>Required for DVB field sequences.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015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Bottom field paired with previous top field in output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Bot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55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Top field paired with next bottom field in output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000" dirty="0"/>
                        <a:t>Can be re-interleaved with next opposite parity field (if </a:t>
                      </a:r>
                      <a:r>
                        <a:rPr lang="en-US" sz="1000" dirty="0" err="1"/>
                        <a:t>source_scan_type</a:t>
                      </a:r>
                      <a:r>
                        <a:rPr lang="en-US" sz="1000" dirty="0"/>
                        <a:t> = progressive)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4816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Bottom field paired with next top field in output order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Bot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Output coded field.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94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0083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D1056-147F-834A-AE05-557139370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933" y="-71252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Converting to explicit sub-elements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BB68506-98EF-C646-A678-5ABCD538C1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7219780"/>
              </p:ext>
            </p:extLst>
          </p:nvPr>
        </p:nvGraphicFramePr>
        <p:xfrm>
          <a:off x="538846" y="1018178"/>
          <a:ext cx="10837717" cy="495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584">
                  <a:extLst>
                    <a:ext uri="{9D8B030D-6E8A-4147-A177-3AD203B41FA5}">
                      <a16:colId xmlns:a16="http://schemas.microsoft.com/office/drawing/2014/main" val="4942524"/>
                    </a:ext>
                  </a:extLst>
                </a:gridCol>
                <a:gridCol w="3973092">
                  <a:extLst>
                    <a:ext uri="{9D8B030D-6E8A-4147-A177-3AD203B41FA5}">
                      <a16:colId xmlns:a16="http://schemas.microsoft.com/office/drawing/2014/main" val="3246131491"/>
                    </a:ext>
                  </a:extLst>
                </a:gridCol>
                <a:gridCol w="823379">
                  <a:extLst>
                    <a:ext uri="{9D8B030D-6E8A-4147-A177-3AD203B41FA5}">
                      <a16:colId xmlns:a16="http://schemas.microsoft.com/office/drawing/2014/main" val="994529611"/>
                    </a:ext>
                  </a:extLst>
                </a:gridCol>
                <a:gridCol w="1728641">
                  <a:extLst>
                    <a:ext uri="{9D8B030D-6E8A-4147-A177-3AD203B41FA5}">
                      <a16:colId xmlns:a16="http://schemas.microsoft.com/office/drawing/2014/main" val="4071588427"/>
                    </a:ext>
                  </a:extLst>
                </a:gridCol>
                <a:gridCol w="1935866">
                  <a:extLst>
                    <a:ext uri="{9D8B030D-6E8A-4147-A177-3AD203B41FA5}">
                      <a16:colId xmlns:a16="http://schemas.microsoft.com/office/drawing/2014/main" val="3705398989"/>
                    </a:ext>
                  </a:extLst>
                </a:gridCol>
                <a:gridCol w="1509155">
                  <a:extLst>
                    <a:ext uri="{9D8B030D-6E8A-4147-A177-3AD203B41FA5}">
                      <a16:colId xmlns:a16="http://schemas.microsoft.com/office/drawing/2014/main" val="49638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pic_</a:t>
                      </a:r>
                      <a:br>
                        <a:rPr lang="en-US" sz="1200" dirty="0">
                          <a:solidFill>
                            <a:sysClr val="windowText" lastClr="000000"/>
                          </a:solidFill>
                        </a:rPr>
                      </a:b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struct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Indicated display of picture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solidFill>
                            <a:sysClr val="windowText" lastClr="000000"/>
                          </a:solidFill>
                        </a:rPr>
                        <a:t>field_seq_flag</a:t>
                      </a:r>
                      <a:endParaRPr lang="en-US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bottom_pic_flag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(signaled only when </a:t>
                      </a:r>
                      <a:r>
                        <a:rPr lang="en-US" sz="1200" dirty="0" err="1">
                          <a:solidFill>
                            <a:sysClr val="windowText" lastClr="000000"/>
                          </a:solidFill>
                        </a:rPr>
                        <a:t>field_seq_flag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=1)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pic_output_period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(</a:t>
                      </a:r>
                      <a:r>
                        <a:rPr lang="en-US" sz="1200" i="1" dirty="0" err="1">
                          <a:solidFill>
                            <a:sysClr val="windowText" lastClr="000000"/>
                          </a:solidFill>
                        </a:rPr>
                        <a:t>DeltaToDivisor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)</a:t>
                      </a:r>
                    </a:p>
                    <a:p>
                      <a:endParaRPr lang="en-US" sz="1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ysClr val="windowText" lastClr="000000"/>
                          </a:solidFill>
                        </a:rPr>
                        <a:t>field_pairing_flag</a:t>
                      </a:r>
                      <a:endParaRPr lang="en-US" sz="1200" dirty="0">
                        <a:solidFill>
                          <a:sysClr val="windowText" lastClr="000000"/>
                        </a:solidFill>
                      </a:endParaRPr>
                    </a:p>
                    <a:p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(signaled only when </a:t>
                      </a:r>
                      <a:r>
                        <a:rPr lang="en-US" sz="1200" dirty="0" err="1">
                          <a:solidFill>
                            <a:sysClr val="windowText" lastClr="000000"/>
                          </a:solidFill>
                        </a:rPr>
                        <a:t>field_seq_flag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</a:rPr>
                        <a:t>=1)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03380"/>
                  </a:ext>
                </a:extLst>
              </a:tr>
              <a:tr h="203978"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(progressive) Frame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822154"/>
                  </a:ext>
                </a:extLst>
              </a:tr>
              <a:tr h="14189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504190" algn="l"/>
                          <a:tab pos="756285" algn="l"/>
                          <a:tab pos="1008380" algn="l"/>
                          <a:tab pos="1260475" algn="l"/>
                          <a:tab pos="12858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Top field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 (Field)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294999"/>
                  </a:ext>
                </a:extLst>
              </a:tr>
              <a:tr h="18669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Bottom field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 (Field)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635504"/>
                  </a:ext>
                </a:extLst>
              </a:tr>
              <a:tr h="13747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Top field, bottom field, in that order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6694"/>
                  </a:ext>
                </a:extLst>
              </a:tr>
              <a:tr h="202395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Bottom field, top field, in that order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74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Top field, bottom field, top field repeated, in that order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81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Bottom field, top field, bottom field repeated, in that order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5289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</a:rPr>
                        <a:t>Frame doubling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dirty="0"/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-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243006"/>
                  </a:ext>
                </a:extLst>
              </a:tr>
              <a:tr h="160567">
                <a:tc>
                  <a:txBody>
                    <a:bodyPr/>
                    <a:lstStyle/>
                    <a:p>
                      <a:r>
                        <a:rPr lang="en-US" sz="1200"/>
                        <a:t>8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Frame tripling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034639"/>
                  </a:ext>
                </a:extLst>
              </a:tr>
              <a:tr h="177985">
                <a:tc>
                  <a:txBody>
                    <a:bodyPr/>
                    <a:lstStyle/>
                    <a:p>
                      <a:r>
                        <a:rPr lang="en-US" sz="1200"/>
                        <a:t>9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Top field paired with previous bottom field in output order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200" dirty="0"/>
                        <a:t>1 (Field)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dirty="0"/>
                        <a:t>0 (paired with previous opposite-parity field)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015584"/>
                  </a:ext>
                </a:extLst>
              </a:tr>
              <a:tr h="181943">
                <a:tc>
                  <a:txBody>
                    <a:bodyPr/>
                    <a:lstStyle/>
                    <a:p>
                      <a:r>
                        <a:rPr lang="en-US" sz="1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Bottom field paired with previous top field in output order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55913"/>
                  </a:ext>
                </a:extLst>
              </a:tr>
              <a:tr h="209652">
                <a:tc>
                  <a:txBody>
                    <a:bodyPr/>
                    <a:lstStyle/>
                    <a:p>
                      <a:r>
                        <a:rPr lang="en-US" sz="12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Top field paired with next bottom field in output order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dirty="0"/>
                        <a:t>1 (paired with next opposite-parity field)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4816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</a:rPr>
                        <a:t>Bottom field paired with next top field in output order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94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Frame repetitions &gt; 2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0 (Frame)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ysClr val="windowText" lastClr="000000"/>
                          </a:solidFill>
                          <a:highlight>
                            <a:srgbClr val="FFFF00"/>
                          </a:highlight>
                        </a:rPr>
                        <a:t>pic_output_period</a:t>
                      </a: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highlight>
                            <a:srgbClr val="FFFF00"/>
                          </a:highlight>
                        </a:rPr>
                        <a:t>  &gt; 3</a:t>
                      </a:r>
                      <a:endParaRPr lang="en-US" sz="1200" dirty="0"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5457802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61980955-6D8B-7747-A664-2B9F75DFB7CB}"/>
              </a:ext>
            </a:extLst>
          </p:cNvPr>
          <p:cNvGrpSpPr/>
          <p:nvPr/>
        </p:nvGrpSpPr>
        <p:grpSpPr>
          <a:xfrm>
            <a:off x="11426533" y="1546760"/>
            <a:ext cx="595954" cy="3764478"/>
            <a:chOff x="11010610" y="1754667"/>
            <a:chExt cx="595954" cy="3475889"/>
          </a:xfrm>
        </p:grpSpPr>
        <p:sp>
          <p:nvSpPr>
            <p:cNvPr id="3" name="Right Brace 2">
              <a:extLst>
                <a:ext uri="{FF2B5EF4-FFF2-40B4-BE49-F238E27FC236}">
                  <a16:creationId xmlns:a16="http://schemas.microsoft.com/office/drawing/2014/main" id="{0DB0F9AF-0020-9E4D-9A73-D8108C94F21E}"/>
                </a:ext>
              </a:extLst>
            </p:cNvPr>
            <p:cNvSpPr/>
            <p:nvPr/>
          </p:nvSpPr>
          <p:spPr>
            <a:xfrm>
              <a:off x="11010610" y="2359127"/>
              <a:ext cx="226621" cy="2002456"/>
            </a:xfrm>
            <a:prstGeom prst="righ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B83B0C8-1F6A-B34B-8AE2-65C3D6EFEE3A}"/>
                </a:ext>
              </a:extLst>
            </p:cNvPr>
            <p:cNvSpPr txBox="1"/>
            <p:nvPr/>
          </p:nvSpPr>
          <p:spPr>
            <a:xfrm rot="5400000">
              <a:off x="9683953" y="3307946"/>
              <a:ext cx="3475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rgbClr val="FF0000"/>
                  </a:solidFill>
                </a:rPr>
                <a:t>Depreciated (use </a:t>
              </a:r>
              <a:r>
                <a:rPr lang="en-US" i="1" dirty="0" err="1">
                  <a:solidFill>
                    <a:srgbClr val="FF0000"/>
                  </a:solidFill>
                </a:rPr>
                <a:t>pic_struct</a:t>
              </a:r>
              <a:r>
                <a:rPr lang="en-US" i="1" dirty="0">
                  <a:solidFill>
                    <a:srgbClr val="FF0000"/>
                  </a:solidFill>
                </a:rPr>
                <a:t> instead)</a:t>
              </a:r>
            </a:p>
          </p:txBody>
        </p: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0E662E1-1EDD-E94C-8DA0-870BEBD85CBE}"/>
              </a:ext>
            </a:extLst>
          </p:cNvPr>
          <p:cNvCxnSpPr>
            <a:cxnSpLocks/>
          </p:cNvCxnSpPr>
          <p:nvPr/>
        </p:nvCxnSpPr>
        <p:spPr>
          <a:xfrm flipH="1" flipV="1">
            <a:off x="8215244" y="5851880"/>
            <a:ext cx="408720" cy="3316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CF723F2-CE40-FA4A-AB6B-A204D31B9C56}"/>
              </a:ext>
            </a:extLst>
          </p:cNvPr>
          <p:cNvSpPr txBox="1"/>
          <p:nvPr/>
        </p:nvSpPr>
        <p:spPr>
          <a:xfrm>
            <a:off x="8623964" y="6028509"/>
            <a:ext cx="3095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Future video support for e.g. 24 frame/sec film in 120, 240, 300 frame/sec UHD video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F30E30-9E06-3546-BC8D-F799B2D50524}"/>
              </a:ext>
            </a:extLst>
          </p:cNvPr>
          <p:cNvSpPr txBox="1"/>
          <p:nvPr/>
        </p:nvSpPr>
        <p:spPr>
          <a:xfrm>
            <a:off x="7517080" y="829491"/>
            <a:ext cx="18050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rgbClr val="FF0000"/>
                </a:solidFill>
              </a:rPr>
              <a:t>new elements</a:t>
            </a:r>
          </a:p>
        </p:txBody>
      </p:sp>
    </p:spTree>
    <p:extLst>
      <p:ext uri="{BB962C8B-B14F-4D97-AF65-F5344CB8AC3E}">
        <p14:creationId xmlns:p14="http://schemas.microsoft.com/office/powerpoint/2010/main" val="4281849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84B3B-1CE1-964C-8286-945CABCFE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Pic_struct</a:t>
            </a:r>
            <a:r>
              <a:rPr lang="en-US" dirty="0"/>
              <a:t> semantics in VVC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E3B3696-B703-1C47-96E4-B071B6F39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32" y="1444467"/>
            <a:ext cx="11036135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indicates whether a picture should be displayed as a frame or as one or more fields and, for the display of frames when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fixed_pic_rate_within_cvs_flag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may indicate a frame doubling or tripling repetition period for displays that use a fixed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E‑65. The interpretation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specified in Table D.2. Values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that are not listed in Table D.2 are reserved for future use by ITU-T | ISO/IEC and shall not be present in bitstreams conforming to this version of this Specification. Decoders shall ignore reserved values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When present, it is a requirement of bitstream conformance that 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shall be constrained such that exactly one of the following conditions is true: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0, 7 or 8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2, 9, 10, 11 or 12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–	The value of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3, 4, 5 or 6 for all pictures in the CVS.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fixed_pic_rate_within_cvs_flag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is equal to 1, frame doubling is indicated by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equal to 7, which indicates that the frame should be displayed two times consecutively on displays with a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E‑65, and frame tripling is indicated by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pic_struct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equal to 8, which indicates that the frame should be displayed three times consecutively on displays with a frame refresh interval equal to </a:t>
            </a:r>
            <a:r>
              <a:rPr kumimoji="0" lang="en-CA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DpbOutputElementalInterval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n ] as given by Equation E‑65.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 2 – Frame doubling can be used to facilitate the display, for example, of 25 Hz progressive-scan video on a 50 Hz progressive-scan display or 30 Hz progressive-scan video on a 60 Hz progressive-scan display. Using frame doubling and frame tripling in alternating combination on every </a:t>
            </a:r>
            <a:endParaRPr kumimoji="0" lang="en-CA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679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C41A7-EA66-9F42-8029-A8A52D71D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HEVC/VVC </a:t>
            </a:r>
            <a:r>
              <a:rPr lang="en-US" dirty="0" err="1"/>
              <a:t>DeltaToDivisor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C44A4C-8C57-2944-85F5-17D09F997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1381739"/>
            <a:ext cx="6637253" cy="511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89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2071</Words>
  <Application>Microsoft Macintosh PowerPoint</Application>
  <PresentationFormat>Widescreen</PresentationFormat>
  <Paragraphs>343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pic_struct in JVET-O042</vt:lpstr>
      <vt:lpstr>pic_struct in VVC WD 5 (JVET-N1001) [annotated]</vt:lpstr>
      <vt:lpstr>Pic_struct: a combination of elements</vt:lpstr>
      <vt:lpstr>JCT solution: JCTVC-X1004</vt:lpstr>
      <vt:lpstr>Limitations with current pic_struct</vt:lpstr>
      <vt:lpstr>pic_struct (natural language) sub-elements</vt:lpstr>
      <vt:lpstr>Converting to explicit sub-elements</vt:lpstr>
      <vt:lpstr>Pic_struct semantics in VVC</vt:lpstr>
      <vt:lpstr>HEVC/VVC DeltaToDivisor </vt:lpstr>
      <vt:lpstr>Role of duplicate_flag</vt:lpstr>
      <vt:lpstr>Alternatives</vt:lpstr>
      <vt:lpstr>HEVC: calculating output interval</vt:lpstr>
      <vt:lpstr>Why field sequences are coded</vt:lpstr>
      <vt:lpstr>PowerPoint Presentation</vt:lpstr>
      <vt:lpstr>PowerPoint Presentation</vt:lpstr>
      <vt:lpstr>DVB (ETSI TS 101 154 Feb 2018 edition) HEVC</vt:lpstr>
      <vt:lpstr>AVC DeltaTfiDivisor </vt:lpstr>
      <vt:lpstr>AVC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41</cp:revision>
  <dcterms:created xsi:type="dcterms:W3CDTF">2019-07-05T06:50:55Z</dcterms:created>
  <dcterms:modified xsi:type="dcterms:W3CDTF">2019-07-06T07:25:11Z</dcterms:modified>
</cp:coreProperties>
</file>