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1"/>
  </p:notesMasterIdLst>
  <p:handoutMasterIdLst>
    <p:handoutMasterId r:id="rId12"/>
  </p:handoutMasterIdLst>
  <p:sldIdLst>
    <p:sldId id="573" r:id="rId2"/>
    <p:sldId id="947" r:id="rId3"/>
    <p:sldId id="951" r:id="rId4"/>
    <p:sldId id="950" r:id="rId5"/>
    <p:sldId id="953" r:id="rId6"/>
    <p:sldId id="954" r:id="rId7"/>
    <p:sldId id="943" r:id="rId8"/>
    <p:sldId id="960" r:id="rId9"/>
    <p:sldId id="956" r:id="rId10"/>
  </p:sldIdLst>
  <p:sldSz cx="12192000" cy="6858000"/>
  <p:notesSz cx="6858000" cy="9144000"/>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5196" autoAdjust="0"/>
  </p:normalViewPr>
  <p:slideViewPr>
    <p:cSldViewPr snapToGrid="0">
      <p:cViewPr varScale="1">
        <p:scale>
          <a:sx n="111" d="100"/>
          <a:sy n="111" d="100"/>
        </p:scale>
        <p:origin x="456" y="102"/>
      </p:cViewPr>
      <p:guideLst>
        <p:guide orient="horz" pos="2968"/>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3776" y="1709928"/>
            <a:ext cx="11190998"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09928"/>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3775" y="5607050"/>
            <a:ext cx="11187683"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09928"/>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2"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F1AB52EA-83D1-4AF2-8F7F-6A2B312487AC}"/>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2"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BABD2AE-939D-43B1-80A5-D5A00E6C0458}"/>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2"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3776" y="1132232"/>
            <a:ext cx="511666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27147C9-FA7F-430F-8182-CD492F8090D3}"/>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1"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15DDC354-C74D-4B40-BAA2-CD640C97919E}"/>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5E236FED-07E5-4820-A172-58A0A15DDF81}"/>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E81E4315-D067-4460-AD5C-40BD16941F45}"/>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9F381671-7A67-49A6-B41C-A3C5B773217E}"/>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4188" y="575576"/>
            <a:ext cx="6427945"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8F8055CA-3324-43A2-AE02-2F8A044D96B1}"/>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040B57F3-42EF-4294-A857-B4B5734BAB2F}"/>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A8000EED-C2CD-41B8-A556-1FEEAE813DA3}"/>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35F9AF9D-6AFF-40D3-B5CE-21E8CDCE8D36}"/>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A30F01EC-CBA0-4FA9-9425-A5CD9AE2740D}"/>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701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239CFE57-277C-48CC-9FDD-0A83FDDB125F}"/>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82A4121F-EBB0-4D3C-AB85-2CC4709B8B6A}"/>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CC4E002F-6242-40D2-BC5A-2D54EE9CD627}"/>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78F70C3B-FCB4-429B-8849-7BB5C1F299A9}"/>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8"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20"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9DC8375D-A650-46AF-A002-BD10D9B46CDB}"/>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8"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20"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A0BAC924-86A7-4046-BA8D-75580EC6C39E}"/>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94E4E2D0-23C8-45A3-8E81-E3BB0B626C0D}"/>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6455479-6695-4D8E-86D5-014F39A152D2}"/>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5300" y="3821531"/>
            <a:ext cx="5115032"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5300" y="3821531"/>
            <a:ext cx="5115032"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3776" y="1132232"/>
            <a:ext cx="1118863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2">
            <a:extLst>
              <a:ext uri="{FF2B5EF4-FFF2-40B4-BE49-F238E27FC236}">
                <a16:creationId xmlns:a16="http://schemas.microsoft.com/office/drawing/2014/main" id="{761C12C8-A6EB-4CF4-82B4-DD80244A0984}"/>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98058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17" name="Group 4">
            <a:extLst>
              <a:ext uri="{FF2B5EF4-FFF2-40B4-BE49-F238E27FC236}">
                <a16:creationId xmlns:a16="http://schemas.microsoft.com/office/drawing/2014/main" id="{E6867A83-DF73-4049-8A52-A0E6C7910ECF}"/>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18" name="Freeform 5">
              <a:extLst>
                <a:ext uri="{FF2B5EF4-FFF2-40B4-BE49-F238E27FC236}">
                  <a16:creationId xmlns:a16="http://schemas.microsoft.com/office/drawing/2014/main" id="{7985595F-4628-4436-9F83-5C2E69425B2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48815A62-3D52-484F-A5D6-6AC449CE115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BFE0E73F-FAD4-41DB-A987-DB26C5F3F06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17" name="Group 4">
            <a:extLst>
              <a:ext uri="{FF2B5EF4-FFF2-40B4-BE49-F238E27FC236}">
                <a16:creationId xmlns:a16="http://schemas.microsoft.com/office/drawing/2014/main" id="{31A05C0A-350A-4BE5-BDED-EDFBFDB9FC04}"/>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18" name="Freeform 5">
              <a:extLst>
                <a:ext uri="{FF2B5EF4-FFF2-40B4-BE49-F238E27FC236}">
                  <a16:creationId xmlns:a16="http://schemas.microsoft.com/office/drawing/2014/main" id="{9BD284B8-0081-441E-878D-6B420A0E5C8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585E7B-5577-47D6-9225-14E9E4E5D9C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09E7496-5F77-426F-B9AA-54BB3E91223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E95A743-9FD8-44E4-80C8-770B65CE8D97}"/>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299" y="575576"/>
            <a:ext cx="11187113"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09928"/>
            <a:ext cx="11190732"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2">
            <a:extLst>
              <a:ext uri="{FF2B5EF4-FFF2-40B4-BE49-F238E27FC236}">
                <a16:creationId xmlns:a16="http://schemas.microsoft.com/office/drawing/2014/main" id="{EE69C729-08E2-4ACD-99C6-622C435DDFA5}"/>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Content Placeholder 10"/>
          <p:cNvSpPr>
            <a:spLocks noGrp="1"/>
          </p:cNvSpPr>
          <p:nvPr>
            <p:ph sz="quarter" idx="14"/>
          </p:nvPr>
        </p:nvSpPr>
        <p:spPr>
          <a:xfrm>
            <a:off x="493776" y="1709928"/>
            <a:ext cx="5467753" cy="46908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2"/>
          <p:cNvSpPr>
            <a:spLocks noGrp="1"/>
          </p:cNvSpPr>
          <p:nvPr>
            <p:ph sz="quarter" idx="15" hasCustomPrompt="1"/>
          </p:nvPr>
        </p:nvSpPr>
        <p:spPr>
          <a:xfrm>
            <a:off x="6216256" y="1709928"/>
            <a:ext cx="5481968" cy="4690872"/>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6" name="Straight Connector 15">
            <a:extLst>
              <a:ext uri="{FF2B5EF4-FFF2-40B4-BE49-F238E27FC236}">
                <a16:creationId xmlns:a16="http://schemas.microsoft.com/office/drawing/2014/main" id="{1A1AEB50-14EB-42D4-9C56-805170785215}"/>
              </a:ext>
            </a:extLst>
          </p:cNvPr>
          <p:cNvCxnSpPr/>
          <p:nvPr userDrawn="1"/>
        </p:nvCxnSpPr>
        <p:spPr>
          <a:xfrm>
            <a:off x="6096000"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722CD052-D959-48DE-8961-A9BA154A7F64}"/>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Content Placeholder 11"/>
          <p:cNvSpPr>
            <a:spLocks noGrp="1"/>
          </p:cNvSpPr>
          <p:nvPr>
            <p:ph sz="quarter" idx="15"/>
          </p:nvPr>
        </p:nvSpPr>
        <p:spPr>
          <a:xfrm>
            <a:off x="495300" y="1714500"/>
            <a:ext cx="3564636" cy="46314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16"/>
          </p:nvPr>
        </p:nvSpPr>
        <p:spPr>
          <a:xfrm>
            <a:off x="4308762" y="1714500"/>
            <a:ext cx="3564221" cy="46314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3750" y="1714500"/>
            <a:ext cx="3580265" cy="46314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434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8367"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2B76B920-249A-4ACA-826F-0820BEA71041}"/>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09928"/>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1" name="TextBox 10"/>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776" y="575576"/>
            <a:ext cx="11188636"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3776" y="1709928"/>
            <a:ext cx="11192256"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98" name="TextBox 97"/>
          <p:cNvSpPr txBox="1"/>
          <p:nvPr userDrawn="1"/>
        </p:nvSpPr>
        <p:spPr>
          <a:xfrm>
            <a:off x="11571666" y="6512472"/>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495299" y="1484852"/>
            <a:ext cx="7364367" cy="2592794"/>
          </a:xfrm>
        </p:spPr>
        <p:txBody>
          <a:bodyPr/>
          <a:lstStyle/>
          <a:p>
            <a:r>
              <a:rPr lang="en-US" sz="5400" dirty="0"/>
              <a:t>JVET-N0425 Simplification of CABAC Initialization Process</a:t>
            </a:r>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Jie Dong, Amir Said, Vadim Seregin, </a:t>
            </a:r>
            <a:r>
              <a:rPr lang="en-US"/>
              <a:t>Marta Karczewicz</a:t>
            </a:r>
            <a:endParaRPr lang="en-US" dirty="0"/>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14th JVET Meeting</a:t>
            </a:r>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March 18 to 27, 2019</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Geneva, Switzerland</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AB0E1-8E7E-4095-8AE3-6A212652FA5E}"/>
              </a:ext>
            </a:extLst>
          </p:cNvPr>
          <p:cNvSpPr>
            <a:spLocks noGrp="1"/>
          </p:cNvSpPr>
          <p:nvPr>
            <p:ph type="title"/>
          </p:nvPr>
        </p:nvSpPr>
        <p:spPr/>
        <p:txBody>
          <a:bodyPr/>
          <a:lstStyle/>
          <a:p>
            <a:r>
              <a:rPr lang="en-US" dirty="0"/>
              <a:t>Problem Statement</a:t>
            </a:r>
          </a:p>
        </p:txBody>
      </p:sp>
      <p:sp>
        <p:nvSpPr>
          <p:cNvPr id="10" name="Content Placeholder 9">
            <a:extLst>
              <a:ext uri="{FF2B5EF4-FFF2-40B4-BE49-F238E27FC236}">
                <a16:creationId xmlns:a16="http://schemas.microsoft.com/office/drawing/2014/main" id="{AF1A43FD-DC05-486C-A9F8-127124286AC2}"/>
              </a:ext>
            </a:extLst>
          </p:cNvPr>
          <p:cNvSpPr>
            <a:spLocks noGrp="1"/>
          </p:cNvSpPr>
          <p:nvPr>
            <p:ph sz="quarter" idx="12"/>
          </p:nvPr>
        </p:nvSpPr>
        <p:spPr>
          <a:xfrm>
            <a:off x="495299" y="1132232"/>
            <a:ext cx="11190732" cy="1490472"/>
          </a:xfrm>
        </p:spPr>
        <p:txBody>
          <a:bodyPr/>
          <a:lstStyle/>
          <a:p>
            <a:r>
              <a:rPr lang="en-US" dirty="0"/>
              <a:t>Arithmetic coding engine: probability state in linear domain.</a:t>
            </a:r>
          </a:p>
          <a:p>
            <a:r>
              <a:rPr lang="en-US" dirty="0"/>
              <a:t>Initialization process: probability state in logarithmic domain</a:t>
            </a:r>
          </a:p>
          <a:p>
            <a:r>
              <a:rPr lang="en-US" dirty="0"/>
              <a:t>Logarithmic to linear domain mapping: look-up table (LUT)</a:t>
            </a:r>
          </a:p>
        </p:txBody>
      </p:sp>
      <p:sp>
        <p:nvSpPr>
          <p:cNvPr id="5" name="Footer Placeholder 4">
            <a:extLst>
              <a:ext uri="{FF2B5EF4-FFF2-40B4-BE49-F238E27FC236}">
                <a16:creationId xmlns:a16="http://schemas.microsoft.com/office/drawing/2014/main" id="{5BE4FE00-919C-41A8-9189-4ACF4D5CEF6C}"/>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pic>
        <p:nvPicPr>
          <p:cNvPr id="7" name="Picture 6">
            <a:extLst>
              <a:ext uri="{FF2B5EF4-FFF2-40B4-BE49-F238E27FC236}">
                <a16:creationId xmlns:a16="http://schemas.microsoft.com/office/drawing/2014/main" id="{0054E2DA-88D9-4873-ABAC-A577E8D7B399}"/>
              </a:ext>
            </a:extLst>
          </p:cNvPr>
          <p:cNvPicPr>
            <a:picLocks noChangeAspect="1"/>
          </p:cNvPicPr>
          <p:nvPr/>
        </p:nvPicPr>
        <p:blipFill rotWithShape="1">
          <a:blip r:embed="rId2"/>
          <a:srcRect l="3515" r="7068"/>
          <a:stretch/>
        </p:blipFill>
        <p:spPr>
          <a:xfrm>
            <a:off x="4362604" y="2766183"/>
            <a:ext cx="3761117" cy="3207400"/>
          </a:xfrm>
          <a:prstGeom prst="rect">
            <a:avLst/>
          </a:prstGeom>
        </p:spPr>
      </p:pic>
      <p:pic>
        <p:nvPicPr>
          <p:cNvPr id="8" name="Picture 7">
            <a:extLst>
              <a:ext uri="{FF2B5EF4-FFF2-40B4-BE49-F238E27FC236}">
                <a16:creationId xmlns:a16="http://schemas.microsoft.com/office/drawing/2014/main" id="{7EDE5DEB-3343-4AA6-9D09-44DC8190F148}"/>
              </a:ext>
            </a:extLst>
          </p:cNvPr>
          <p:cNvPicPr>
            <a:picLocks noChangeAspect="1"/>
          </p:cNvPicPr>
          <p:nvPr/>
        </p:nvPicPr>
        <p:blipFill>
          <a:blip r:embed="rId3"/>
          <a:stretch>
            <a:fillRect/>
          </a:stretch>
        </p:blipFill>
        <p:spPr>
          <a:xfrm>
            <a:off x="621100" y="3815682"/>
            <a:ext cx="11123359" cy="1100332"/>
          </a:xfrm>
          <a:prstGeom prst="rect">
            <a:avLst/>
          </a:prstGeom>
        </p:spPr>
      </p:pic>
    </p:spTree>
    <p:extLst>
      <p:ext uri="{BB962C8B-B14F-4D97-AF65-F5344CB8AC3E}">
        <p14:creationId xmlns:p14="http://schemas.microsoft.com/office/powerpoint/2010/main" val="2040113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6C3BFDF-2CCC-4E65-AA77-0A982E0E4BB3}"/>
              </a:ext>
            </a:extLst>
          </p:cNvPr>
          <p:cNvSpPr>
            <a:spLocks noGrp="1"/>
          </p:cNvSpPr>
          <p:nvPr>
            <p:ph type="title"/>
          </p:nvPr>
        </p:nvSpPr>
        <p:spPr/>
        <p:txBody>
          <a:bodyPr/>
          <a:lstStyle/>
          <a:p>
            <a:r>
              <a:rPr lang="en-US" dirty="0"/>
              <a:t>This contribution</a:t>
            </a:r>
          </a:p>
        </p:txBody>
      </p:sp>
      <p:sp>
        <p:nvSpPr>
          <p:cNvPr id="8" name="Content Placeholder 7">
            <a:extLst>
              <a:ext uri="{FF2B5EF4-FFF2-40B4-BE49-F238E27FC236}">
                <a16:creationId xmlns:a16="http://schemas.microsoft.com/office/drawing/2014/main" id="{50F2E2A2-3A57-4591-8259-AEE911276A96}"/>
              </a:ext>
            </a:extLst>
          </p:cNvPr>
          <p:cNvSpPr>
            <a:spLocks noGrp="1"/>
          </p:cNvSpPr>
          <p:nvPr>
            <p:ph sz="quarter" idx="12"/>
          </p:nvPr>
        </p:nvSpPr>
        <p:spPr>
          <a:xfrm>
            <a:off x="495300" y="1709928"/>
            <a:ext cx="11190732" cy="679589"/>
          </a:xfrm>
        </p:spPr>
        <p:txBody>
          <a:bodyPr/>
          <a:lstStyle/>
          <a:p>
            <a:r>
              <a:rPr lang="en-US" dirty="0"/>
              <a:t>Modify the initialization process, such that the output probability states are in the linear domain, and only proper shiftings are needed before input to arithmetic coder.</a:t>
            </a:r>
          </a:p>
          <a:p>
            <a:r>
              <a:rPr lang="en-US" dirty="0"/>
              <a:t>Benefits: </a:t>
            </a:r>
          </a:p>
          <a:p>
            <a:pPr lvl="1"/>
            <a:r>
              <a:rPr lang="en-US" dirty="0"/>
              <a:t>Save the logarithmic to linear domain mapping</a:t>
            </a:r>
          </a:p>
          <a:p>
            <a:pPr lvl="1"/>
            <a:r>
              <a:rPr lang="en-US" dirty="0"/>
              <a:t>Save the storage of a LUT</a:t>
            </a:r>
          </a:p>
          <a:p>
            <a:pPr lvl="1"/>
            <a:r>
              <a:rPr lang="en-US" dirty="0"/>
              <a:t>Neater design</a:t>
            </a:r>
          </a:p>
        </p:txBody>
      </p:sp>
      <p:sp>
        <p:nvSpPr>
          <p:cNvPr id="7" name="Subtitle 6">
            <a:extLst>
              <a:ext uri="{FF2B5EF4-FFF2-40B4-BE49-F238E27FC236}">
                <a16:creationId xmlns:a16="http://schemas.microsoft.com/office/drawing/2014/main" id="{0C1AB245-0E47-4A72-AADD-80AE9084C078}"/>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AD1E872E-5F0B-4D18-885D-599F8874B411}"/>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pic>
        <p:nvPicPr>
          <p:cNvPr id="2" name="Picture 1">
            <a:extLst>
              <a:ext uri="{FF2B5EF4-FFF2-40B4-BE49-F238E27FC236}">
                <a16:creationId xmlns:a16="http://schemas.microsoft.com/office/drawing/2014/main" id="{4A656FB0-E83E-48D3-8427-F8089D5EECAD}"/>
              </a:ext>
            </a:extLst>
          </p:cNvPr>
          <p:cNvPicPr>
            <a:picLocks noChangeAspect="1"/>
          </p:cNvPicPr>
          <p:nvPr/>
        </p:nvPicPr>
        <p:blipFill>
          <a:blip r:embed="rId2"/>
          <a:stretch>
            <a:fillRect/>
          </a:stretch>
        </p:blipFill>
        <p:spPr>
          <a:xfrm>
            <a:off x="1566401" y="4565281"/>
            <a:ext cx="9059198" cy="1044812"/>
          </a:xfrm>
          <a:prstGeom prst="rect">
            <a:avLst/>
          </a:prstGeom>
        </p:spPr>
      </p:pic>
    </p:spTree>
    <p:extLst>
      <p:ext uri="{BB962C8B-B14F-4D97-AF65-F5344CB8AC3E}">
        <p14:creationId xmlns:p14="http://schemas.microsoft.com/office/powerpoint/2010/main" val="557850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D60F604-516D-4D1F-BBFB-38D9815C9A15}"/>
              </a:ext>
            </a:extLst>
          </p:cNvPr>
          <p:cNvSpPr>
            <a:spLocks noGrp="1"/>
          </p:cNvSpPr>
          <p:nvPr>
            <p:ph type="title"/>
          </p:nvPr>
        </p:nvSpPr>
        <p:spPr/>
        <p:txBody>
          <a:bodyPr/>
          <a:lstStyle/>
          <a:p>
            <a:r>
              <a:rPr lang="en-US" dirty="0"/>
              <a:t>Draft Change</a:t>
            </a:r>
          </a:p>
        </p:txBody>
      </p:sp>
      <p:sp>
        <p:nvSpPr>
          <p:cNvPr id="7" name="Subtitle 6">
            <a:extLst>
              <a:ext uri="{FF2B5EF4-FFF2-40B4-BE49-F238E27FC236}">
                <a16:creationId xmlns:a16="http://schemas.microsoft.com/office/drawing/2014/main" id="{3D9AE2D7-078D-4549-BAD4-4E46D9ADE73C}"/>
              </a:ext>
            </a:extLst>
          </p:cNvPr>
          <p:cNvSpPr>
            <a:spLocks noGrp="1"/>
          </p:cNvSpPr>
          <p:nvPr>
            <p:ph type="subTitle" idx="1"/>
          </p:nvPr>
        </p:nvSpPr>
        <p:spPr/>
        <p:txBody>
          <a:bodyPr/>
          <a:lstStyle/>
          <a:p>
            <a:endParaRPr lang="en-US"/>
          </a:p>
        </p:txBody>
      </p:sp>
      <p:sp>
        <p:nvSpPr>
          <p:cNvPr id="8" name="Content Placeholder 7">
            <a:extLst>
              <a:ext uri="{FF2B5EF4-FFF2-40B4-BE49-F238E27FC236}">
                <a16:creationId xmlns:a16="http://schemas.microsoft.com/office/drawing/2014/main" id="{CF8FFDE7-207D-4ACE-9394-BD534A805DAD}"/>
              </a:ext>
            </a:extLst>
          </p:cNvPr>
          <p:cNvSpPr>
            <a:spLocks noGrp="1"/>
          </p:cNvSpPr>
          <p:nvPr>
            <p:ph sz="quarter" idx="14"/>
          </p:nvPr>
        </p:nvSpPr>
        <p:spPr/>
        <p:txBody>
          <a:bodyPr/>
          <a:lstStyle/>
          <a:p>
            <a:r>
              <a:rPr lang="en-US" dirty="0"/>
              <a:t>VVC initialization process</a:t>
            </a:r>
          </a:p>
          <a:p>
            <a:pPr marL="0" indent="0">
              <a:buNone/>
            </a:pPr>
            <a:endParaRPr lang="en-CA" sz="2000" dirty="0"/>
          </a:p>
          <a:p>
            <a:pPr marL="0" indent="0">
              <a:buNone/>
            </a:pPr>
            <a:r>
              <a:rPr lang="en-CA" sz="1800" dirty="0"/>
              <a:t>m = ( </a:t>
            </a:r>
            <a:r>
              <a:rPr lang="en-CA" sz="1800" dirty="0" err="1"/>
              <a:t>initVal</a:t>
            </a:r>
            <a:r>
              <a:rPr lang="en-CA" sz="1800" dirty="0"/>
              <a:t> &gt;&gt; 4 )× 5 – 45</a:t>
            </a:r>
          </a:p>
          <a:p>
            <a:pPr marL="0" indent="0">
              <a:buNone/>
            </a:pPr>
            <a:r>
              <a:rPr lang="en-CA" sz="1800" dirty="0"/>
              <a:t>n = (( </a:t>
            </a:r>
            <a:r>
              <a:rPr lang="en-CA" sz="1800" dirty="0" err="1"/>
              <a:t>initVal</a:t>
            </a:r>
            <a:r>
              <a:rPr lang="en-CA" sz="1800" dirty="0"/>
              <a:t> &amp; 4 ) &lt;&lt; 3) </a:t>
            </a:r>
            <a:r>
              <a:rPr lang="en-CA" sz="1800" dirty="0">
                <a:highlight>
                  <a:srgbClr val="FFFF00"/>
                </a:highlight>
              </a:rPr>
              <a:t>– 16</a:t>
            </a:r>
          </a:p>
          <a:p>
            <a:pPr marL="0" indent="0">
              <a:buNone/>
            </a:pPr>
            <a:r>
              <a:rPr lang="en-CA" sz="1800" dirty="0" err="1"/>
              <a:t>preCtxState</a:t>
            </a:r>
            <a:r>
              <a:rPr lang="en-CA" sz="1800" dirty="0"/>
              <a:t> = Clip3(</a:t>
            </a:r>
            <a:r>
              <a:rPr lang="en-CA" sz="1800" dirty="0">
                <a:highlight>
                  <a:srgbClr val="FFFF00"/>
                </a:highlight>
              </a:rPr>
              <a:t>0</a:t>
            </a:r>
            <a:r>
              <a:rPr lang="en-CA" sz="1800" dirty="0"/>
              <a:t>, 127, ((m × </a:t>
            </a:r>
            <a:r>
              <a:rPr lang="en-CA" sz="1800" dirty="0">
                <a:highlight>
                  <a:srgbClr val="FFFF00"/>
                </a:highlight>
              </a:rPr>
              <a:t>QP</a:t>
            </a:r>
            <a:r>
              <a:rPr lang="en-CA" sz="1800" dirty="0"/>
              <a:t>) &gt;&gt; 4) + n)</a:t>
            </a:r>
          </a:p>
          <a:p>
            <a:pPr marL="0" indent="0">
              <a:buNone/>
            </a:pPr>
            <a:r>
              <a:rPr lang="en-CA" sz="1800" dirty="0"/>
              <a:t>(</a:t>
            </a:r>
            <a:r>
              <a:rPr lang="en-CA" sz="1800" dirty="0" err="1"/>
              <a:t>preCtxState</a:t>
            </a:r>
            <a:r>
              <a:rPr lang="en-CA" sz="1800" dirty="0"/>
              <a:t> in </a:t>
            </a:r>
            <a:r>
              <a:rPr lang="en-CA" sz="1800" dirty="0">
                <a:highlight>
                  <a:srgbClr val="FFFF00"/>
                </a:highlight>
              </a:rPr>
              <a:t>logarithmic</a:t>
            </a:r>
            <a:r>
              <a:rPr lang="en-CA" sz="1800" dirty="0"/>
              <a:t> domain)</a:t>
            </a:r>
          </a:p>
          <a:p>
            <a:pPr marL="0" indent="0">
              <a:buNone/>
            </a:pPr>
            <a:r>
              <a:rPr lang="en-CA" sz="1800" dirty="0"/>
              <a:t>pStateIdx0 = </a:t>
            </a:r>
            <a:r>
              <a:rPr lang="en-CA" sz="1800" dirty="0" err="1">
                <a:highlight>
                  <a:srgbClr val="FFFF00"/>
                </a:highlight>
              </a:rPr>
              <a:t>initStateIdxToState</a:t>
            </a:r>
            <a:r>
              <a:rPr lang="en-CA" sz="1800" dirty="0">
                <a:highlight>
                  <a:srgbClr val="FFFF00"/>
                </a:highlight>
              </a:rPr>
              <a:t>[</a:t>
            </a:r>
            <a:r>
              <a:rPr lang="en-CA" sz="1800" dirty="0" err="1">
                <a:highlight>
                  <a:srgbClr val="FFFF00"/>
                </a:highlight>
              </a:rPr>
              <a:t>preCtxState</a:t>
            </a:r>
            <a:r>
              <a:rPr lang="en-CA" sz="1800" dirty="0">
                <a:highlight>
                  <a:srgbClr val="FFFF00"/>
                </a:highlight>
              </a:rPr>
              <a:t>] &gt;&gt; 4</a:t>
            </a:r>
          </a:p>
          <a:p>
            <a:pPr marL="0" indent="0">
              <a:buNone/>
            </a:pPr>
            <a:r>
              <a:rPr lang="en-CA" sz="1800" dirty="0"/>
              <a:t>pStateIdx1 = </a:t>
            </a:r>
            <a:r>
              <a:rPr lang="en-CA" sz="1800" dirty="0" err="1">
                <a:highlight>
                  <a:srgbClr val="FFFF00"/>
                </a:highlight>
              </a:rPr>
              <a:t>initStateIdxToState</a:t>
            </a:r>
            <a:r>
              <a:rPr lang="en-CA" sz="1800" dirty="0">
                <a:highlight>
                  <a:srgbClr val="FFFF00"/>
                </a:highlight>
              </a:rPr>
              <a:t>[</a:t>
            </a:r>
            <a:r>
              <a:rPr lang="en-CA" sz="1800" dirty="0" err="1">
                <a:highlight>
                  <a:srgbClr val="FFFF00"/>
                </a:highlight>
              </a:rPr>
              <a:t>preCtxState</a:t>
            </a:r>
            <a:r>
              <a:rPr lang="en-CA" sz="1800" dirty="0">
                <a:highlight>
                  <a:srgbClr val="FFFF00"/>
                </a:highlight>
              </a:rPr>
              <a:t>]</a:t>
            </a:r>
            <a:endParaRPr lang="en-US" sz="1800" dirty="0">
              <a:highlight>
                <a:srgbClr val="FFFF00"/>
              </a:highlight>
            </a:endParaRPr>
          </a:p>
        </p:txBody>
      </p:sp>
      <p:sp>
        <p:nvSpPr>
          <p:cNvPr id="9" name="Content Placeholder 8">
            <a:extLst>
              <a:ext uri="{FF2B5EF4-FFF2-40B4-BE49-F238E27FC236}">
                <a16:creationId xmlns:a16="http://schemas.microsoft.com/office/drawing/2014/main" id="{9B338FF4-AEF0-4B93-8EC4-FEF122510F65}"/>
              </a:ext>
            </a:extLst>
          </p:cNvPr>
          <p:cNvSpPr>
            <a:spLocks noGrp="1"/>
          </p:cNvSpPr>
          <p:nvPr>
            <p:ph sz="quarter" idx="15"/>
          </p:nvPr>
        </p:nvSpPr>
        <p:spPr/>
        <p:txBody>
          <a:bodyPr/>
          <a:lstStyle/>
          <a:p>
            <a:r>
              <a:rPr lang="en-US" dirty="0"/>
              <a:t>Proposed initialization process</a:t>
            </a:r>
          </a:p>
          <a:p>
            <a:pPr marL="0" indent="0">
              <a:buNone/>
            </a:pPr>
            <a:endParaRPr lang="en-CA" sz="1800" dirty="0"/>
          </a:p>
          <a:p>
            <a:pPr marL="0" indent="0">
              <a:buNone/>
            </a:pPr>
            <a:r>
              <a:rPr lang="en-CA" sz="1800" dirty="0"/>
              <a:t>m = ( </a:t>
            </a:r>
            <a:r>
              <a:rPr lang="en-CA" sz="1800" dirty="0" err="1"/>
              <a:t>initVal</a:t>
            </a:r>
            <a:r>
              <a:rPr lang="en-CA" sz="1800" dirty="0"/>
              <a:t> &gt;&gt; 4 )× 5 – 45</a:t>
            </a:r>
          </a:p>
          <a:p>
            <a:pPr marL="0" indent="0">
              <a:buNone/>
            </a:pPr>
            <a:r>
              <a:rPr lang="en-CA" sz="1800" dirty="0"/>
              <a:t>n = (( </a:t>
            </a:r>
            <a:r>
              <a:rPr lang="en-CA" sz="1800" dirty="0" err="1"/>
              <a:t>initVal</a:t>
            </a:r>
            <a:r>
              <a:rPr lang="en-CA" sz="1800" dirty="0"/>
              <a:t> &amp; 4 ) &lt;&lt; 3) </a:t>
            </a:r>
            <a:r>
              <a:rPr lang="en-CA" sz="1800" dirty="0">
                <a:highlight>
                  <a:srgbClr val="00FFFF"/>
                </a:highlight>
              </a:rPr>
              <a:t>+ 7</a:t>
            </a:r>
          </a:p>
          <a:p>
            <a:pPr marL="0" indent="0">
              <a:buNone/>
            </a:pPr>
            <a:r>
              <a:rPr lang="en-CA" sz="1800" dirty="0" err="1"/>
              <a:t>preCtxState</a:t>
            </a:r>
            <a:r>
              <a:rPr lang="en-CA" sz="1800" dirty="0"/>
              <a:t> = Clip3(</a:t>
            </a:r>
            <a:r>
              <a:rPr lang="en-CA" sz="1800" dirty="0">
                <a:highlight>
                  <a:srgbClr val="00FFFF"/>
                </a:highlight>
              </a:rPr>
              <a:t>1</a:t>
            </a:r>
            <a:r>
              <a:rPr lang="en-CA" sz="1800" dirty="0"/>
              <a:t>, 127, ((m × (</a:t>
            </a:r>
            <a:r>
              <a:rPr lang="en-CA" sz="1800" dirty="0">
                <a:highlight>
                  <a:srgbClr val="00FFFF"/>
                </a:highlight>
              </a:rPr>
              <a:t>QP – 32</a:t>
            </a:r>
            <a:r>
              <a:rPr lang="en-CA" sz="1800" dirty="0"/>
              <a:t>)) &gt;&gt; 4) + n)</a:t>
            </a:r>
          </a:p>
          <a:p>
            <a:pPr marL="0" indent="0">
              <a:buNone/>
            </a:pPr>
            <a:r>
              <a:rPr lang="en-CA" sz="1800" dirty="0"/>
              <a:t>(</a:t>
            </a:r>
            <a:r>
              <a:rPr lang="en-CA" sz="1800" dirty="0" err="1"/>
              <a:t>preCtxState</a:t>
            </a:r>
            <a:r>
              <a:rPr lang="en-CA" sz="1800" dirty="0"/>
              <a:t> in </a:t>
            </a:r>
            <a:r>
              <a:rPr lang="en-CA" sz="1800" dirty="0">
                <a:highlight>
                  <a:srgbClr val="00FFFF"/>
                </a:highlight>
              </a:rPr>
              <a:t>linear</a:t>
            </a:r>
            <a:r>
              <a:rPr lang="en-CA" sz="1800" dirty="0"/>
              <a:t> domain)</a:t>
            </a:r>
          </a:p>
          <a:p>
            <a:pPr marL="0" indent="0">
              <a:buNone/>
            </a:pPr>
            <a:r>
              <a:rPr lang="en-CA" sz="1800" dirty="0"/>
              <a:t>pStateIdx0 = </a:t>
            </a:r>
            <a:r>
              <a:rPr lang="en-CA" sz="1800" dirty="0" err="1">
                <a:highlight>
                  <a:srgbClr val="00FFFF"/>
                </a:highlight>
              </a:rPr>
              <a:t>preCtxState</a:t>
            </a:r>
            <a:r>
              <a:rPr lang="en-CA" sz="1800" dirty="0">
                <a:highlight>
                  <a:srgbClr val="00FFFF"/>
                </a:highlight>
              </a:rPr>
              <a:t> &lt;&lt; 3</a:t>
            </a:r>
          </a:p>
          <a:p>
            <a:pPr marL="0" indent="0">
              <a:buNone/>
            </a:pPr>
            <a:r>
              <a:rPr lang="en-CA" sz="1800" dirty="0"/>
              <a:t>pStateIdx1 = </a:t>
            </a:r>
            <a:r>
              <a:rPr lang="en-CA" sz="1800" dirty="0" err="1">
                <a:highlight>
                  <a:srgbClr val="00FFFF"/>
                </a:highlight>
              </a:rPr>
              <a:t>preCtxState</a:t>
            </a:r>
            <a:r>
              <a:rPr lang="en-CA" sz="1800" dirty="0">
                <a:highlight>
                  <a:srgbClr val="00FFFF"/>
                </a:highlight>
              </a:rPr>
              <a:t> &lt;&lt; 7</a:t>
            </a:r>
            <a:endParaRPr lang="en-US" sz="1800" dirty="0">
              <a:highlight>
                <a:srgbClr val="00FFFF"/>
              </a:highlight>
            </a:endParaRPr>
          </a:p>
          <a:p>
            <a:pPr marL="0" indent="0">
              <a:buNone/>
            </a:pPr>
            <a:endParaRPr lang="en-US" dirty="0"/>
          </a:p>
        </p:txBody>
      </p:sp>
      <p:sp>
        <p:nvSpPr>
          <p:cNvPr id="5" name="Footer Placeholder 4">
            <a:extLst>
              <a:ext uri="{FF2B5EF4-FFF2-40B4-BE49-F238E27FC236}">
                <a16:creationId xmlns:a16="http://schemas.microsoft.com/office/drawing/2014/main" id="{F789D587-6471-499D-9C88-A2D8D27EE268}"/>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203518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67F0F-AEDA-461E-A32D-B7D3450ECBE4}"/>
              </a:ext>
            </a:extLst>
          </p:cNvPr>
          <p:cNvSpPr>
            <a:spLocks noGrp="1"/>
          </p:cNvSpPr>
          <p:nvPr>
            <p:ph type="title"/>
          </p:nvPr>
        </p:nvSpPr>
        <p:spPr/>
        <p:txBody>
          <a:bodyPr/>
          <a:lstStyle/>
          <a:p>
            <a:r>
              <a:rPr lang="en-US" dirty="0"/>
              <a:t>Experimental Results</a:t>
            </a:r>
          </a:p>
        </p:txBody>
      </p:sp>
      <p:sp>
        <p:nvSpPr>
          <p:cNvPr id="14" name="Content Placeholder 13">
            <a:extLst>
              <a:ext uri="{FF2B5EF4-FFF2-40B4-BE49-F238E27FC236}">
                <a16:creationId xmlns:a16="http://schemas.microsoft.com/office/drawing/2014/main" id="{29DA409C-A89B-4D31-AE1B-231464420070}"/>
              </a:ext>
            </a:extLst>
          </p:cNvPr>
          <p:cNvSpPr>
            <a:spLocks noGrp="1"/>
          </p:cNvSpPr>
          <p:nvPr>
            <p:ph sz="quarter" idx="12"/>
          </p:nvPr>
        </p:nvSpPr>
        <p:spPr>
          <a:xfrm>
            <a:off x="495300" y="1709928"/>
            <a:ext cx="5600700" cy="4636008"/>
          </a:xfrm>
        </p:spPr>
        <p:txBody>
          <a:bodyPr/>
          <a:lstStyle/>
          <a:p>
            <a:r>
              <a:rPr lang="en-US" dirty="0"/>
              <a:t>AI</a:t>
            </a:r>
          </a:p>
          <a:p>
            <a:endParaRPr lang="en-US" dirty="0"/>
          </a:p>
          <a:p>
            <a:endParaRPr lang="en-US" dirty="0"/>
          </a:p>
          <a:p>
            <a:endParaRPr lang="en-US" dirty="0"/>
          </a:p>
          <a:p>
            <a:endParaRPr lang="en-US" dirty="0"/>
          </a:p>
          <a:p>
            <a:r>
              <a:rPr lang="en-US" dirty="0"/>
              <a:t>RA</a:t>
            </a:r>
          </a:p>
        </p:txBody>
      </p:sp>
      <p:sp>
        <p:nvSpPr>
          <p:cNvPr id="3" name="Subtitle 2">
            <a:extLst>
              <a:ext uri="{FF2B5EF4-FFF2-40B4-BE49-F238E27FC236}">
                <a16:creationId xmlns:a16="http://schemas.microsoft.com/office/drawing/2014/main" id="{1A770DCA-A1E5-4626-B8A5-631225F40673}"/>
              </a:ext>
            </a:extLst>
          </p:cNvPr>
          <p:cNvSpPr>
            <a:spLocks noGrp="1"/>
          </p:cNvSpPr>
          <p:nvPr>
            <p:ph type="subTitle" idx="1"/>
          </p:nvPr>
        </p:nvSpPr>
        <p:spPr/>
        <p:txBody>
          <a:bodyPr/>
          <a:lstStyle/>
          <a:p>
            <a:r>
              <a:rPr lang="en-US" dirty="0"/>
              <a:t>Window parameters not retrained</a:t>
            </a:r>
            <a:endParaRPr lang="en-US" i="1" dirty="0"/>
          </a:p>
        </p:txBody>
      </p:sp>
      <p:sp>
        <p:nvSpPr>
          <p:cNvPr id="4" name="Footer Placeholder 3">
            <a:extLst>
              <a:ext uri="{FF2B5EF4-FFF2-40B4-BE49-F238E27FC236}">
                <a16:creationId xmlns:a16="http://schemas.microsoft.com/office/drawing/2014/main" id="{5F764014-4A4E-4920-8A86-075A8CC5D3A9}"/>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
        <p:nvSpPr>
          <p:cNvPr id="15" name="Content Placeholder 13">
            <a:extLst>
              <a:ext uri="{FF2B5EF4-FFF2-40B4-BE49-F238E27FC236}">
                <a16:creationId xmlns:a16="http://schemas.microsoft.com/office/drawing/2014/main" id="{831885D8-2E35-4E3F-96EC-A34D3EEC018F}"/>
              </a:ext>
            </a:extLst>
          </p:cNvPr>
          <p:cNvSpPr txBox="1">
            <a:spLocks/>
          </p:cNvSpPr>
          <p:nvPr/>
        </p:nvSpPr>
        <p:spPr>
          <a:xfrm>
            <a:off x="6096000" y="1707016"/>
            <a:ext cx="5600700" cy="4636008"/>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dirty="0"/>
              <a:t>LDB</a:t>
            </a:r>
          </a:p>
          <a:p>
            <a:endParaRPr lang="en-US" dirty="0"/>
          </a:p>
          <a:p>
            <a:endParaRPr lang="en-US" dirty="0"/>
          </a:p>
          <a:p>
            <a:endParaRPr lang="en-US" dirty="0"/>
          </a:p>
          <a:p>
            <a:endParaRPr lang="en-US" dirty="0"/>
          </a:p>
          <a:p>
            <a:r>
              <a:rPr lang="en-US" dirty="0"/>
              <a:t>LDP</a:t>
            </a:r>
          </a:p>
        </p:txBody>
      </p:sp>
      <p:graphicFrame>
        <p:nvGraphicFramePr>
          <p:cNvPr id="17" name="Table 16">
            <a:extLst>
              <a:ext uri="{FF2B5EF4-FFF2-40B4-BE49-F238E27FC236}">
                <a16:creationId xmlns:a16="http://schemas.microsoft.com/office/drawing/2014/main" id="{B65B312D-81CE-448F-9262-336D2750CED7}"/>
              </a:ext>
            </a:extLst>
          </p:cNvPr>
          <p:cNvGraphicFramePr>
            <a:graphicFrameLocks noGrp="1"/>
          </p:cNvGraphicFramePr>
          <p:nvPr>
            <p:extLst>
              <p:ext uri="{D42A27DB-BD31-4B8C-83A1-F6EECF244321}">
                <p14:modId xmlns:p14="http://schemas.microsoft.com/office/powerpoint/2010/main" val="2004007259"/>
              </p:ext>
            </p:extLst>
          </p:nvPr>
        </p:nvGraphicFramePr>
        <p:xfrm>
          <a:off x="1092199" y="2081093"/>
          <a:ext cx="4406902" cy="1783080"/>
        </p:xfrm>
        <a:graphic>
          <a:graphicData uri="http://schemas.openxmlformats.org/drawingml/2006/table">
            <a:tbl>
              <a:tblPr/>
              <a:tblGrid>
                <a:gridCol w="1037662">
                  <a:extLst>
                    <a:ext uri="{9D8B030D-6E8A-4147-A177-3AD203B41FA5}">
                      <a16:colId xmlns:a16="http://schemas.microsoft.com/office/drawing/2014/main" val="2608569029"/>
                    </a:ext>
                  </a:extLst>
                </a:gridCol>
                <a:gridCol w="673848">
                  <a:extLst>
                    <a:ext uri="{9D8B030D-6E8A-4147-A177-3AD203B41FA5}">
                      <a16:colId xmlns:a16="http://schemas.microsoft.com/office/drawing/2014/main" val="624788671"/>
                    </a:ext>
                  </a:extLst>
                </a:gridCol>
                <a:gridCol w="673848">
                  <a:extLst>
                    <a:ext uri="{9D8B030D-6E8A-4147-A177-3AD203B41FA5}">
                      <a16:colId xmlns:a16="http://schemas.microsoft.com/office/drawing/2014/main" val="1861856750"/>
                    </a:ext>
                  </a:extLst>
                </a:gridCol>
                <a:gridCol w="673848">
                  <a:extLst>
                    <a:ext uri="{9D8B030D-6E8A-4147-A177-3AD203B41FA5}">
                      <a16:colId xmlns:a16="http://schemas.microsoft.com/office/drawing/2014/main" val="2573210699"/>
                    </a:ext>
                  </a:extLst>
                </a:gridCol>
                <a:gridCol w="673848">
                  <a:extLst>
                    <a:ext uri="{9D8B030D-6E8A-4147-A177-3AD203B41FA5}">
                      <a16:colId xmlns:a16="http://schemas.microsoft.com/office/drawing/2014/main" val="1211969602"/>
                    </a:ext>
                  </a:extLst>
                </a:gridCol>
                <a:gridCol w="673848">
                  <a:extLst>
                    <a:ext uri="{9D8B030D-6E8A-4147-A177-3AD203B41FA5}">
                      <a16:colId xmlns:a16="http://schemas.microsoft.com/office/drawing/2014/main" val="1184078040"/>
                    </a:ext>
                  </a:extLst>
                </a:gridCol>
              </a:tblGrid>
              <a:tr h="161925">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dirty="0">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dirty="0">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82065324"/>
                  </a:ext>
                </a:extLst>
              </a:tr>
              <a:tr h="161925">
                <a:tc>
                  <a:txBody>
                    <a:bodyPr/>
                    <a:lstStyle/>
                    <a:p>
                      <a:pPr algn="ctr" fontAlgn="ctr"/>
                      <a:r>
                        <a:rPr lang="en-US" sz="14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ctr"/>
                      <a:r>
                        <a:rPr lang="en-US" sz="1400" b="0" i="0" u="none" strike="noStrike" dirty="0">
                          <a:solidFill>
                            <a:srgbClr val="000000"/>
                          </a:solidFill>
                          <a:effectLst/>
                          <a:latin typeface="Arial" panose="020B0604020202020204" pitchFamily="34" charset="0"/>
                        </a:rPr>
                        <a:t>0.07%</a:t>
                      </a:r>
                    </a:p>
                  </a:txBody>
                  <a:tcPr marL="9525" marR="9525" marT="9525" marB="0" anchor="ctr">
                    <a:lnL>
                      <a:noFill/>
                    </a:lnL>
                    <a:lnR>
                      <a:noFill/>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3754170"/>
                  </a:ext>
                </a:extLst>
              </a:tr>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a:noFill/>
                    </a:lnB>
                  </a:tcPr>
                </a:tc>
                <a:tc>
                  <a:txBody>
                    <a:bodyPr/>
                    <a:lstStyle/>
                    <a:p>
                      <a:pPr algn="r" fontAlgn="ctr"/>
                      <a:r>
                        <a:rPr lang="en-US" sz="1400" b="0" i="0" u="none" strike="noStrike" dirty="0">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93%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28714782"/>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sz="1400" b="0" i="0" u="none" strike="noStrike" dirty="0">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94%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12760884"/>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dirty="0">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21295354"/>
                  </a:ext>
                </a:extLst>
              </a:tr>
              <a:tr h="161925">
                <a:tc>
                  <a:txBody>
                    <a:bodyPr/>
                    <a:lstStyle/>
                    <a:p>
                      <a:pPr algn="ctr" fontAlgn="ctr"/>
                      <a:r>
                        <a:rPr lang="en-US" sz="14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dirty="0">
                          <a:solidFill>
                            <a:srgbClr val="000000"/>
                          </a:solidFill>
                          <a:effectLst/>
                          <a:latin typeface="Arial" panose="020B0604020202020204" pitchFamily="34" charset="0"/>
                        </a:rPr>
                        <a:t>97%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8427141"/>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a:solidFill>
                            <a:srgbClr val="000000"/>
                          </a:solidFill>
                          <a:effectLst/>
                          <a:latin typeface="Arial" panose="020B0604020202020204" pitchFamily="34" charset="0"/>
                        </a:rPr>
                        <a:t>0.03%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dirty="0">
                          <a:solidFill>
                            <a:srgbClr val="000000"/>
                          </a:solidFill>
                          <a:effectLst/>
                          <a:latin typeface="Arial" panose="020B0604020202020204" pitchFamily="34" charset="0"/>
                        </a:rPr>
                        <a:t>97%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944369464"/>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-0.13%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-0.15%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dirty="0">
                          <a:solidFill>
                            <a:srgbClr val="000000"/>
                          </a:solidFill>
                          <a:effectLst/>
                          <a:latin typeface="Arial" panose="020B0604020202020204" pitchFamily="34" charset="0"/>
                        </a:rPr>
                        <a:t>92%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9109227"/>
                  </a:ext>
                </a:extLst>
              </a:tr>
            </a:tbl>
          </a:graphicData>
        </a:graphic>
      </p:graphicFrame>
      <p:graphicFrame>
        <p:nvGraphicFramePr>
          <p:cNvPr id="18" name="Table 17">
            <a:extLst>
              <a:ext uri="{FF2B5EF4-FFF2-40B4-BE49-F238E27FC236}">
                <a16:creationId xmlns:a16="http://schemas.microsoft.com/office/drawing/2014/main" id="{DF305097-75DC-404B-98E2-F3B123E2CA40}"/>
              </a:ext>
            </a:extLst>
          </p:cNvPr>
          <p:cNvGraphicFramePr>
            <a:graphicFrameLocks noGrp="1"/>
          </p:cNvGraphicFramePr>
          <p:nvPr>
            <p:extLst>
              <p:ext uri="{D42A27DB-BD31-4B8C-83A1-F6EECF244321}">
                <p14:modId xmlns:p14="http://schemas.microsoft.com/office/powerpoint/2010/main" val="119659674"/>
              </p:ext>
            </p:extLst>
          </p:nvPr>
        </p:nvGraphicFramePr>
        <p:xfrm>
          <a:off x="1092199" y="4569497"/>
          <a:ext cx="4406902" cy="1783080"/>
        </p:xfrm>
        <a:graphic>
          <a:graphicData uri="http://schemas.openxmlformats.org/drawingml/2006/table">
            <a:tbl>
              <a:tblPr/>
              <a:tblGrid>
                <a:gridCol w="1037662">
                  <a:extLst>
                    <a:ext uri="{9D8B030D-6E8A-4147-A177-3AD203B41FA5}">
                      <a16:colId xmlns:a16="http://schemas.microsoft.com/office/drawing/2014/main" val="2370831191"/>
                    </a:ext>
                  </a:extLst>
                </a:gridCol>
                <a:gridCol w="673848">
                  <a:extLst>
                    <a:ext uri="{9D8B030D-6E8A-4147-A177-3AD203B41FA5}">
                      <a16:colId xmlns:a16="http://schemas.microsoft.com/office/drawing/2014/main" val="3634128040"/>
                    </a:ext>
                  </a:extLst>
                </a:gridCol>
                <a:gridCol w="673848">
                  <a:extLst>
                    <a:ext uri="{9D8B030D-6E8A-4147-A177-3AD203B41FA5}">
                      <a16:colId xmlns:a16="http://schemas.microsoft.com/office/drawing/2014/main" val="3150865762"/>
                    </a:ext>
                  </a:extLst>
                </a:gridCol>
                <a:gridCol w="673848">
                  <a:extLst>
                    <a:ext uri="{9D8B030D-6E8A-4147-A177-3AD203B41FA5}">
                      <a16:colId xmlns:a16="http://schemas.microsoft.com/office/drawing/2014/main" val="71347649"/>
                    </a:ext>
                  </a:extLst>
                </a:gridCol>
                <a:gridCol w="673848">
                  <a:extLst>
                    <a:ext uri="{9D8B030D-6E8A-4147-A177-3AD203B41FA5}">
                      <a16:colId xmlns:a16="http://schemas.microsoft.com/office/drawing/2014/main" val="716161517"/>
                    </a:ext>
                  </a:extLst>
                </a:gridCol>
                <a:gridCol w="673848">
                  <a:extLst>
                    <a:ext uri="{9D8B030D-6E8A-4147-A177-3AD203B41FA5}">
                      <a16:colId xmlns:a16="http://schemas.microsoft.com/office/drawing/2014/main" val="67378090"/>
                    </a:ext>
                  </a:extLst>
                </a:gridCol>
              </a:tblGrid>
              <a:tr h="161925">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dirty="0">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46438021"/>
                  </a:ext>
                </a:extLst>
              </a:tr>
              <a:tr h="161925">
                <a:tc>
                  <a:txBody>
                    <a:bodyPr/>
                    <a:lstStyle/>
                    <a:p>
                      <a:pPr algn="ctr" fontAlgn="ctr"/>
                      <a:r>
                        <a:rPr lang="en-US" sz="14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ctr"/>
                      <a:r>
                        <a:rPr lang="en-US" sz="1400" b="0" i="0" u="none" strike="noStrike" dirty="0">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-0.09%</a:t>
                      </a:r>
                    </a:p>
                  </a:txBody>
                  <a:tcPr marL="9525" marR="9525" marT="9525" marB="0" anchor="ctr">
                    <a:lnL>
                      <a:noFill/>
                    </a:lnL>
                    <a:lnR>
                      <a:noFill/>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80039203"/>
                  </a:ext>
                </a:extLst>
              </a:tr>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ctr"/>
                      <a:r>
                        <a:rPr lang="en-US" sz="1400" b="0" i="0" u="none" strike="noStrike" dirty="0">
                          <a:solidFill>
                            <a:srgbClr val="000000"/>
                          </a:solidFill>
                          <a:effectLst/>
                          <a:latin typeface="Arial" panose="020B0604020202020204" pitchFamily="34" charset="0"/>
                        </a:rPr>
                        <a:t>-0.09%</a:t>
                      </a:r>
                    </a:p>
                  </a:txBody>
                  <a:tcPr marL="9525" marR="9525" marT="9525" marB="0" anchor="ctr">
                    <a:lnL>
                      <a:noFill/>
                    </a:lnL>
                    <a:lnR>
                      <a:noFill/>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-0.22%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16840916"/>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-0.22%</a:t>
                      </a:r>
                    </a:p>
                  </a:txBody>
                  <a:tcPr marL="9525" marR="9525" marT="9525" marB="0" anchor="ctr">
                    <a:lnL>
                      <a:noFill/>
                    </a:lnL>
                    <a:lnR>
                      <a:noFill/>
                    </a:lnR>
                    <a:lnT>
                      <a:noFill/>
                    </a:lnT>
                    <a:lnB>
                      <a:noFill/>
                    </a:lnB>
                  </a:tcPr>
                </a:tc>
                <a:tc>
                  <a:txBody>
                    <a:bodyPr/>
                    <a:lstStyle/>
                    <a:p>
                      <a:pPr algn="r" fontAlgn="ctr"/>
                      <a:r>
                        <a:rPr lang="en-US" sz="1400" b="0" i="0" u="none" strike="noStrike" dirty="0">
                          <a:solidFill>
                            <a:srgbClr val="000000"/>
                          </a:solidFill>
                          <a:effectLst/>
                          <a:latin typeface="Arial" panose="020B0604020202020204" pitchFamily="34" charset="0"/>
                        </a:rPr>
                        <a:t>-0.21%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ctr"/>
                      <a:r>
                        <a:rPr lang="en-US" sz="1400" b="0" i="0" u="none" strike="noStrike">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70950077"/>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dirty="0">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1588553"/>
                  </a:ext>
                </a:extLst>
              </a:tr>
              <a:tr h="161925">
                <a:tc>
                  <a:txBody>
                    <a:bodyPr/>
                    <a:lstStyle/>
                    <a:p>
                      <a:pPr algn="ctr" fontAlgn="ctr"/>
                      <a:r>
                        <a:rPr lang="en-US" sz="14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-0.11%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9214739"/>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a:solidFill>
                            <a:srgbClr val="000000"/>
                          </a:solidFill>
                          <a:effectLst/>
                          <a:latin typeface="Arial" panose="020B0604020202020204" pitchFamily="34" charset="0"/>
                        </a:rPr>
                        <a:t>0.06%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r" fontAlgn="ctr"/>
                      <a:r>
                        <a:rPr lang="en-US" sz="1400" b="0" i="0" u="none" strike="noStrike" dirty="0">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45942008"/>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-0.22%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-0.17%</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r" fontAlgn="ctr"/>
                      <a:r>
                        <a:rPr lang="en-US" sz="1400" b="0" i="0" u="none" strike="noStrike" dirty="0">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2089862"/>
                  </a:ext>
                </a:extLst>
              </a:tr>
            </a:tbl>
          </a:graphicData>
        </a:graphic>
      </p:graphicFrame>
      <p:graphicFrame>
        <p:nvGraphicFramePr>
          <p:cNvPr id="19" name="Table 18">
            <a:extLst>
              <a:ext uri="{FF2B5EF4-FFF2-40B4-BE49-F238E27FC236}">
                <a16:creationId xmlns:a16="http://schemas.microsoft.com/office/drawing/2014/main" id="{E5CEC189-CD0D-47B2-8D42-9505AFD9A7A6}"/>
              </a:ext>
            </a:extLst>
          </p:cNvPr>
          <p:cNvGraphicFramePr>
            <a:graphicFrameLocks noGrp="1"/>
          </p:cNvGraphicFramePr>
          <p:nvPr>
            <p:extLst>
              <p:ext uri="{D42A27DB-BD31-4B8C-83A1-F6EECF244321}">
                <p14:modId xmlns:p14="http://schemas.microsoft.com/office/powerpoint/2010/main" val="655228387"/>
              </p:ext>
            </p:extLst>
          </p:nvPr>
        </p:nvGraphicFramePr>
        <p:xfrm>
          <a:off x="6801928" y="2081093"/>
          <a:ext cx="4406902" cy="1783080"/>
        </p:xfrm>
        <a:graphic>
          <a:graphicData uri="http://schemas.openxmlformats.org/drawingml/2006/table">
            <a:tbl>
              <a:tblPr/>
              <a:tblGrid>
                <a:gridCol w="1037662">
                  <a:extLst>
                    <a:ext uri="{9D8B030D-6E8A-4147-A177-3AD203B41FA5}">
                      <a16:colId xmlns:a16="http://schemas.microsoft.com/office/drawing/2014/main" val="3882208588"/>
                    </a:ext>
                  </a:extLst>
                </a:gridCol>
                <a:gridCol w="673848">
                  <a:extLst>
                    <a:ext uri="{9D8B030D-6E8A-4147-A177-3AD203B41FA5}">
                      <a16:colId xmlns:a16="http://schemas.microsoft.com/office/drawing/2014/main" val="2163348459"/>
                    </a:ext>
                  </a:extLst>
                </a:gridCol>
                <a:gridCol w="673848">
                  <a:extLst>
                    <a:ext uri="{9D8B030D-6E8A-4147-A177-3AD203B41FA5}">
                      <a16:colId xmlns:a16="http://schemas.microsoft.com/office/drawing/2014/main" val="2702259899"/>
                    </a:ext>
                  </a:extLst>
                </a:gridCol>
                <a:gridCol w="673848">
                  <a:extLst>
                    <a:ext uri="{9D8B030D-6E8A-4147-A177-3AD203B41FA5}">
                      <a16:colId xmlns:a16="http://schemas.microsoft.com/office/drawing/2014/main" val="3102242226"/>
                    </a:ext>
                  </a:extLst>
                </a:gridCol>
                <a:gridCol w="673848">
                  <a:extLst>
                    <a:ext uri="{9D8B030D-6E8A-4147-A177-3AD203B41FA5}">
                      <a16:colId xmlns:a16="http://schemas.microsoft.com/office/drawing/2014/main" val="33329018"/>
                    </a:ext>
                  </a:extLst>
                </a:gridCol>
                <a:gridCol w="673848">
                  <a:extLst>
                    <a:ext uri="{9D8B030D-6E8A-4147-A177-3AD203B41FA5}">
                      <a16:colId xmlns:a16="http://schemas.microsoft.com/office/drawing/2014/main" val="1641831876"/>
                    </a:ext>
                  </a:extLst>
                </a:gridCol>
              </a:tblGrid>
              <a:tr h="161925">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74041159"/>
                  </a:ext>
                </a:extLst>
              </a:tr>
              <a:tr h="161925">
                <a:tc>
                  <a:txBody>
                    <a:bodyPr/>
                    <a:lstStyle/>
                    <a:p>
                      <a:pPr algn="ctr" fontAlgn="ctr"/>
                      <a:r>
                        <a:rPr lang="en-US" sz="14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79178764"/>
                  </a:ext>
                </a:extLst>
              </a:tr>
              <a:tr h="161925">
                <a:tc>
                  <a:txBody>
                    <a:bodyPr/>
                    <a:lstStyle/>
                    <a:p>
                      <a:pPr algn="ctr" fontAlgn="ctr"/>
                      <a:r>
                        <a:rPr lang="en-US" sz="14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-0.08%</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41035241"/>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0.48%</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-0.32%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04006954"/>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0.45%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-0.39%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7583248"/>
                  </a:ext>
                </a:extLst>
              </a:tr>
              <a:tr h="161925">
                <a:tc>
                  <a:txBody>
                    <a:bodyPr/>
                    <a:lstStyle/>
                    <a:p>
                      <a:pPr algn="ctr" fontAlgn="ctr"/>
                      <a:r>
                        <a:rPr lang="en-US" sz="14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-0.65%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889488"/>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0.15%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-1.45%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10872923"/>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-0.33%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97%</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3124877"/>
                  </a:ext>
                </a:extLst>
              </a:tr>
            </a:tbl>
          </a:graphicData>
        </a:graphic>
      </p:graphicFrame>
      <p:graphicFrame>
        <p:nvGraphicFramePr>
          <p:cNvPr id="20" name="Table 19">
            <a:extLst>
              <a:ext uri="{FF2B5EF4-FFF2-40B4-BE49-F238E27FC236}">
                <a16:creationId xmlns:a16="http://schemas.microsoft.com/office/drawing/2014/main" id="{44FE00F6-E247-4FF1-A3AD-EDE802FD67DF}"/>
              </a:ext>
            </a:extLst>
          </p:cNvPr>
          <p:cNvGraphicFramePr>
            <a:graphicFrameLocks noGrp="1"/>
          </p:cNvGraphicFramePr>
          <p:nvPr>
            <p:extLst>
              <p:ext uri="{D42A27DB-BD31-4B8C-83A1-F6EECF244321}">
                <p14:modId xmlns:p14="http://schemas.microsoft.com/office/powerpoint/2010/main" val="1330469979"/>
              </p:ext>
            </p:extLst>
          </p:nvPr>
        </p:nvGraphicFramePr>
        <p:xfrm>
          <a:off x="6801928" y="4569497"/>
          <a:ext cx="4406902" cy="1783080"/>
        </p:xfrm>
        <a:graphic>
          <a:graphicData uri="http://schemas.openxmlformats.org/drawingml/2006/table">
            <a:tbl>
              <a:tblPr/>
              <a:tblGrid>
                <a:gridCol w="1037662">
                  <a:extLst>
                    <a:ext uri="{9D8B030D-6E8A-4147-A177-3AD203B41FA5}">
                      <a16:colId xmlns:a16="http://schemas.microsoft.com/office/drawing/2014/main" val="2382898698"/>
                    </a:ext>
                  </a:extLst>
                </a:gridCol>
                <a:gridCol w="673848">
                  <a:extLst>
                    <a:ext uri="{9D8B030D-6E8A-4147-A177-3AD203B41FA5}">
                      <a16:colId xmlns:a16="http://schemas.microsoft.com/office/drawing/2014/main" val="2815105268"/>
                    </a:ext>
                  </a:extLst>
                </a:gridCol>
                <a:gridCol w="673848">
                  <a:extLst>
                    <a:ext uri="{9D8B030D-6E8A-4147-A177-3AD203B41FA5}">
                      <a16:colId xmlns:a16="http://schemas.microsoft.com/office/drawing/2014/main" val="1999388997"/>
                    </a:ext>
                  </a:extLst>
                </a:gridCol>
                <a:gridCol w="673848">
                  <a:extLst>
                    <a:ext uri="{9D8B030D-6E8A-4147-A177-3AD203B41FA5}">
                      <a16:colId xmlns:a16="http://schemas.microsoft.com/office/drawing/2014/main" val="1972954655"/>
                    </a:ext>
                  </a:extLst>
                </a:gridCol>
                <a:gridCol w="673848">
                  <a:extLst>
                    <a:ext uri="{9D8B030D-6E8A-4147-A177-3AD203B41FA5}">
                      <a16:colId xmlns:a16="http://schemas.microsoft.com/office/drawing/2014/main" val="892524272"/>
                    </a:ext>
                  </a:extLst>
                </a:gridCol>
                <a:gridCol w="673848">
                  <a:extLst>
                    <a:ext uri="{9D8B030D-6E8A-4147-A177-3AD203B41FA5}">
                      <a16:colId xmlns:a16="http://schemas.microsoft.com/office/drawing/2014/main" val="3397614942"/>
                    </a:ext>
                  </a:extLst>
                </a:gridCol>
              </a:tblGrid>
              <a:tr h="161925">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99068914"/>
                  </a:ext>
                </a:extLst>
              </a:tr>
              <a:tr h="161925">
                <a:tc>
                  <a:txBody>
                    <a:bodyPr/>
                    <a:lstStyle/>
                    <a:p>
                      <a:pPr algn="ctr" fontAlgn="ctr"/>
                      <a:r>
                        <a:rPr lang="en-US" sz="14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81307462"/>
                  </a:ext>
                </a:extLst>
              </a:tr>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-0.13%</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-0.72%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18197093"/>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-0.91%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56808433"/>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0233337"/>
                  </a:ext>
                </a:extLst>
              </a:tr>
              <a:tr h="161925">
                <a:tc>
                  <a:txBody>
                    <a:bodyPr/>
                    <a:lstStyle/>
                    <a:p>
                      <a:pPr algn="ctr" fontAlgn="ctr"/>
                      <a:r>
                        <a:rPr lang="en-US" sz="14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-0.66%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88309277"/>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0.60%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-0.13%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95189670"/>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-0.08%</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7143559"/>
                  </a:ext>
                </a:extLst>
              </a:tr>
            </a:tbl>
          </a:graphicData>
        </a:graphic>
      </p:graphicFrame>
    </p:spTree>
    <p:extLst>
      <p:ext uri="{BB962C8B-B14F-4D97-AF65-F5344CB8AC3E}">
        <p14:creationId xmlns:p14="http://schemas.microsoft.com/office/powerpoint/2010/main" val="2079917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49395-606C-46C6-83FA-18AD9CAD3934}"/>
              </a:ext>
            </a:extLst>
          </p:cNvPr>
          <p:cNvSpPr>
            <a:spLocks noGrp="1"/>
          </p:cNvSpPr>
          <p:nvPr>
            <p:ph type="title"/>
          </p:nvPr>
        </p:nvSpPr>
        <p:spPr/>
        <p:txBody>
          <a:bodyPr/>
          <a:lstStyle/>
          <a:p>
            <a:r>
              <a:rPr lang="en-US" dirty="0"/>
              <a:t>Conclusion</a:t>
            </a:r>
          </a:p>
        </p:txBody>
      </p:sp>
      <p:sp>
        <p:nvSpPr>
          <p:cNvPr id="7" name="Content Placeholder 6">
            <a:extLst>
              <a:ext uri="{FF2B5EF4-FFF2-40B4-BE49-F238E27FC236}">
                <a16:creationId xmlns:a16="http://schemas.microsoft.com/office/drawing/2014/main" id="{DEAD13BE-877E-402D-A711-4F0F45E24922}"/>
              </a:ext>
            </a:extLst>
          </p:cNvPr>
          <p:cNvSpPr>
            <a:spLocks noGrp="1"/>
          </p:cNvSpPr>
          <p:nvPr>
            <p:ph sz="quarter" idx="12"/>
          </p:nvPr>
        </p:nvSpPr>
        <p:spPr/>
        <p:txBody>
          <a:bodyPr/>
          <a:lstStyle/>
          <a:p>
            <a:r>
              <a:rPr lang="en-US" dirty="0"/>
              <a:t>Point out the mismatch between the newly adopted linear probability states in arithmetic coder and the logarithmic probability states in legacy HEVC initialization process.</a:t>
            </a:r>
          </a:p>
          <a:p>
            <a:r>
              <a:rPr lang="en-US" dirty="0"/>
              <a:t>Fix the mismatch by modifying the initialization process, such that the output probability states are in the linear domain.</a:t>
            </a:r>
          </a:p>
          <a:p>
            <a:r>
              <a:rPr lang="en-US" dirty="0"/>
              <a:t> Benefits</a:t>
            </a:r>
          </a:p>
          <a:p>
            <a:pPr lvl="1"/>
            <a:r>
              <a:rPr lang="en-US" dirty="0"/>
              <a:t>Save the logarithmic to linear domain mapping</a:t>
            </a:r>
          </a:p>
          <a:p>
            <a:pPr lvl="1"/>
            <a:r>
              <a:rPr lang="en-US" dirty="0"/>
              <a:t>Save the storage of a LUT</a:t>
            </a:r>
          </a:p>
          <a:p>
            <a:pPr lvl="1"/>
            <a:r>
              <a:rPr lang="en-US" dirty="0"/>
              <a:t>Neater design</a:t>
            </a:r>
          </a:p>
          <a:p>
            <a:r>
              <a:rPr lang="en-US" dirty="0"/>
              <a:t>Average performance</a:t>
            </a:r>
          </a:p>
          <a:p>
            <a:pPr lvl="1"/>
            <a:r>
              <a:rPr lang="en-US" dirty="0"/>
              <a:t>-0.01% for AI, -0.02% for RA, -0.01% for LDB, and 0.01% for LDP </a:t>
            </a:r>
          </a:p>
        </p:txBody>
      </p:sp>
      <p:sp>
        <p:nvSpPr>
          <p:cNvPr id="4" name="Footer Placeholder 3">
            <a:extLst>
              <a:ext uri="{FF2B5EF4-FFF2-40B4-BE49-F238E27FC236}">
                <a16:creationId xmlns:a16="http://schemas.microsoft.com/office/drawing/2014/main" id="{307F329E-C978-410D-A0A4-367A514BA46A}"/>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960350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67F0F-AEDA-461E-A32D-B7D3450ECBE4}"/>
              </a:ext>
            </a:extLst>
          </p:cNvPr>
          <p:cNvSpPr>
            <a:spLocks noGrp="1"/>
          </p:cNvSpPr>
          <p:nvPr>
            <p:ph type="title"/>
          </p:nvPr>
        </p:nvSpPr>
        <p:spPr/>
        <p:txBody>
          <a:bodyPr/>
          <a:lstStyle/>
          <a:p>
            <a:r>
              <a:rPr lang="en-US" dirty="0"/>
              <a:t>Experimental Results</a:t>
            </a:r>
          </a:p>
        </p:txBody>
      </p:sp>
      <p:sp>
        <p:nvSpPr>
          <p:cNvPr id="14" name="Content Placeholder 13">
            <a:extLst>
              <a:ext uri="{FF2B5EF4-FFF2-40B4-BE49-F238E27FC236}">
                <a16:creationId xmlns:a16="http://schemas.microsoft.com/office/drawing/2014/main" id="{29DA409C-A89B-4D31-AE1B-231464420070}"/>
              </a:ext>
            </a:extLst>
          </p:cNvPr>
          <p:cNvSpPr>
            <a:spLocks noGrp="1"/>
          </p:cNvSpPr>
          <p:nvPr>
            <p:ph sz="quarter" idx="12"/>
          </p:nvPr>
        </p:nvSpPr>
        <p:spPr>
          <a:xfrm>
            <a:off x="495300" y="1709928"/>
            <a:ext cx="5600700" cy="4636008"/>
          </a:xfrm>
        </p:spPr>
        <p:txBody>
          <a:bodyPr/>
          <a:lstStyle/>
          <a:p>
            <a:r>
              <a:rPr lang="en-US" dirty="0"/>
              <a:t>AI</a:t>
            </a:r>
          </a:p>
          <a:p>
            <a:endParaRPr lang="en-US" dirty="0"/>
          </a:p>
          <a:p>
            <a:endParaRPr lang="en-US" dirty="0"/>
          </a:p>
          <a:p>
            <a:endParaRPr lang="en-US" dirty="0"/>
          </a:p>
          <a:p>
            <a:endParaRPr lang="en-US" dirty="0"/>
          </a:p>
          <a:p>
            <a:r>
              <a:rPr lang="en-US" dirty="0"/>
              <a:t>RA</a:t>
            </a:r>
          </a:p>
        </p:txBody>
      </p:sp>
      <p:sp>
        <p:nvSpPr>
          <p:cNvPr id="3" name="Subtitle 2">
            <a:extLst>
              <a:ext uri="{FF2B5EF4-FFF2-40B4-BE49-F238E27FC236}">
                <a16:creationId xmlns:a16="http://schemas.microsoft.com/office/drawing/2014/main" id="{1A770DCA-A1E5-4626-B8A5-631225F40673}"/>
              </a:ext>
            </a:extLst>
          </p:cNvPr>
          <p:cNvSpPr>
            <a:spLocks noGrp="1"/>
          </p:cNvSpPr>
          <p:nvPr>
            <p:ph type="subTitle" idx="1"/>
          </p:nvPr>
        </p:nvSpPr>
        <p:spPr/>
        <p:txBody>
          <a:bodyPr/>
          <a:lstStyle/>
          <a:p>
            <a:r>
              <a:rPr lang="en-US" dirty="0"/>
              <a:t>Window parameters re-trained</a:t>
            </a:r>
          </a:p>
        </p:txBody>
      </p:sp>
      <p:sp>
        <p:nvSpPr>
          <p:cNvPr id="4" name="Footer Placeholder 3">
            <a:extLst>
              <a:ext uri="{FF2B5EF4-FFF2-40B4-BE49-F238E27FC236}">
                <a16:creationId xmlns:a16="http://schemas.microsoft.com/office/drawing/2014/main" id="{5F764014-4A4E-4920-8A86-075A8CC5D3A9}"/>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
        <p:nvSpPr>
          <p:cNvPr id="15" name="Content Placeholder 13">
            <a:extLst>
              <a:ext uri="{FF2B5EF4-FFF2-40B4-BE49-F238E27FC236}">
                <a16:creationId xmlns:a16="http://schemas.microsoft.com/office/drawing/2014/main" id="{831885D8-2E35-4E3F-96EC-A34D3EEC018F}"/>
              </a:ext>
            </a:extLst>
          </p:cNvPr>
          <p:cNvSpPr txBox="1">
            <a:spLocks/>
          </p:cNvSpPr>
          <p:nvPr/>
        </p:nvSpPr>
        <p:spPr>
          <a:xfrm>
            <a:off x="6096000" y="1707016"/>
            <a:ext cx="5600700" cy="4636008"/>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dirty="0"/>
              <a:t>LDB</a:t>
            </a:r>
          </a:p>
          <a:p>
            <a:endParaRPr lang="en-US" dirty="0"/>
          </a:p>
          <a:p>
            <a:endParaRPr lang="en-US" dirty="0"/>
          </a:p>
          <a:p>
            <a:endParaRPr lang="en-US" dirty="0"/>
          </a:p>
          <a:p>
            <a:endParaRPr lang="en-US" dirty="0"/>
          </a:p>
          <a:p>
            <a:r>
              <a:rPr lang="en-US" dirty="0"/>
              <a:t>LDP</a:t>
            </a:r>
          </a:p>
        </p:txBody>
      </p:sp>
      <p:graphicFrame>
        <p:nvGraphicFramePr>
          <p:cNvPr id="5" name="Table 4">
            <a:extLst>
              <a:ext uri="{FF2B5EF4-FFF2-40B4-BE49-F238E27FC236}">
                <a16:creationId xmlns:a16="http://schemas.microsoft.com/office/drawing/2014/main" id="{E9F63E3A-2B1D-4851-B79F-B8DC4BB26E10}"/>
              </a:ext>
            </a:extLst>
          </p:cNvPr>
          <p:cNvGraphicFramePr>
            <a:graphicFrameLocks noGrp="1"/>
          </p:cNvGraphicFramePr>
          <p:nvPr>
            <p:extLst>
              <p:ext uri="{D42A27DB-BD31-4B8C-83A1-F6EECF244321}">
                <p14:modId xmlns:p14="http://schemas.microsoft.com/office/powerpoint/2010/main" val="1066367777"/>
              </p:ext>
            </p:extLst>
          </p:nvPr>
        </p:nvGraphicFramePr>
        <p:xfrm>
          <a:off x="1030855" y="2105901"/>
          <a:ext cx="4406902" cy="1783080"/>
        </p:xfrm>
        <a:graphic>
          <a:graphicData uri="http://schemas.openxmlformats.org/drawingml/2006/table">
            <a:tbl>
              <a:tblPr/>
              <a:tblGrid>
                <a:gridCol w="1037662">
                  <a:extLst>
                    <a:ext uri="{9D8B030D-6E8A-4147-A177-3AD203B41FA5}">
                      <a16:colId xmlns:a16="http://schemas.microsoft.com/office/drawing/2014/main" val="1296562965"/>
                    </a:ext>
                  </a:extLst>
                </a:gridCol>
                <a:gridCol w="673848">
                  <a:extLst>
                    <a:ext uri="{9D8B030D-6E8A-4147-A177-3AD203B41FA5}">
                      <a16:colId xmlns:a16="http://schemas.microsoft.com/office/drawing/2014/main" val="2135048334"/>
                    </a:ext>
                  </a:extLst>
                </a:gridCol>
                <a:gridCol w="673848">
                  <a:extLst>
                    <a:ext uri="{9D8B030D-6E8A-4147-A177-3AD203B41FA5}">
                      <a16:colId xmlns:a16="http://schemas.microsoft.com/office/drawing/2014/main" val="3134783543"/>
                    </a:ext>
                  </a:extLst>
                </a:gridCol>
                <a:gridCol w="673848">
                  <a:extLst>
                    <a:ext uri="{9D8B030D-6E8A-4147-A177-3AD203B41FA5}">
                      <a16:colId xmlns:a16="http://schemas.microsoft.com/office/drawing/2014/main" val="3683573366"/>
                    </a:ext>
                  </a:extLst>
                </a:gridCol>
                <a:gridCol w="673848">
                  <a:extLst>
                    <a:ext uri="{9D8B030D-6E8A-4147-A177-3AD203B41FA5}">
                      <a16:colId xmlns:a16="http://schemas.microsoft.com/office/drawing/2014/main" val="3965305917"/>
                    </a:ext>
                  </a:extLst>
                </a:gridCol>
                <a:gridCol w="673848">
                  <a:extLst>
                    <a:ext uri="{9D8B030D-6E8A-4147-A177-3AD203B41FA5}">
                      <a16:colId xmlns:a16="http://schemas.microsoft.com/office/drawing/2014/main" val="3823019500"/>
                    </a:ext>
                  </a:extLst>
                </a:gridCol>
              </a:tblGrid>
              <a:tr h="161925">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7404073"/>
                  </a:ext>
                </a:extLst>
              </a:tr>
              <a:tr h="161925">
                <a:tc>
                  <a:txBody>
                    <a:bodyPr/>
                    <a:lstStyle/>
                    <a:p>
                      <a:pPr algn="ctr" fontAlgn="ctr"/>
                      <a:r>
                        <a:rPr lang="en-US" sz="14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0.11%</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49466662"/>
                  </a:ext>
                </a:extLst>
              </a:tr>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55380659"/>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-0.21%</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13279811"/>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0678833"/>
                  </a:ext>
                </a:extLst>
              </a:tr>
              <a:tr h="161925">
                <a:tc>
                  <a:txBody>
                    <a:bodyPr/>
                    <a:lstStyle/>
                    <a:p>
                      <a:pPr algn="ctr" fontAlgn="ctr"/>
                      <a:r>
                        <a:rPr lang="en-US" sz="14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8436205"/>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-0.24%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02769224"/>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92%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4647228"/>
                  </a:ext>
                </a:extLst>
              </a:tr>
            </a:tbl>
          </a:graphicData>
        </a:graphic>
      </p:graphicFrame>
      <p:graphicFrame>
        <p:nvGraphicFramePr>
          <p:cNvPr id="6" name="Table 5">
            <a:extLst>
              <a:ext uri="{FF2B5EF4-FFF2-40B4-BE49-F238E27FC236}">
                <a16:creationId xmlns:a16="http://schemas.microsoft.com/office/drawing/2014/main" id="{17811B88-D189-44F2-9DF2-C2E0A542004E}"/>
              </a:ext>
            </a:extLst>
          </p:cNvPr>
          <p:cNvGraphicFramePr>
            <a:graphicFrameLocks noGrp="1"/>
          </p:cNvGraphicFramePr>
          <p:nvPr>
            <p:extLst>
              <p:ext uri="{D42A27DB-BD31-4B8C-83A1-F6EECF244321}">
                <p14:modId xmlns:p14="http://schemas.microsoft.com/office/powerpoint/2010/main" val="3237223809"/>
              </p:ext>
            </p:extLst>
          </p:nvPr>
        </p:nvGraphicFramePr>
        <p:xfrm>
          <a:off x="1030855" y="4575430"/>
          <a:ext cx="4406902" cy="1783080"/>
        </p:xfrm>
        <a:graphic>
          <a:graphicData uri="http://schemas.openxmlformats.org/drawingml/2006/table">
            <a:tbl>
              <a:tblPr/>
              <a:tblGrid>
                <a:gridCol w="1037662">
                  <a:extLst>
                    <a:ext uri="{9D8B030D-6E8A-4147-A177-3AD203B41FA5}">
                      <a16:colId xmlns:a16="http://schemas.microsoft.com/office/drawing/2014/main" val="1586872951"/>
                    </a:ext>
                  </a:extLst>
                </a:gridCol>
                <a:gridCol w="673848">
                  <a:extLst>
                    <a:ext uri="{9D8B030D-6E8A-4147-A177-3AD203B41FA5}">
                      <a16:colId xmlns:a16="http://schemas.microsoft.com/office/drawing/2014/main" val="3304702571"/>
                    </a:ext>
                  </a:extLst>
                </a:gridCol>
                <a:gridCol w="673848">
                  <a:extLst>
                    <a:ext uri="{9D8B030D-6E8A-4147-A177-3AD203B41FA5}">
                      <a16:colId xmlns:a16="http://schemas.microsoft.com/office/drawing/2014/main" val="57291857"/>
                    </a:ext>
                  </a:extLst>
                </a:gridCol>
                <a:gridCol w="673848">
                  <a:extLst>
                    <a:ext uri="{9D8B030D-6E8A-4147-A177-3AD203B41FA5}">
                      <a16:colId xmlns:a16="http://schemas.microsoft.com/office/drawing/2014/main" val="4192354043"/>
                    </a:ext>
                  </a:extLst>
                </a:gridCol>
                <a:gridCol w="673848">
                  <a:extLst>
                    <a:ext uri="{9D8B030D-6E8A-4147-A177-3AD203B41FA5}">
                      <a16:colId xmlns:a16="http://schemas.microsoft.com/office/drawing/2014/main" val="1178755012"/>
                    </a:ext>
                  </a:extLst>
                </a:gridCol>
                <a:gridCol w="673848">
                  <a:extLst>
                    <a:ext uri="{9D8B030D-6E8A-4147-A177-3AD203B41FA5}">
                      <a16:colId xmlns:a16="http://schemas.microsoft.com/office/drawing/2014/main" val="1670662766"/>
                    </a:ext>
                  </a:extLst>
                </a:gridCol>
              </a:tblGrid>
              <a:tr h="161925">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11037655"/>
                  </a:ext>
                </a:extLst>
              </a:tr>
              <a:tr h="161925">
                <a:tc>
                  <a:txBody>
                    <a:bodyPr/>
                    <a:lstStyle/>
                    <a:p>
                      <a:pPr algn="ctr" fontAlgn="ctr"/>
                      <a:r>
                        <a:rPr lang="en-US" sz="14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24319739"/>
                  </a:ext>
                </a:extLst>
              </a:tr>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95217975"/>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-0.12%</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-0.39%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26538219"/>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3175187"/>
                  </a:ext>
                </a:extLst>
              </a:tr>
              <a:tr h="161925">
                <a:tc>
                  <a:txBody>
                    <a:bodyPr/>
                    <a:lstStyle/>
                    <a:p>
                      <a:pPr algn="ctr" fontAlgn="ctr"/>
                      <a:r>
                        <a:rPr lang="en-US" sz="14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2495795"/>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-0.28%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-0.63%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0199906"/>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6022127"/>
                  </a:ext>
                </a:extLst>
              </a:tr>
            </a:tbl>
          </a:graphicData>
        </a:graphic>
      </p:graphicFrame>
      <p:graphicFrame>
        <p:nvGraphicFramePr>
          <p:cNvPr id="7" name="Table 6">
            <a:extLst>
              <a:ext uri="{FF2B5EF4-FFF2-40B4-BE49-F238E27FC236}">
                <a16:creationId xmlns:a16="http://schemas.microsoft.com/office/drawing/2014/main" id="{CC0A26F6-93BD-4990-B358-F4BE781A59FE}"/>
              </a:ext>
            </a:extLst>
          </p:cNvPr>
          <p:cNvGraphicFramePr>
            <a:graphicFrameLocks noGrp="1"/>
          </p:cNvGraphicFramePr>
          <p:nvPr>
            <p:extLst>
              <p:ext uri="{D42A27DB-BD31-4B8C-83A1-F6EECF244321}">
                <p14:modId xmlns:p14="http://schemas.microsoft.com/office/powerpoint/2010/main" val="2100878121"/>
              </p:ext>
            </p:extLst>
          </p:nvPr>
        </p:nvGraphicFramePr>
        <p:xfrm>
          <a:off x="6894422" y="2105901"/>
          <a:ext cx="4406902" cy="1783080"/>
        </p:xfrm>
        <a:graphic>
          <a:graphicData uri="http://schemas.openxmlformats.org/drawingml/2006/table">
            <a:tbl>
              <a:tblPr/>
              <a:tblGrid>
                <a:gridCol w="1037662">
                  <a:extLst>
                    <a:ext uri="{9D8B030D-6E8A-4147-A177-3AD203B41FA5}">
                      <a16:colId xmlns:a16="http://schemas.microsoft.com/office/drawing/2014/main" val="2560924595"/>
                    </a:ext>
                  </a:extLst>
                </a:gridCol>
                <a:gridCol w="673848">
                  <a:extLst>
                    <a:ext uri="{9D8B030D-6E8A-4147-A177-3AD203B41FA5}">
                      <a16:colId xmlns:a16="http://schemas.microsoft.com/office/drawing/2014/main" val="680467407"/>
                    </a:ext>
                  </a:extLst>
                </a:gridCol>
                <a:gridCol w="673848">
                  <a:extLst>
                    <a:ext uri="{9D8B030D-6E8A-4147-A177-3AD203B41FA5}">
                      <a16:colId xmlns:a16="http://schemas.microsoft.com/office/drawing/2014/main" val="1408818500"/>
                    </a:ext>
                  </a:extLst>
                </a:gridCol>
                <a:gridCol w="673848">
                  <a:extLst>
                    <a:ext uri="{9D8B030D-6E8A-4147-A177-3AD203B41FA5}">
                      <a16:colId xmlns:a16="http://schemas.microsoft.com/office/drawing/2014/main" val="1200687054"/>
                    </a:ext>
                  </a:extLst>
                </a:gridCol>
                <a:gridCol w="673848">
                  <a:extLst>
                    <a:ext uri="{9D8B030D-6E8A-4147-A177-3AD203B41FA5}">
                      <a16:colId xmlns:a16="http://schemas.microsoft.com/office/drawing/2014/main" val="4103242628"/>
                    </a:ext>
                  </a:extLst>
                </a:gridCol>
                <a:gridCol w="673848">
                  <a:extLst>
                    <a:ext uri="{9D8B030D-6E8A-4147-A177-3AD203B41FA5}">
                      <a16:colId xmlns:a16="http://schemas.microsoft.com/office/drawing/2014/main" val="3290952888"/>
                    </a:ext>
                  </a:extLst>
                </a:gridCol>
              </a:tblGrid>
              <a:tr h="161925">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06747987"/>
                  </a:ext>
                </a:extLst>
              </a:tr>
              <a:tr h="161925">
                <a:tc>
                  <a:txBody>
                    <a:bodyPr/>
                    <a:lstStyle/>
                    <a:p>
                      <a:pPr algn="ctr" fontAlgn="ctr"/>
                      <a:r>
                        <a:rPr lang="en-US" sz="14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33265370"/>
                  </a:ext>
                </a:extLst>
              </a:tr>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9525" marR="9525" marT="9525" marB="0" anchor="ctr">
                    <a:lnL>
                      <a:noFill/>
                    </a:lnL>
                    <a:lnR>
                      <a:noFill/>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-0.53%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0" i="0" u="none" strike="noStrike" dirty="0">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0467829"/>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-0.10%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0" i="0" u="none" strike="noStrike" dirty="0">
                          <a:solidFill>
                            <a:srgbClr val="000000"/>
                          </a:solidFill>
                          <a:effectLst/>
                          <a:latin typeface="Arial" panose="020B0604020202020204" pitchFamily="34" charset="0"/>
                        </a:rPr>
                        <a:t>0.42%</a:t>
                      </a:r>
                    </a:p>
                  </a:txBody>
                  <a:tcPr marL="9525" marR="9525" marT="9525" marB="0" anchor="ctr">
                    <a:lnL>
                      <a:noFill/>
                    </a:lnL>
                    <a:lnR>
                      <a:noFill/>
                    </a:lnR>
                    <a:lnT>
                      <a:noFill/>
                    </a:lnT>
                    <a:lnB>
                      <a:noFill/>
                    </a:lnB>
                    <a:noFill/>
                  </a:tcPr>
                </a:tc>
                <a:tc>
                  <a:txBody>
                    <a:bodyPr/>
                    <a:lstStyle/>
                    <a:p>
                      <a:pPr algn="ctr" fontAlgn="ctr"/>
                      <a:r>
                        <a:rPr lang="en-US" sz="1400" b="0" i="0" u="none" strike="noStrike" dirty="0">
                          <a:solidFill>
                            <a:srgbClr val="000000"/>
                          </a:solidFill>
                          <a:effectLst/>
                          <a:latin typeface="Arial" panose="020B0604020202020204" pitchFamily="34" charset="0"/>
                        </a:rPr>
                        <a:t>-0.21%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0" i="0" u="none" strike="noStrike" dirty="0">
                          <a:solidFill>
                            <a:srgbClr val="000000"/>
                          </a:solidFill>
                          <a:effectLst/>
                          <a:latin typeface="Arial" panose="020B0604020202020204" pitchFamily="34" charset="0"/>
                        </a:rPr>
                        <a:t>96%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0" i="0" u="none" strike="noStrike" dirty="0">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56043320"/>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dirty="0">
                          <a:solidFill>
                            <a:srgbClr val="000000"/>
                          </a:solidFill>
                          <a:effectLst/>
                          <a:latin typeface="Arial" panose="020B0604020202020204" pitchFamily="34" charset="0"/>
                        </a:rPr>
                        <a:t>0.38%</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dirty="0">
                          <a:solidFill>
                            <a:srgbClr val="000000"/>
                          </a:solidFill>
                          <a:effectLst/>
                          <a:latin typeface="Arial" panose="020B0604020202020204" pitchFamily="34" charset="0"/>
                        </a:rPr>
                        <a:t>-0.20%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dirty="0">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dirty="0">
                          <a:solidFill>
                            <a:srgbClr val="000000"/>
                          </a:solidFill>
                          <a:effectLst/>
                          <a:latin typeface="Arial" panose="020B0604020202020204" pitchFamily="34" charset="0"/>
                        </a:rPr>
                        <a:t>105%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47256771"/>
                  </a:ext>
                </a:extLst>
              </a:tr>
              <a:tr h="161925">
                <a:tc>
                  <a:txBody>
                    <a:bodyPr/>
                    <a:lstStyle/>
                    <a:p>
                      <a:pPr algn="ctr" fontAlgn="ctr"/>
                      <a:r>
                        <a:rPr lang="en-US" sz="14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0.27%</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dirty="0">
                          <a:solidFill>
                            <a:srgbClr val="000000"/>
                          </a:solidFill>
                          <a:effectLst/>
                          <a:latin typeface="Arial" panose="020B0604020202020204" pitchFamily="34" charset="0"/>
                        </a:rPr>
                        <a:t>-0.34%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80372983"/>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0.80%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-0.62%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82293458"/>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-0.48%</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7055003"/>
                  </a:ext>
                </a:extLst>
              </a:tr>
            </a:tbl>
          </a:graphicData>
        </a:graphic>
      </p:graphicFrame>
      <p:graphicFrame>
        <p:nvGraphicFramePr>
          <p:cNvPr id="8" name="Table 7">
            <a:extLst>
              <a:ext uri="{FF2B5EF4-FFF2-40B4-BE49-F238E27FC236}">
                <a16:creationId xmlns:a16="http://schemas.microsoft.com/office/drawing/2014/main" id="{52257041-1FEE-4D5A-8724-81CAEE893D9F}"/>
              </a:ext>
            </a:extLst>
          </p:cNvPr>
          <p:cNvGraphicFramePr>
            <a:graphicFrameLocks noGrp="1"/>
          </p:cNvGraphicFramePr>
          <p:nvPr>
            <p:extLst>
              <p:ext uri="{D42A27DB-BD31-4B8C-83A1-F6EECF244321}">
                <p14:modId xmlns:p14="http://schemas.microsoft.com/office/powerpoint/2010/main" val="436839018"/>
              </p:ext>
            </p:extLst>
          </p:nvPr>
        </p:nvGraphicFramePr>
        <p:xfrm>
          <a:off x="6894422" y="4575430"/>
          <a:ext cx="4406902" cy="1783080"/>
        </p:xfrm>
        <a:graphic>
          <a:graphicData uri="http://schemas.openxmlformats.org/drawingml/2006/table">
            <a:tbl>
              <a:tblPr/>
              <a:tblGrid>
                <a:gridCol w="1037662">
                  <a:extLst>
                    <a:ext uri="{9D8B030D-6E8A-4147-A177-3AD203B41FA5}">
                      <a16:colId xmlns:a16="http://schemas.microsoft.com/office/drawing/2014/main" val="3896567852"/>
                    </a:ext>
                  </a:extLst>
                </a:gridCol>
                <a:gridCol w="673848">
                  <a:extLst>
                    <a:ext uri="{9D8B030D-6E8A-4147-A177-3AD203B41FA5}">
                      <a16:colId xmlns:a16="http://schemas.microsoft.com/office/drawing/2014/main" val="3517657246"/>
                    </a:ext>
                  </a:extLst>
                </a:gridCol>
                <a:gridCol w="673848">
                  <a:extLst>
                    <a:ext uri="{9D8B030D-6E8A-4147-A177-3AD203B41FA5}">
                      <a16:colId xmlns:a16="http://schemas.microsoft.com/office/drawing/2014/main" val="498129175"/>
                    </a:ext>
                  </a:extLst>
                </a:gridCol>
                <a:gridCol w="673848">
                  <a:extLst>
                    <a:ext uri="{9D8B030D-6E8A-4147-A177-3AD203B41FA5}">
                      <a16:colId xmlns:a16="http://schemas.microsoft.com/office/drawing/2014/main" val="2033666359"/>
                    </a:ext>
                  </a:extLst>
                </a:gridCol>
                <a:gridCol w="673848">
                  <a:extLst>
                    <a:ext uri="{9D8B030D-6E8A-4147-A177-3AD203B41FA5}">
                      <a16:colId xmlns:a16="http://schemas.microsoft.com/office/drawing/2014/main" val="606162808"/>
                    </a:ext>
                  </a:extLst>
                </a:gridCol>
                <a:gridCol w="673848">
                  <a:extLst>
                    <a:ext uri="{9D8B030D-6E8A-4147-A177-3AD203B41FA5}">
                      <a16:colId xmlns:a16="http://schemas.microsoft.com/office/drawing/2014/main" val="2880306892"/>
                    </a:ext>
                  </a:extLst>
                </a:gridCol>
              </a:tblGrid>
              <a:tr h="161925">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66379280"/>
                  </a:ext>
                </a:extLst>
              </a:tr>
              <a:tr h="161925">
                <a:tc>
                  <a:txBody>
                    <a:bodyPr/>
                    <a:lstStyle/>
                    <a:p>
                      <a:pPr algn="ctr" fontAlgn="ctr"/>
                      <a:r>
                        <a:rPr lang="en-US" sz="14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94766448"/>
                  </a:ext>
                </a:extLst>
              </a:tr>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-0.37%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74784328"/>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-0.74%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59607135"/>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-0.51%</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5206290"/>
                  </a:ext>
                </a:extLst>
              </a:tr>
              <a:tr h="161925">
                <a:tc>
                  <a:txBody>
                    <a:bodyPr/>
                    <a:lstStyle/>
                    <a:p>
                      <a:pPr algn="ctr" fontAlgn="ctr"/>
                      <a:r>
                        <a:rPr lang="en-US" sz="14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-0.53%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290514"/>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0.17%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-0.71%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96%</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65801362"/>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-0.08%</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0.58%</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96%</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94%</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9829088"/>
                  </a:ext>
                </a:extLst>
              </a:tr>
            </a:tbl>
          </a:graphicData>
        </a:graphic>
      </p:graphicFrame>
    </p:spTree>
    <p:extLst>
      <p:ext uri="{BB962C8B-B14F-4D97-AF65-F5344CB8AC3E}">
        <p14:creationId xmlns:p14="http://schemas.microsoft.com/office/powerpoint/2010/main" val="3535070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A5080-54EF-4628-9E30-920FA8CF1427}"/>
              </a:ext>
            </a:extLst>
          </p:cNvPr>
          <p:cNvSpPr>
            <a:spLocks noGrp="1"/>
          </p:cNvSpPr>
          <p:nvPr>
            <p:ph type="title"/>
          </p:nvPr>
        </p:nvSpPr>
        <p:spPr/>
        <p:txBody>
          <a:bodyPr/>
          <a:lstStyle/>
          <a:p>
            <a:r>
              <a:rPr lang="en-US" dirty="0"/>
              <a:t>Performance with the Same Training Tool</a:t>
            </a:r>
          </a:p>
        </p:txBody>
      </p:sp>
      <p:sp>
        <p:nvSpPr>
          <p:cNvPr id="3" name="Subtitle 2">
            <a:extLst>
              <a:ext uri="{FF2B5EF4-FFF2-40B4-BE49-F238E27FC236}">
                <a16:creationId xmlns:a16="http://schemas.microsoft.com/office/drawing/2014/main" id="{4316BD21-3124-4D93-BB88-A1528D3D413E}"/>
              </a:ext>
            </a:extLst>
          </p:cNvPr>
          <p:cNvSpPr>
            <a:spLocks noGrp="1"/>
          </p:cNvSpPr>
          <p:nvPr>
            <p:ph type="subTitle" idx="1"/>
          </p:nvPr>
        </p:nvSpPr>
        <p:spPr/>
        <p:txBody>
          <a:bodyPr/>
          <a:lstStyle/>
          <a:p>
            <a:r>
              <a:rPr lang="en-US" dirty="0"/>
              <a:t>Window parameters not re-trained</a:t>
            </a:r>
          </a:p>
        </p:txBody>
      </p:sp>
      <p:sp>
        <p:nvSpPr>
          <p:cNvPr id="5" name="Content Placeholder 4">
            <a:extLst>
              <a:ext uri="{FF2B5EF4-FFF2-40B4-BE49-F238E27FC236}">
                <a16:creationId xmlns:a16="http://schemas.microsoft.com/office/drawing/2014/main" id="{787C79FB-D1C2-4FF1-A9D1-3CB3B936E8EA}"/>
              </a:ext>
            </a:extLst>
          </p:cNvPr>
          <p:cNvSpPr>
            <a:spLocks noGrp="1"/>
          </p:cNvSpPr>
          <p:nvPr>
            <p:ph sz="quarter" idx="15"/>
          </p:nvPr>
        </p:nvSpPr>
        <p:spPr>
          <a:xfrm>
            <a:off x="495300" y="1563889"/>
            <a:ext cx="3564636" cy="273291"/>
          </a:xfrm>
        </p:spPr>
        <p:txBody>
          <a:bodyPr/>
          <a:lstStyle/>
          <a:p>
            <a:r>
              <a:rPr lang="en-US" dirty="0"/>
              <a:t>JVET-N0301</a:t>
            </a:r>
          </a:p>
        </p:txBody>
      </p:sp>
      <p:sp>
        <p:nvSpPr>
          <p:cNvPr id="6" name="Content Placeholder 5">
            <a:extLst>
              <a:ext uri="{FF2B5EF4-FFF2-40B4-BE49-F238E27FC236}">
                <a16:creationId xmlns:a16="http://schemas.microsoft.com/office/drawing/2014/main" id="{4A539A51-62EC-42B7-B5BB-F5985275B042}"/>
              </a:ext>
            </a:extLst>
          </p:cNvPr>
          <p:cNvSpPr>
            <a:spLocks noGrp="1"/>
          </p:cNvSpPr>
          <p:nvPr>
            <p:ph sz="quarter" idx="16"/>
          </p:nvPr>
        </p:nvSpPr>
        <p:spPr>
          <a:xfrm>
            <a:off x="4308762" y="1563889"/>
            <a:ext cx="3564221" cy="4782047"/>
          </a:xfrm>
        </p:spPr>
        <p:txBody>
          <a:bodyPr/>
          <a:lstStyle/>
          <a:p>
            <a:r>
              <a:rPr lang="en-US" dirty="0"/>
              <a:t>JVET-N0381</a:t>
            </a:r>
          </a:p>
        </p:txBody>
      </p:sp>
      <p:sp>
        <p:nvSpPr>
          <p:cNvPr id="7" name="Content Placeholder 6">
            <a:extLst>
              <a:ext uri="{FF2B5EF4-FFF2-40B4-BE49-F238E27FC236}">
                <a16:creationId xmlns:a16="http://schemas.microsoft.com/office/drawing/2014/main" id="{70D6C88C-1FBD-42A2-8321-8414C4977AF9}"/>
              </a:ext>
            </a:extLst>
          </p:cNvPr>
          <p:cNvSpPr>
            <a:spLocks noGrp="1"/>
          </p:cNvSpPr>
          <p:nvPr>
            <p:ph sz="quarter" idx="17"/>
          </p:nvPr>
        </p:nvSpPr>
        <p:spPr>
          <a:xfrm>
            <a:off x="8123750" y="1563889"/>
            <a:ext cx="3580265" cy="4782047"/>
          </a:xfrm>
        </p:spPr>
        <p:txBody>
          <a:bodyPr/>
          <a:lstStyle/>
          <a:p>
            <a:r>
              <a:rPr lang="en-US" dirty="0"/>
              <a:t>JVET-N0425</a:t>
            </a:r>
          </a:p>
        </p:txBody>
      </p:sp>
      <p:sp>
        <p:nvSpPr>
          <p:cNvPr id="4" name="Footer Placeholder 3">
            <a:extLst>
              <a:ext uri="{FF2B5EF4-FFF2-40B4-BE49-F238E27FC236}">
                <a16:creationId xmlns:a16="http://schemas.microsoft.com/office/drawing/2014/main" id="{8D721639-3D7C-40E4-BD5C-7BDB393CB293}"/>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graphicFrame>
        <p:nvGraphicFramePr>
          <p:cNvPr id="8" name="Table 7">
            <a:extLst>
              <a:ext uri="{FF2B5EF4-FFF2-40B4-BE49-F238E27FC236}">
                <a16:creationId xmlns:a16="http://schemas.microsoft.com/office/drawing/2014/main" id="{21DE99AA-0A0C-4A4B-8D20-478A472A9F95}"/>
              </a:ext>
            </a:extLst>
          </p:cNvPr>
          <p:cNvGraphicFramePr>
            <a:graphicFrameLocks noGrp="1"/>
          </p:cNvGraphicFramePr>
          <p:nvPr>
            <p:extLst>
              <p:ext uri="{D42A27DB-BD31-4B8C-83A1-F6EECF244321}">
                <p14:modId xmlns:p14="http://schemas.microsoft.com/office/powerpoint/2010/main" val="1269326185"/>
              </p:ext>
            </p:extLst>
          </p:nvPr>
        </p:nvGraphicFramePr>
        <p:xfrm>
          <a:off x="747268" y="1905513"/>
          <a:ext cx="3060700" cy="1783080"/>
        </p:xfrm>
        <a:graphic>
          <a:graphicData uri="http://schemas.openxmlformats.org/drawingml/2006/table">
            <a:tbl>
              <a:tblPr/>
              <a:tblGrid>
                <a:gridCol w="1038169">
                  <a:extLst>
                    <a:ext uri="{9D8B030D-6E8A-4147-A177-3AD203B41FA5}">
                      <a16:colId xmlns:a16="http://schemas.microsoft.com/office/drawing/2014/main" val="1937631590"/>
                    </a:ext>
                  </a:extLst>
                </a:gridCol>
                <a:gridCol w="674177">
                  <a:extLst>
                    <a:ext uri="{9D8B030D-6E8A-4147-A177-3AD203B41FA5}">
                      <a16:colId xmlns:a16="http://schemas.microsoft.com/office/drawing/2014/main" val="3551215261"/>
                    </a:ext>
                  </a:extLst>
                </a:gridCol>
                <a:gridCol w="674177">
                  <a:extLst>
                    <a:ext uri="{9D8B030D-6E8A-4147-A177-3AD203B41FA5}">
                      <a16:colId xmlns:a16="http://schemas.microsoft.com/office/drawing/2014/main" val="2979119492"/>
                    </a:ext>
                  </a:extLst>
                </a:gridCol>
                <a:gridCol w="674177">
                  <a:extLst>
                    <a:ext uri="{9D8B030D-6E8A-4147-A177-3AD203B41FA5}">
                      <a16:colId xmlns:a16="http://schemas.microsoft.com/office/drawing/2014/main" val="1887901511"/>
                    </a:ext>
                  </a:extLst>
                </a:gridCol>
              </a:tblGrid>
              <a:tr h="161925">
                <a:tc>
                  <a:txBody>
                    <a:bodyPr/>
                    <a:lstStyle/>
                    <a:p>
                      <a:pPr algn="ctr" fontAlgn="ctr"/>
                      <a:r>
                        <a:rPr lang="en-US" sz="1400" b="0" i="0" u="none" strike="noStrike" dirty="0">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46861556"/>
                  </a:ext>
                </a:extLst>
              </a:tr>
              <a:tr h="161925">
                <a:tc>
                  <a:txBody>
                    <a:bodyPr/>
                    <a:lstStyle/>
                    <a:p>
                      <a:pPr algn="ctr" fontAlgn="ctr"/>
                      <a:r>
                        <a:rPr lang="en-US" sz="14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38362342"/>
                  </a:ext>
                </a:extLst>
              </a:tr>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43923406"/>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2101793"/>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0.04%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-0.13%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7818542"/>
                  </a:ext>
                </a:extLst>
              </a:tr>
              <a:tr h="161925">
                <a:tc>
                  <a:txBody>
                    <a:bodyPr/>
                    <a:lstStyle/>
                    <a:p>
                      <a:pPr algn="ctr" fontAlgn="ctr"/>
                      <a:r>
                        <a:rPr lang="en-US" sz="14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7777546"/>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-0.12%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36500995"/>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7113133"/>
                  </a:ext>
                </a:extLst>
              </a:tr>
            </a:tbl>
          </a:graphicData>
        </a:graphic>
      </p:graphicFrame>
      <p:graphicFrame>
        <p:nvGraphicFramePr>
          <p:cNvPr id="9" name="Table 8">
            <a:extLst>
              <a:ext uri="{FF2B5EF4-FFF2-40B4-BE49-F238E27FC236}">
                <a16:creationId xmlns:a16="http://schemas.microsoft.com/office/drawing/2014/main" id="{FAF7A6A3-C2E4-4F43-ADC1-E8D83DAA09A3}"/>
              </a:ext>
            </a:extLst>
          </p:cNvPr>
          <p:cNvGraphicFramePr>
            <a:graphicFrameLocks noGrp="1"/>
          </p:cNvGraphicFramePr>
          <p:nvPr>
            <p:extLst>
              <p:ext uri="{D42A27DB-BD31-4B8C-83A1-F6EECF244321}">
                <p14:modId xmlns:p14="http://schemas.microsoft.com/office/powerpoint/2010/main" val="3232815920"/>
              </p:ext>
            </p:extLst>
          </p:nvPr>
        </p:nvGraphicFramePr>
        <p:xfrm>
          <a:off x="747268" y="3755245"/>
          <a:ext cx="3060700" cy="1560195"/>
        </p:xfrm>
        <a:graphic>
          <a:graphicData uri="http://schemas.openxmlformats.org/drawingml/2006/table">
            <a:tbl>
              <a:tblPr/>
              <a:tblGrid>
                <a:gridCol w="1038169">
                  <a:extLst>
                    <a:ext uri="{9D8B030D-6E8A-4147-A177-3AD203B41FA5}">
                      <a16:colId xmlns:a16="http://schemas.microsoft.com/office/drawing/2014/main" val="4021071239"/>
                    </a:ext>
                  </a:extLst>
                </a:gridCol>
                <a:gridCol w="674177">
                  <a:extLst>
                    <a:ext uri="{9D8B030D-6E8A-4147-A177-3AD203B41FA5}">
                      <a16:colId xmlns:a16="http://schemas.microsoft.com/office/drawing/2014/main" val="1649253885"/>
                    </a:ext>
                  </a:extLst>
                </a:gridCol>
                <a:gridCol w="674177">
                  <a:extLst>
                    <a:ext uri="{9D8B030D-6E8A-4147-A177-3AD203B41FA5}">
                      <a16:colId xmlns:a16="http://schemas.microsoft.com/office/drawing/2014/main" val="685753518"/>
                    </a:ext>
                  </a:extLst>
                </a:gridCol>
                <a:gridCol w="674177">
                  <a:extLst>
                    <a:ext uri="{9D8B030D-6E8A-4147-A177-3AD203B41FA5}">
                      <a16:colId xmlns:a16="http://schemas.microsoft.com/office/drawing/2014/main" val="802316524"/>
                    </a:ext>
                  </a:extLst>
                </a:gridCol>
              </a:tblGrid>
              <a:tr h="161925">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-0.12%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70641814"/>
                  </a:ext>
                </a:extLst>
              </a:tr>
              <a:tr h="161925">
                <a:tc>
                  <a:txBody>
                    <a:bodyPr/>
                    <a:lstStyle/>
                    <a:p>
                      <a:pPr algn="ctr" fontAlgn="ctr"/>
                      <a:r>
                        <a:rPr lang="en-US" sz="14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-0.08%</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04956419"/>
                  </a:ext>
                </a:extLst>
              </a:tr>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-0.30%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22432349"/>
                  </a:ext>
                </a:extLst>
              </a:tr>
              <a:tr h="161925">
                <a:tc>
                  <a:txBody>
                    <a:bodyPr/>
                    <a:lstStyle/>
                    <a:p>
                      <a:pPr algn="ctr" fontAlgn="ctr"/>
                      <a:r>
                        <a:rPr lang="en-US" sz="1400" b="0" i="0" u="none" strike="noStrike" dirty="0">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10033366"/>
                  </a:ext>
                </a:extLst>
              </a:tr>
              <a:tr h="179113">
                <a:tc>
                  <a:txBody>
                    <a:bodyPr/>
                    <a:lstStyle/>
                    <a:p>
                      <a:pPr algn="ctr" fontAlgn="ctr"/>
                      <a:r>
                        <a:rPr lang="en-US" sz="1400" b="1" i="0" u="none" strike="noStrike" dirty="0">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-0.12%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9902834"/>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-0.33%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-0.24%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307389902"/>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-0.17%</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0030302"/>
                  </a:ext>
                </a:extLst>
              </a:tr>
            </a:tbl>
          </a:graphicData>
        </a:graphic>
      </p:graphicFrame>
      <p:graphicFrame>
        <p:nvGraphicFramePr>
          <p:cNvPr id="10" name="Table 9">
            <a:extLst>
              <a:ext uri="{FF2B5EF4-FFF2-40B4-BE49-F238E27FC236}">
                <a16:creationId xmlns:a16="http://schemas.microsoft.com/office/drawing/2014/main" id="{1F083314-0DFF-4642-9B8A-F3F09FD1AA42}"/>
              </a:ext>
            </a:extLst>
          </p:cNvPr>
          <p:cNvGraphicFramePr>
            <a:graphicFrameLocks noGrp="1"/>
          </p:cNvGraphicFramePr>
          <p:nvPr>
            <p:extLst>
              <p:ext uri="{D42A27DB-BD31-4B8C-83A1-F6EECF244321}">
                <p14:modId xmlns:p14="http://schemas.microsoft.com/office/powerpoint/2010/main" val="1353740797"/>
              </p:ext>
            </p:extLst>
          </p:nvPr>
        </p:nvGraphicFramePr>
        <p:xfrm>
          <a:off x="747268" y="5382092"/>
          <a:ext cx="3060700" cy="1337310"/>
        </p:xfrm>
        <a:graphic>
          <a:graphicData uri="http://schemas.openxmlformats.org/drawingml/2006/table">
            <a:tbl>
              <a:tblPr/>
              <a:tblGrid>
                <a:gridCol w="1038169">
                  <a:extLst>
                    <a:ext uri="{9D8B030D-6E8A-4147-A177-3AD203B41FA5}">
                      <a16:colId xmlns:a16="http://schemas.microsoft.com/office/drawing/2014/main" val="3335148921"/>
                    </a:ext>
                  </a:extLst>
                </a:gridCol>
                <a:gridCol w="674177">
                  <a:extLst>
                    <a:ext uri="{9D8B030D-6E8A-4147-A177-3AD203B41FA5}">
                      <a16:colId xmlns:a16="http://schemas.microsoft.com/office/drawing/2014/main" val="3830950994"/>
                    </a:ext>
                  </a:extLst>
                </a:gridCol>
                <a:gridCol w="674177">
                  <a:extLst>
                    <a:ext uri="{9D8B030D-6E8A-4147-A177-3AD203B41FA5}">
                      <a16:colId xmlns:a16="http://schemas.microsoft.com/office/drawing/2014/main" val="959841006"/>
                    </a:ext>
                  </a:extLst>
                </a:gridCol>
                <a:gridCol w="674177">
                  <a:extLst>
                    <a:ext uri="{9D8B030D-6E8A-4147-A177-3AD203B41FA5}">
                      <a16:colId xmlns:a16="http://schemas.microsoft.com/office/drawing/2014/main" val="933344447"/>
                    </a:ext>
                  </a:extLst>
                </a:gridCol>
              </a:tblGrid>
              <a:tr h="161925">
                <a:tc>
                  <a:txBody>
                    <a:bodyPr/>
                    <a:lstStyle/>
                    <a:p>
                      <a:pPr algn="ctr" fontAlgn="ctr"/>
                      <a:r>
                        <a:rPr lang="en-US" sz="14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-0.21%</a:t>
                      </a: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-0.24%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87931151"/>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0.16%</a:t>
                      </a: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-0.30%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60747698"/>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1.31%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1.34%</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3235319"/>
                  </a:ext>
                </a:extLst>
              </a:tr>
              <a:tr h="161925">
                <a:tc>
                  <a:txBody>
                    <a:bodyPr/>
                    <a:lstStyle/>
                    <a:p>
                      <a:pPr algn="ctr" fontAlgn="ctr"/>
                      <a:r>
                        <a:rPr lang="en-US" sz="14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0.29%</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24264737"/>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0.68%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0.12%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51362938"/>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369387"/>
                  </a:ext>
                </a:extLst>
              </a:tr>
            </a:tbl>
          </a:graphicData>
        </a:graphic>
      </p:graphicFrame>
      <p:cxnSp>
        <p:nvCxnSpPr>
          <p:cNvPr id="12" name="Straight Connector 11">
            <a:extLst>
              <a:ext uri="{FF2B5EF4-FFF2-40B4-BE49-F238E27FC236}">
                <a16:creationId xmlns:a16="http://schemas.microsoft.com/office/drawing/2014/main" id="{9F7ECCC6-1383-4219-8C93-CB6B963E5FD1}"/>
              </a:ext>
            </a:extLst>
          </p:cNvPr>
          <p:cNvCxnSpPr/>
          <p:nvPr/>
        </p:nvCxnSpPr>
        <p:spPr>
          <a:xfrm>
            <a:off x="747268" y="4649636"/>
            <a:ext cx="3060700"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14F047C7-3FDB-4A60-A9ED-1834FF1252BF}"/>
              </a:ext>
            </a:extLst>
          </p:cNvPr>
          <p:cNvCxnSpPr/>
          <p:nvPr/>
        </p:nvCxnSpPr>
        <p:spPr>
          <a:xfrm>
            <a:off x="738639" y="5382092"/>
            <a:ext cx="3060700"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graphicFrame>
        <p:nvGraphicFramePr>
          <p:cNvPr id="14" name="Table 13">
            <a:extLst>
              <a:ext uri="{FF2B5EF4-FFF2-40B4-BE49-F238E27FC236}">
                <a16:creationId xmlns:a16="http://schemas.microsoft.com/office/drawing/2014/main" id="{7FA182EA-4C4F-4DDB-A4F1-649860C727FA}"/>
              </a:ext>
            </a:extLst>
          </p:cNvPr>
          <p:cNvGraphicFramePr>
            <a:graphicFrameLocks noGrp="1"/>
          </p:cNvGraphicFramePr>
          <p:nvPr>
            <p:extLst>
              <p:ext uri="{D42A27DB-BD31-4B8C-83A1-F6EECF244321}">
                <p14:modId xmlns:p14="http://schemas.microsoft.com/office/powerpoint/2010/main" val="2228742451"/>
              </p:ext>
            </p:extLst>
          </p:nvPr>
        </p:nvGraphicFramePr>
        <p:xfrm>
          <a:off x="8425084" y="1905513"/>
          <a:ext cx="3060700" cy="1783080"/>
        </p:xfrm>
        <a:graphic>
          <a:graphicData uri="http://schemas.openxmlformats.org/drawingml/2006/table">
            <a:tbl>
              <a:tblPr/>
              <a:tblGrid>
                <a:gridCol w="1038169">
                  <a:extLst>
                    <a:ext uri="{9D8B030D-6E8A-4147-A177-3AD203B41FA5}">
                      <a16:colId xmlns:a16="http://schemas.microsoft.com/office/drawing/2014/main" val="3444739273"/>
                    </a:ext>
                  </a:extLst>
                </a:gridCol>
                <a:gridCol w="674177">
                  <a:extLst>
                    <a:ext uri="{9D8B030D-6E8A-4147-A177-3AD203B41FA5}">
                      <a16:colId xmlns:a16="http://schemas.microsoft.com/office/drawing/2014/main" val="778973042"/>
                    </a:ext>
                  </a:extLst>
                </a:gridCol>
                <a:gridCol w="674177">
                  <a:extLst>
                    <a:ext uri="{9D8B030D-6E8A-4147-A177-3AD203B41FA5}">
                      <a16:colId xmlns:a16="http://schemas.microsoft.com/office/drawing/2014/main" val="3444830216"/>
                    </a:ext>
                  </a:extLst>
                </a:gridCol>
                <a:gridCol w="674177">
                  <a:extLst>
                    <a:ext uri="{9D8B030D-6E8A-4147-A177-3AD203B41FA5}">
                      <a16:colId xmlns:a16="http://schemas.microsoft.com/office/drawing/2014/main" val="1248485288"/>
                    </a:ext>
                  </a:extLst>
                </a:gridCol>
              </a:tblGrid>
              <a:tr h="161925">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50605987"/>
                  </a:ext>
                </a:extLst>
              </a:tr>
              <a:tr h="161925">
                <a:tc>
                  <a:txBody>
                    <a:bodyPr/>
                    <a:lstStyle/>
                    <a:p>
                      <a:pPr algn="ctr" fontAlgn="ctr"/>
                      <a:r>
                        <a:rPr lang="en-US" sz="14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9377047"/>
                  </a:ext>
                </a:extLst>
              </a:tr>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2983506"/>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90733307"/>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8007191"/>
                  </a:ext>
                </a:extLst>
              </a:tr>
              <a:tr h="161925">
                <a:tc>
                  <a:txBody>
                    <a:bodyPr/>
                    <a:lstStyle/>
                    <a:p>
                      <a:pPr algn="ctr" fontAlgn="ctr"/>
                      <a:r>
                        <a:rPr lang="en-US" sz="14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7922846"/>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64227801"/>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-0.15%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6971519"/>
                  </a:ext>
                </a:extLst>
              </a:tr>
            </a:tbl>
          </a:graphicData>
        </a:graphic>
      </p:graphicFrame>
      <p:graphicFrame>
        <p:nvGraphicFramePr>
          <p:cNvPr id="15" name="Table 14">
            <a:extLst>
              <a:ext uri="{FF2B5EF4-FFF2-40B4-BE49-F238E27FC236}">
                <a16:creationId xmlns:a16="http://schemas.microsoft.com/office/drawing/2014/main" id="{156DD865-58D0-4D2C-A0ED-DB52420145A6}"/>
              </a:ext>
            </a:extLst>
          </p:cNvPr>
          <p:cNvGraphicFramePr>
            <a:graphicFrameLocks noGrp="1"/>
          </p:cNvGraphicFramePr>
          <p:nvPr>
            <p:extLst>
              <p:ext uri="{D42A27DB-BD31-4B8C-83A1-F6EECF244321}">
                <p14:modId xmlns:p14="http://schemas.microsoft.com/office/powerpoint/2010/main" val="991278285"/>
              </p:ext>
            </p:extLst>
          </p:nvPr>
        </p:nvGraphicFramePr>
        <p:xfrm>
          <a:off x="8425084" y="3755245"/>
          <a:ext cx="3060700" cy="1560195"/>
        </p:xfrm>
        <a:graphic>
          <a:graphicData uri="http://schemas.openxmlformats.org/drawingml/2006/table">
            <a:tbl>
              <a:tblPr/>
              <a:tblGrid>
                <a:gridCol w="1038169">
                  <a:extLst>
                    <a:ext uri="{9D8B030D-6E8A-4147-A177-3AD203B41FA5}">
                      <a16:colId xmlns:a16="http://schemas.microsoft.com/office/drawing/2014/main" val="399047325"/>
                    </a:ext>
                  </a:extLst>
                </a:gridCol>
                <a:gridCol w="674177">
                  <a:extLst>
                    <a:ext uri="{9D8B030D-6E8A-4147-A177-3AD203B41FA5}">
                      <a16:colId xmlns:a16="http://schemas.microsoft.com/office/drawing/2014/main" val="1533897930"/>
                    </a:ext>
                  </a:extLst>
                </a:gridCol>
                <a:gridCol w="674177">
                  <a:extLst>
                    <a:ext uri="{9D8B030D-6E8A-4147-A177-3AD203B41FA5}">
                      <a16:colId xmlns:a16="http://schemas.microsoft.com/office/drawing/2014/main" val="1640328636"/>
                    </a:ext>
                  </a:extLst>
                </a:gridCol>
                <a:gridCol w="674177">
                  <a:extLst>
                    <a:ext uri="{9D8B030D-6E8A-4147-A177-3AD203B41FA5}">
                      <a16:colId xmlns:a16="http://schemas.microsoft.com/office/drawing/2014/main" val="4281014080"/>
                    </a:ext>
                  </a:extLst>
                </a:gridCol>
              </a:tblGrid>
              <a:tr h="161925">
                <a:tc>
                  <a:txBody>
                    <a:bodyPr/>
                    <a:lstStyle/>
                    <a:p>
                      <a:pPr algn="ctr" fontAlgn="ctr"/>
                      <a:r>
                        <a:rPr lang="en-US" sz="1400" b="0" i="0" u="none" strike="noStrike" dirty="0">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05125193"/>
                  </a:ext>
                </a:extLst>
              </a:tr>
              <a:tr h="161925">
                <a:tc>
                  <a:txBody>
                    <a:bodyPr/>
                    <a:lstStyle/>
                    <a:p>
                      <a:pPr algn="ctr" fontAlgn="ctr"/>
                      <a:r>
                        <a:rPr lang="en-US" sz="14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41079823"/>
                  </a:ext>
                </a:extLst>
              </a:tr>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53774325"/>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-0.22%</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95870700"/>
                  </a:ext>
                </a:extLst>
              </a:tr>
              <a:tr h="161925">
                <a:tc>
                  <a:txBody>
                    <a:bodyPr/>
                    <a:lstStyle/>
                    <a:p>
                      <a:pPr algn="ctr" fontAlgn="ctr"/>
                      <a:r>
                        <a:rPr lang="en-US" sz="14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-0.11%</a:t>
                      </a: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9176163"/>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86018825"/>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-0.17%</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5403602"/>
                  </a:ext>
                </a:extLst>
              </a:tr>
            </a:tbl>
          </a:graphicData>
        </a:graphic>
      </p:graphicFrame>
      <p:graphicFrame>
        <p:nvGraphicFramePr>
          <p:cNvPr id="16" name="Table 15">
            <a:extLst>
              <a:ext uri="{FF2B5EF4-FFF2-40B4-BE49-F238E27FC236}">
                <a16:creationId xmlns:a16="http://schemas.microsoft.com/office/drawing/2014/main" id="{A1161CDC-D74F-4A96-AC17-90A70A19EFCE}"/>
              </a:ext>
            </a:extLst>
          </p:cNvPr>
          <p:cNvGraphicFramePr>
            <a:graphicFrameLocks noGrp="1"/>
          </p:cNvGraphicFramePr>
          <p:nvPr>
            <p:extLst>
              <p:ext uri="{D42A27DB-BD31-4B8C-83A1-F6EECF244321}">
                <p14:modId xmlns:p14="http://schemas.microsoft.com/office/powerpoint/2010/main" val="2560688063"/>
              </p:ext>
            </p:extLst>
          </p:nvPr>
        </p:nvGraphicFramePr>
        <p:xfrm>
          <a:off x="8425084" y="5382092"/>
          <a:ext cx="3060700" cy="1337310"/>
        </p:xfrm>
        <a:graphic>
          <a:graphicData uri="http://schemas.openxmlformats.org/drawingml/2006/table">
            <a:tbl>
              <a:tblPr/>
              <a:tblGrid>
                <a:gridCol w="1038169">
                  <a:extLst>
                    <a:ext uri="{9D8B030D-6E8A-4147-A177-3AD203B41FA5}">
                      <a16:colId xmlns:a16="http://schemas.microsoft.com/office/drawing/2014/main" val="3877039910"/>
                    </a:ext>
                  </a:extLst>
                </a:gridCol>
                <a:gridCol w="674177">
                  <a:extLst>
                    <a:ext uri="{9D8B030D-6E8A-4147-A177-3AD203B41FA5}">
                      <a16:colId xmlns:a16="http://schemas.microsoft.com/office/drawing/2014/main" val="2615656552"/>
                    </a:ext>
                  </a:extLst>
                </a:gridCol>
                <a:gridCol w="674177">
                  <a:extLst>
                    <a:ext uri="{9D8B030D-6E8A-4147-A177-3AD203B41FA5}">
                      <a16:colId xmlns:a16="http://schemas.microsoft.com/office/drawing/2014/main" val="646975378"/>
                    </a:ext>
                  </a:extLst>
                </a:gridCol>
                <a:gridCol w="674177">
                  <a:extLst>
                    <a:ext uri="{9D8B030D-6E8A-4147-A177-3AD203B41FA5}">
                      <a16:colId xmlns:a16="http://schemas.microsoft.com/office/drawing/2014/main" val="1690159070"/>
                    </a:ext>
                  </a:extLst>
                </a:gridCol>
              </a:tblGrid>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-0.08%</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4929764"/>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0.48%</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-0.32%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33258361"/>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0.45%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-0.39%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9085788"/>
                  </a:ext>
                </a:extLst>
              </a:tr>
              <a:tr h="161925">
                <a:tc>
                  <a:txBody>
                    <a:bodyPr/>
                    <a:lstStyle/>
                    <a:p>
                      <a:pPr algn="ctr" fontAlgn="ctr"/>
                      <a:r>
                        <a:rPr lang="en-US" sz="14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-0.65%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9391546"/>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0.15%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-1.45%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84535313"/>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-0.33%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-0.19%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372746"/>
                  </a:ext>
                </a:extLst>
              </a:tr>
            </a:tbl>
          </a:graphicData>
        </a:graphic>
      </p:graphicFrame>
      <p:cxnSp>
        <p:nvCxnSpPr>
          <p:cNvPr id="17" name="Straight Connector 16">
            <a:extLst>
              <a:ext uri="{FF2B5EF4-FFF2-40B4-BE49-F238E27FC236}">
                <a16:creationId xmlns:a16="http://schemas.microsoft.com/office/drawing/2014/main" id="{B17D51F7-653B-4412-90B9-36F717948D36}"/>
              </a:ext>
            </a:extLst>
          </p:cNvPr>
          <p:cNvCxnSpPr/>
          <p:nvPr/>
        </p:nvCxnSpPr>
        <p:spPr>
          <a:xfrm>
            <a:off x="8425084" y="4641009"/>
            <a:ext cx="3060700"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63AB8FC6-CCE6-42EA-A20E-D55C353AD10D}"/>
              </a:ext>
            </a:extLst>
          </p:cNvPr>
          <p:cNvCxnSpPr/>
          <p:nvPr/>
        </p:nvCxnSpPr>
        <p:spPr>
          <a:xfrm>
            <a:off x="8425084" y="5390716"/>
            <a:ext cx="3060700"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graphicFrame>
        <p:nvGraphicFramePr>
          <p:cNvPr id="19" name="Table 18">
            <a:extLst>
              <a:ext uri="{FF2B5EF4-FFF2-40B4-BE49-F238E27FC236}">
                <a16:creationId xmlns:a16="http://schemas.microsoft.com/office/drawing/2014/main" id="{90BCBF12-B75D-49BB-B142-B68B744DF3AB}"/>
              </a:ext>
            </a:extLst>
          </p:cNvPr>
          <p:cNvGraphicFramePr>
            <a:graphicFrameLocks noGrp="1"/>
          </p:cNvGraphicFramePr>
          <p:nvPr>
            <p:extLst>
              <p:ext uri="{D42A27DB-BD31-4B8C-83A1-F6EECF244321}">
                <p14:modId xmlns:p14="http://schemas.microsoft.com/office/powerpoint/2010/main" val="775193766"/>
              </p:ext>
            </p:extLst>
          </p:nvPr>
        </p:nvGraphicFramePr>
        <p:xfrm>
          <a:off x="4481662" y="1905513"/>
          <a:ext cx="3060700" cy="1783080"/>
        </p:xfrm>
        <a:graphic>
          <a:graphicData uri="http://schemas.openxmlformats.org/drawingml/2006/table">
            <a:tbl>
              <a:tblPr/>
              <a:tblGrid>
                <a:gridCol w="1038169">
                  <a:extLst>
                    <a:ext uri="{9D8B030D-6E8A-4147-A177-3AD203B41FA5}">
                      <a16:colId xmlns:a16="http://schemas.microsoft.com/office/drawing/2014/main" val="2075746013"/>
                    </a:ext>
                  </a:extLst>
                </a:gridCol>
                <a:gridCol w="674177">
                  <a:extLst>
                    <a:ext uri="{9D8B030D-6E8A-4147-A177-3AD203B41FA5}">
                      <a16:colId xmlns:a16="http://schemas.microsoft.com/office/drawing/2014/main" val="1836009827"/>
                    </a:ext>
                  </a:extLst>
                </a:gridCol>
                <a:gridCol w="674177">
                  <a:extLst>
                    <a:ext uri="{9D8B030D-6E8A-4147-A177-3AD203B41FA5}">
                      <a16:colId xmlns:a16="http://schemas.microsoft.com/office/drawing/2014/main" val="866150570"/>
                    </a:ext>
                  </a:extLst>
                </a:gridCol>
                <a:gridCol w="674177">
                  <a:extLst>
                    <a:ext uri="{9D8B030D-6E8A-4147-A177-3AD203B41FA5}">
                      <a16:colId xmlns:a16="http://schemas.microsoft.com/office/drawing/2014/main" val="1558525009"/>
                    </a:ext>
                  </a:extLst>
                </a:gridCol>
              </a:tblGrid>
              <a:tr h="161925">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0.10%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93522584"/>
                  </a:ext>
                </a:extLst>
              </a:tr>
              <a:tr h="161925">
                <a:tc>
                  <a:txBody>
                    <a:bodyPr/>
                    <a:lstStyle/>
                    <a:p>
                      <a:pPr algn="ctr" fontAlgn="ctr"/>
                      <a:r>
                        <a:rPr lang="en-US" sz="14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0.11%</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42203035"/>
                  </a:ext>
                </a:extLst>
              </a:tr>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4579302"/>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59340397"/>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0358052"/>
                  </a:ext>
                </a:extLst>
              </a:tr>
              <a:tr h="161925">
                <a:tc>
                  <a:txBody>
                    <a:bodyPr/>
                    <a:lstStyle/>
                    <a:p>
                      <a:pPr algn="ctr" fontAlgn="ctr"/>
                      <a:r>
                        <a:rPr lang="en-US" sz="14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3234735"/>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70885133"/>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1506286"/>
                  </a:ext>
                </a:extLst>
              </a:tr>
            </a:tbl>
          </a:graphicData>
        </a:graphic>
      </p:graphicFrame>
      <p:graphicFrame>
        <p:nvGraphicFramePr>
          <p:cNvPr id="20" name="Table 19">
            <a:extLst>
              <a:ext uri="{FF2B5EF4-FFF2-40B4-BE49-F238E27FC236}">
                <a16:creationId xmlns:a16="http://schemas.microsoft.com/office/drawing/2014/main" id="{849714A6-F721-4065-BD87-AFBA5AE66D25}"/>
              </a:ext>
            </a:extLst>
          </p:cNvPr>
          <p:cNvGraphicFramePr>
            <a:graphicFrameLocks noGrp="1"/>
          </p:cNvGraphicFramePr>
          <p:nvPr>
            <p:extLst>
              <p:ext uri="{D42A27DB-BD31-4B8C-83A1-F6EECF244321}">
                <p14:modId xmlns:p14="http://schemas.microsoft.com/office/powerpoint/2010/main" val="1909770798"/>
              </p:ext>
            </p:extLst>
          </p:nvPr>
        </p:nvGraphicFramePr>
        <p:xfrm>
          <a:off x="4481662" y="3753564"/>
          <a:ext cx="3060700" cy="1560195"/>
        </p:xfrm>
        <a:graphic>
          <a:graphicData uri="http://schemas.openxmlformats.org/drawingml/2006/table">
            <a:tbl>
              <a:tblPr/>
              <a:tblGrid>
                <a:gridCol w="1038169">
                  <a:extLst>
                    <a:ext uri="{9D8B030D-6E8A-4147-A177-3AD203B41FA5}">
                      <a16:colId xmlns:a16="http://schemas.microsoft.com/office/drawing/2014/main" val="729920329"/>
                    </a:ext>
                  </a:extLst>
                </a:gridCol>
                <a:gridCol w="674177">
                  <a:extLst>
                    <a:ext uri="{9D8B030D-6E8A-4147-A177-3AD203B41FA5}">
                      <a16:colId xmlns:a16="http://schemas.microsoft.com/office/drawing/2014/main" val="80114757"/>
                    </a:ext>
                  </a:extLst>
                </a:gridCol>
                <a:gridCol w="674177">
                  <a:extLst>
                    <a:ext uri="{9D8B030D-6E8A-4147-A177-3AD203B41FA5}">
                      <a16:colId xmlns:a16="http://schemas.microsoft.com/office/drawing/2014/main" val="629409213"/>
                    </a:ext>
                  </a:extLst>
                </a:gridCol>
                <a:gridCol w="674177">
                  <a:extLst>
                    <a:ext uri="{9D8B030D-6E8A-4147-A177-3AD203B41FA5}">
                      <a16:colId xmlns:a16="http://schemas.microsoft.com/office/drawing/2014/main" val="4154500517"/>
                    </a:ext>
                  </a:extLst>
                </a:gridCol>
              </a:tblGrid>
              <a:tr h="161925">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93603358"/>
                  </a:ext>
                </a:extLst>
              </a:tr>
              <a:tr h="161925">
                <a:tc>
                  <a:txBody>
                    <a:bodyPr/>
                    <a:lstStyle/>
                    <a:p>
                      <a:pPr algn="ctr" fontAlgn="ctr"/>
                      <a:r>
                        <a:rPr lang="en-US" sz="14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21455844"/>
                  </a:ext>
                </a:extLst>
              </a:tr>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-0.35%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96990216"/>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-0.14%</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33298114"/>
                  </a:ext>
                </a:extLst>
              </a:tr>
              <a:tr h="161925">
                <a:tc>
                  <a:txBody>
                    <a:bodyPr/>
                    <a:lstStyle/>
                    <a:p>
                      <a:pPr algn="ctr" fontAlgn="ctr"/>
                      <a:r>
                        <a:rPr lang="en-US" sz="14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-0.08%</a:t>
                      </a: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-0.18%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8333158"/>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-0.12%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-0.49%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63568149"/>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1685704"/>
                  </a:ext>
                </a:extLst>
              </a:tr>
            </a:tbl>
          </a:graphicData>
        </a:graphic>
      </p:graphicFrame>
      <p:graphicFrame>
        <p:nvGraphicFramePr>
          <p:cNvPr id="21" name="Table 20">
            <a:extLst>
              <a:ext uri="{FF2B5EF4-FFF2-40B4-BE49-F238E27FC236}">
                <a16:creationId xmlns:a16="http://schemas.microsoft.com/office/drawing/2014/main" id="{3B04DDBA-2DEA-479D-949D-E12D24D001ED}"/>
              </a:ext>
            </a:extLst>
          </p:cNvPr>
          <p:cNvGraphicFramePr>
            <a:graphicFrameLocks noGrp="1"/>
          </p:cNvGraphicFramePr>
          <p:nvPr>
            <p:extLst>
              <p:ext uri="{D42A27DB-BD31-4B8C-83A1-F6EECF244321}">
                <p14:modId xmlns:p14="http://schemas.microsoft.com/office/powerpoint/2010/main" val="3668155737"/>
              </p:ext>
            </p:extLst>
          </p:nvPr>
        </p:nvGraphicFramePr>
        <p:xfrm>
          <a:off x="4481662" y="5382092"/>
          <a:ext cx="3060700" cy="1337310"/>
        </p:xfrm>
        <a:graphic>
          <a:graphicData uri="http://schemas.openxmlformats.org/drawingml/2006/table">
            <a:tbl>
              <a:tblPr/>
              <a:tblGrid>
                <a:gridCol w="1038169">
                  <a:extLst>
                    <a:ext uri="{9D8B030D-6E8A-4147-A177-3AD203B41FA5}">
                      <a16:colId xmlns:a16="http://schemas.microsoft.com/office/drawing/2014/main" val="2968317943"/>
                    </a:ext>
                  </a:extLst>
                </a:gridCol>
                <a:gridCol w="674177">
                  <a:extLst>
                    <a:ext uri="{9D8B030D-6E8A-4147-A177-3AD203B41FA5}">
                      <a16:colId xmlns:a16="http://schemas.microsoft.com/office/drawing/2014/main" val="1048743670"/>
                    </a:ext>
                  </a:extLst>
                </a:gridCol>
                <a:gridCol w="674177">
                  <a:extLst>
                    <a:ext uri="{9D8B030D-6E8A-4147-A177-3AD203B41FA5}">
                      <a16:colId xmlns:a16="http://schemas.microsoft.com/office/drawing/2014/main" val="2548995201"/>
                    </a:ext>
                  </a:extLst>
                </a:gridCol>
                <a:gridCol w="674177">
                  <a:extLst>
                    <a:ext uri="{9D8B030D-6E8A-4147-A177-3AD203B41FA5}">
                      <a16:colId xmlns:a16="http://schemas.microsoft.com/office/drawing/2014/main" val="4247832019"/>
                    </a:ext>
                  </a:extLst>
                </a:gridCol>
              </a:tblGrid>
              <a:tr h="161925">
                <a:tc>
                  <a:txBody>
                    <a:bodyPr/>
                    <a:lstStyle/>
                    <a:p>
                      <a:pPr algn="ctr" fontAlgn="ctr"/>
                      <a:r>
                        <a:rPr lang="en-US" sz="14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0.11%</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-0.40%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33875957"/>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0.41%</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54317177"/>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0.75%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1.61%</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8869120"/>
                  </a:ext>
                </a:extLst>
              </a:tr>
              <a:tr h="161925">
                <a:tc>
                  <a:txBody>
                    <a:bodyPr/>
                    <a:lstStyle/>
                    <a:p>
                      <a:pPr algn="ctr" fontAlgn="ctr"/>
                      <a:r>
                        <a:rPr lang="en-US" sz="14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0.37%</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1732732"/>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0.85%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13957658"/>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0.18%</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5516472"/>
                  </a:ext>
                </a:extLst>
              </a:tr>
            </a:tbl>
          </a:graphicData>
        </a:graphic>
      </p:graphicFrame>
      <p:cxnSp>
        <p:nvCxnSpPr>
          <p:cNvPr id="22" name="Straight Connector 21">
            <a:extLst>
              <a:ext uri="{FF2B5EF4-FFF2-40B4-BE49-F238E27FC236}">
                <a16:creationId xmlns:a16="http://schemas.microsoft.com/office/drawing/2014/main" id="{0789B782-9C64-4FBB-BD53-FED779B8E126}"/>
              </a:ext>
            </a:extLst>
          </p:cNvPr>
          <p:cNvCxnSpPr/>
          <p:nvPr/>
        </p:nvCxnSpPr>
        <p:spPr>
          <a:xfrm>
            <a:off x="4481662" y="4641009"/>
            <a:ext cx="3060700"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3B80AE9E-EA8E-49F3-B7F0-17F20C3ADBA5}"/>
              </a:ext>
            </a:extLst>
          </p:cNvPr>
          <p:cNvCxnSpPr/>
          <p:nvPr/>
        </p:nvCxnSpPr>
        <p:spPr>
          <a:xfrm>
            <a:off x="4481662" y="5382092"/>
            <a:ext cx="3060700"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47110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2017_Qualcomm_16x9_Corporate-Simplified_Template_V2_00_MB" id="{54706558-357E-2E42-A9F5-45AC9A967602}" vid="{7209CDA1-F5C1-484F-A14C-37E765E18A7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JVET-N0425</Template>
  <TotalTime>1484</TotalTime>
  <Words>1757</Words>
  <Application>Microsoft Office PowerPoint</Application>
  <PresentationFormat>Widescreen</PresentationFormat>
  <Paragraphs>705</Paragraphs>
  <Slides>9</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Century Gothic</vt:lpstr>
      <vt:lpstr>Microsoft Sans Serif</vt:lpstr>
      <vt:lpstr>Qualcomm</vt:lpstr>
      <vt:lpstr>JVET-N0425 Simplification of CABAC Initialization Process</vt:lpstr>
      <vt:lpstr>Problem Statement</vt:lpstr>
      <vt:lpstr>This contribution</vt:lpstr>
      <vt:lpstr>Draft Change</vt:lpstr>
      <vt:lpstr>Experimental Results</vt:lpstr>
      <vt:lpstr>Conclusion</vt:lpstr>
      <vt:lpstr>PowerPoint Presentation</vt:lpstr>
      <vt:lpstr>Experimental Results</vt:lpstr>
      <vt:lpstr>Performance with the Same Training Tool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Simplification of CABAC Initialization Process</dc:title>
  <dc:creator>Jie Dong</dc:creator>
  <cp:lastModifiedBy>Jie Dong</cp:lastModifiedBy>
  <cp:revision>68</cp:revision>
  <dcterms:created xsi:type="dcterms:W3CDTF">2019-03-20T16:19:21Z</dcterms:created>
  <dcterms:modified xsi:type="dcterms:W3CDTF">2019-03-22T10:33:06Z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