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689" r:id="rId2"/>
    <p:sldId id="1898" r:id="rId3"/>
    <p:sldId id="1899" r:id="rId4"/>
    <p:sldId id="1888" r:id="rId5"/>
    <p:sldId id="1903" r:id="rId6"/>
    <p:sldId id="1909" r:id="rId7"/>
    <p:sldId id="1905" r:id="rId8"/>
    <p:sldId id="1910" r:id="rId9"/>
    <p:sldId id="1914" r:id="rId10"/>
    <p:sldId id="1911" r:id="rId11"/>
    <p:sldId id="1913" r:id="rId12"/>
    <p:sldId id="1895" r:id="rId13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3FF"/>
    <a:srgbClr val="CCFFFF"/>
    <a:srgbClr val="66CCFF"/>
    <a:srgbClr val="6699FF"/>
    <a:srgbClr val="6F5CFE"/>
    <a:srgbClr val="1A01D1"/>
    <a:srgbClr val="81708E"/>
    <a:srgbClr val="8B816F"/>
    <a:srgbClr val="005674"/>
    <a:srgbClr val="92B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6575" autoAdjust="0"/>
  </p:normalViewPr>
  <p:slideViewPr>
    <p:cSldViewPr snapToGrid="0">
      <p:cViewPr varScale="1">
        <p:scale>
          <a:sx n="119" d="100"/>
          <a:sy n="119" d="100"/>
        </p:scale>
        <p:origin x="816" y="91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21/03/2019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11 </a:t>
            </a:r>
            <a:r>
              <a:rPr lang="fr-FR" dirty="0" err="1"/>
              <a:t>ctx</a:t>
            </a:r>
            <a:r>
              <a:rPr lang="fr-FR" dirty="0"/>
              <a:t> to 3 = 8</a:t>
            </a:r>
          </a:p>
          <a:p>
            <a:r>
              <a:rPr lang="fr-FR" dirty="0"/>
              <a:t>For 3 flags </a:t>
            </a:r>
            <a:r>
              <a:rPr lang="en-CA" sz="1200" i="1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par_level_flag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,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abs_level_gt1_flag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and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abs_level_gt3_flag</a:t>
            </a:r>
          </a:p>
          <a:p>
            <a:r>
              <a:rPr lang="en-US" dirty="0"/>
              <a:t>= 24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613278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982753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15 to 5 = 10 </a:t>
            </a:r>
            <a:r>
              <a:rPr lang="fr-FR" dirty="0" err="1"/>
              <a:t>ctx</a:t>
            </a:r>
            <a:endParaRPr lang="fr-FR" dirty="0"/>
          </a:p>
          <a:p>
            <a:r>
              <a:rPr lang="fr-FR" dirty="0"/>
              <a:t>* 3 </a:t>
            </a:r>
            <a:r>
              <a:rPr lang="fr-FR" dirty="0" err="1"/>
              <a:t>DepQuant</a:t>
            </a:r>
            <a:r>
              <a:rPr lang="fr-FR" dirty="0"/>
              <a:t> states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408377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96977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 to 4 = 4</a:t>
            </a:r>
          </a:p>
          <a:p>
            <a:r>
              <a:rPr lang="fr-FR" dirty="0"/>
              <a:t>4*3 </a:t>
            </a:r>
            <a:r>
              <a:rPr lang="fr-FR" dirty="0" err="1"/>
              <a:t>syntax</a:t>
            </a:r>
            <a:r>
              <a:rPr lang="fr-FR" dirty="0"/>
              <a:t> éléments = 12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413296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711262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9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78087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10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891328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3/21/2019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4" y="268423"/>
            <a:ext cx="8730916" cy="531103"/>
          </a:xfrm>
        </p:spPr>
        <p:txBody>
          <a:bodyPr/>
          <a:lstStyle/>
          <a:p>
            <a:pPr algn="ctr"/>
            <a:r>
              <a:rPr lang="en-US" dirty="0"/>
              <a:t>Non-CE7: Context modeling simplification and reduction in VVC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JVET-N0311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Mars 2019</a:t>
            </a:r>
          </a:p>
          <a:p>
            <a:r>
              <a:rPr lang="fr-FR" sz="900" dirty="0">
                <a:latin typeface="Trebuchet MS" pitchFamily="34" charset="0"/>
              </a:rPr>
              <a:t>Y. Chen, 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T. Poirier 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JVET-N0311</a:t>
            </a:r>
            <a:r>
              <a:rPr lang="en-US" b="1" dirty="0"/>
              <a:t>: Methods 1-5 (-76 </a:t>
            </a:r>
            <a:r>
              <a:rPr lang="en-US" b="1" dirty="0" err="1"/>
              <a:t>ctx</a:t>
            </a:r>
            <a:r>
              <a:rPr lang="en-US" b="1" dirty="0"/>
              <a:t>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0E4D24-0E56-4876-9A52-D1182B8DD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480414"/>
              </p:ext>
            </p:extLst>
          </p:nvPr>
        </p:nvGraphicFramePr>
        <p:xfrm>
          <a:off x="343627" y="3044026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0A88898-CF57-4681-83D4-4B245979BB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658365"/>
              </p:ext>
            </p:extLst>
          </p:nvPr>
        </p:nvGraphicFramePr>
        <p:xfrm>
          <a:off x="356248" y="942459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BB8D7D1-DC7A-4587-A66F-5963DAF44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335541"/>
              </p:ext>
            </p:extLst>
          </p:nvPr>
        </p:nvGraphicFramePr>
        <p:xfrm>
          <a:off x="4702074" y="931781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94880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JVET-N0311</a:t>
            </a:r>
            <a:r>
              <a:rPr lang="en-US" b="1" dirty="0"/>
              <a:t>: Method 1 (-24 </a:t>
            </a:r>
            <a:r>
              <a:rPr lang="en-US" b="1" dirty="0" err="1"/>
              <a:t>ctx</a:t>
            </a:r>
            <a:r>
              <a:rPr lang="en-US" b="1" dirty="0"/>
              <a:t>) in Low QP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0E4D24-0E56-4876-9A52-D1182B8DD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71753"/>
              </p:ext>
            </p:extLst>
          </p:nvPr>
        </p:nvGraphicFramePr>
        <p:xfrm>
          <a:off x="343627" y="3044026"/>
          <a:ext cx="3876792" cy="1798320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(Low QP)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0A88898-CF57-4681-83D4-4B245979BB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109310"/>
              </p:ext>
            </p:extLst>
          </p:nvPr>
        </p:nvGraphicFramePr>
        <p:xfrm>
          <a:off x="356248" y="942459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(Low QP)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BB8D7D1-DC7A-4587-A66F-5963DAF44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351281"/>
              </p:ext>
            </p:extLst>
          </p:nvPr>
        </p:nvGraphicFramePr>
        <p:xfrm>
          <a:off x="4702074" y="931781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(Low QP)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EAAFAF77-32EB-4540-A3CB-46C03E78C9BB}"/>
              </a:ext>
            </a:extLst>
          </p:cNvPr>
          <p:cNvSpPr/>
          <p:nvPr/>
        </p:nvSpPr>
        <p:spPr>
          <a:xfrm>
            <a:off x="207819" y="565749"/>
            <a:ext cx="53395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ea typeface="Times New Roman" panose="02020603050405020304" pitchFamily="18" charset="0"/>
              </a:rPr>
              <a:t>*Please note that the timing is not reliable.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5489117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JVET-N0311</a:t>
            </a:r>
            <a:r>
              <a:rPr lang="en-US" dirty="0"/>
              <a:t>: Context modeling simplification and reduction in VVC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31101"/>
            <a:ext cx="8583613" cy="1917906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2000" b="1" dirty="0"/>
              <a:t>Conclusion</a:t>
            </a:r>
          </a:p>
          <a:p>
            <a:pPr lvl="2"/>
            <a:r>
              <a:rPr lang="en-US" sz="1800" dirty="0"/>
              <a:t>Reduced complexity for context ID computation and number of context ID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Method 1: No more local template in chroma TUs for flags gt1, parity and gt3</a:t>
            </a:r>
          </a:p>
          <a:p>
            <a:pPr lvl="2"/>
            <a:endParaRPr 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8207E8-84AC-4B3A-97C8-C88C63243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036511"/>
              </p:ext>
            </p:extLst>
          </p:nvPr>
        </p:nvGraphicFramePr>
        <p:xfrm>
          <a:off x="1498616" y="2514910"/>
          <a:ext cx="5280757" cy="1224180"/>
        </p:xfrm>
        <a:graphic>
          <a:graphicData uri="http://schemas.openxmlformats.org/drawingml/2006/table">
            <a:tbl>
              <a:tblPr firstRow="1" firstCol="1" bandRow="1"/>
              <a:tblGrid>
                <a:gridCol w="1349940">
                  <a:extLst>
                    <a:ext uri="{9D8B030D-6E8A-4147-A177-3AD203B41FA5}">
                      <a16:colId xmlns:a16="http://schemas.microsoft.com/office/drawing/2014/main" val="3930041214"/>
                    </a:ext>
                  </a:extLst>
                </a:gridCol>
                <a:gridCol w="1653659">
                  <a:extLst>
                    <a:ext uri="{9D8B030D-6E8A-4147-A177-3AD203B41FA5}">
                      <a16:colId xmlns:a16="http://schemas.microsoft.com/office/drawing/2014/main" val="294418149"/>
                    </a:ext>
                  </a:extLst>
                </a:gridCol>
                <a:gridCol w="2277158">
                  <a:extLst>
                    <a:ext uri="{9D8B030D-6E8A-4147-A177-3AD203B41FA5}">
                      <a16:colId xmlns:a16="http://schemas.microsoft.com/office/drawing/2014/main" val="1874603713"/>
                    </a:ext>
                  </a:extLst>
                </a:gridCol>
              </a:tblGrid>
              <a:tr h="4080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Proposed method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</a:rPr>
                        <a:t>Nb</a:t>
                      </a:r>
                      <a:r>
                        <a:rPr lang="en-CA" sz="1100" dirty="0">
                          <a:effectLst/>
                        </a:rPr>
                        <a:t> contexts vs. VTM-4.0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 (Y/Cb/Cr)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515844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-24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	0.16%	0.10%</a:t>
                      </a:r>
                      <a:endParaRPr lang="en-US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300715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1+2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-54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	0.05%	0.11%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0160808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1~3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-66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	0.19%	0.08%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2054889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1~5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-76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	0.14%	0.09%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2753666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5EE3DAE4-E7B7-4EA1-9EE5-B66BA2A9E107}"/>
              </a:ext>
            </a:extLst>
          </p:cNvPr>
          <p:cNvSpPr/>
          <p:nvPr/>
        </p:nvSpPr>
        <p:spPr>
          <a:xfrm>
            <a:off x="1600200" y="4292504"/>
            <a:ext cx="5540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800" b="1" dirty="0"/>
              <a:t>Thanks to Qualcomm for cross-check!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>
            <a:extLst>
              <a:ext uri="{FF2B5EF4-FFF2-40B4-BE49-F238E27FC236}">
                <a16:creationId xmlns:a16="http://schemas.microsoft.com/office/drawing/2014/main" id="{FCF7EC53-24A3-460A-A8B2-9F100B9295C3}"/>
              </a:ext>
            </a:extLst>
          </p:cNvPr>
          <p:cNvGrpSpPr/>
          <p:nvPr/>
        </p:nvGrpSpPr>
        <p:grpSpPr>
          <a:xfrm>
            <a:off x="2765589" y="3594586"/>
            <a:ext cx="665446" cy="697261"/>
            <a:chOff x="575147" y="3148872"/>
            <a:chExt cx="665446" cy="697261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1A0E6B4-A09F-4382-A706-67B21AC99209}"/>
                </a:ext>
              </a:extLst>
            </p:cNvPr>
            <p:cNvSpPr/>
            <p:nvPr/>
          </p:nvSpPr>
          <p:spPr bwMode="auto">
            <a:xfrm>
              <a:off x="575147" y="3148872"/>
              <a:ext cx="221815" cy="232420"/>
            </a:xfrm>
            <a:prstGeom prst="rect">
              <a:avLst/>
            </a:prstGeom>
            <a:solidFill>
              <a:srgbClr val="66CC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2437B02D-5B29-4C1B-8CCB-7495A6EA2C1B}"/>
                </a:ext>
              </a:extLst>
            </p:cNvPr>
            <p:cNvSpPr/>
            <p:nvPr/>
          </p:nvSpPr>
          <p:spPr bwMode="auto">
            <a:xfrm>
              <a:off x="796962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D16092F0-63AB-4912-80FA-F61F0882ABA8}"/>
                </a:ext>
              </a:extLst>
            </p:cNvPr>
            <p:cNvSpPr/>
            <p:nvPr/>
          </p:nvSpPr>
          <p:spPr bwMode="auto">
            <a:xfrm>
              <a:off x="1018778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AF2FDA4F-CC3B-476E-9FA6-3B5546A08194}"/>
                </a:ext>
              </a:extLst>
            </p:cNvPr>
            <p:cNvSpPr/>
            <p:nvPr/>
          </p:nvSpPr>
          <p:spPr bwMode="auto">
            <a:xfrm>
              <a:off x="575147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DDA6CA70-5953-4A1F-A7E8-C6F62B6E1D88}"/>
                </a:ext>
              </a:extLst>
            </p:cNvPr>
            <p:cNvSpPr/>
            <p:nvPr/>
          </p:nvSpPr>
          <p:spPr bwMode="auto">
            <a:xfrm>
              <a:off x="796962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DF56574-9CAE-4B19-8AA0-290D2860C0DB}"/>
                </a:ext>
              </a:extLst>
            </p:cNvPr>
            <p:cNvSpPr/>
            <p:nvPr/>
          </p:nvSpPr>
          <p:spPr bwMode="auto">
            <a:xfrm>
              <a:off x="575147" y="361371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JVET-N0311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0" y="527771"/>
            <a:ext cx="8918019" cy="2215429"/>
          </a:xfrm>
        </p:spPr>
        <p:txBody>
          <a:bodyPr numCol="1" anchor="ctr"/>
          <a:lstStyle/>
          <a:p>
            <a:pPr lvl="1"/>
            <a:r>
              <a:rPr lang="en-US" sz="1800" b="1" dirty="0"/>
              <a:t>VTM-4.0 for transform coefficient coding:</a:t>
            </a:r>
            <a:endParaRPr lang="en-US" sz="1800" dirty="0"/>
          </a:p>
          <a:p>
            <a:pPr lvl="2"/>
            <a:r>
              <a:rPr lang="en-US" sz="1800" dirty="0"/>
              <a:t>Context ID for sig flag: 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(</a:t>
            </a:r>
            <a:r>
              <a:rPr lang="en-US" sz="1400" dirty="0" err="1"/>
              <a:t>Luma</a:t>
            </a:r>
            <a:r>
              <a:rPr lang="en-US" sz="1400" dirty="0"/>
              <a:t>) = min( </a:t>
            </a:r>
            <a:r>
              <a:rPr lang="en-US" sz="1400" dirty="0" err="1"/>
              <a:t>sumAbs</a:t>
            </a:r>
            <a:r>
              <a:rPr lang="en-US" sz="1400" dirty="0"/>
              <a:t>, 5 ) + ( </a:t>
            </a:r>
            <a:r>
              <a:rPr lang="en-US" sz="1400" dirty="0" err="1"/>
              <a:t>diag</a:t>
            </a:r>
            <a:r>
              <a:rPr lang="en-US" sz="1400" dirty="0"/>
              <a:t> &lt; 2 ? 12 : (</a:t>
            </a:r>
            <a:r>
              <a:rPr lang="en-US" sz="1400" dirty="0" err="1"/>
              <a:t>diag</a:t>
            </a:r>
            <a:r>
              <a:rPr lang="en-US" sz="1400" dirty="0"/>
              <a:t> &lt; 5 ? 6 : 0) ) 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(Chroma) = min( </a:t>
            </a:r>
            <a:r>
              <a:rPr lang="en-US" sz="1400" dirty="0" err="1"/>
              <a:t>sumAbs</a:t>
            </a:r>
            <a:r>
              <a:rPr lang="en-US" sz="1400" dirty="0"/>
              <a:t>, 5 ) + ( </a:t>
            </a:r>
            <a:r>
              <a:rPr lang="en-US" sz="1400" dirty="0" err="1"/>
              <a:t>diag</a:t>
            </a:r>
            <a:r>
              <a:rPr lang="en-US" sz="1400" dirty="0"/>
              <a:t> &lt; 2 ? 6 : 0 ) </a:t>
            </a:r>
          </a:p>
          <a:p>
            <a:pPr lvl="2"/>
            <a:r>
              <a:rPr lang="en-US" sz="1800" dirty="0"/>
              <a:t>Context ID for gt1, parity, and gt3 flags: 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(</a:t>
            </a:r>
            <a:r>
              <a:rPr lang="en-US" sz="1400" dirty="0" err="1"/>
              <a:t>Luma</a:t>
            </a:r>
            <a:r>
              <a:rPr lang="en-US" sz="1400" dirty="0"/>
              <a:t>) = 1 + min( sumAbs1 – </a:t>
            </a:r>
            <a:r>
              <a:rPr lang="en-US" sz="1400" dirty="0" err="1"/>
              <a:t>numSig</a:t>
            </a:r>
            <a:r>
              <a:rPr lang="en-US" sz="1400" dirty="0"/>
              <a:t>, 4 ) + ( </a:t>
            </a:r>
            <a:r>
              <a:rPr lang="en-US" sz="1400" dirty="0" err="1"/>
              <a:t>diag</a:t>
            </a:r>
            <a:r>
              <a:rPr lang="en-US" sz="1400" dirty="0"/>
              <a:t> == 0 ? 15 : (</a:t>
            </a:r>
            <a:r>
              <a:rPr lang="en-US" sz="1400" dirty="0" err="1"/>
              <a:t>diag</a:t>
            </a:r>
            <a:r>
              <a:rPr lang="en-US" sz="1400" dirty="0"/>
              <a:t> &lt; 3 ? 10 : (</a:t>
            </a:r>
            <a:r>
              <a:rPr lang="en-US" sz="1400" dirty="0" err="1"/>
              <a:t>diag</a:t>
            </a:r>
            <a:r>
              <a:rPr lang="en-US" sz="1400" dirty="0"/>
              <a:t> &lt; 10 ? 5 : 0 )) ) 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(Chroma) = 1 + min( sumAbs1 – </a:t>
            </a:r>
            <a:r>
              <a:rPr lang="en-US" sz="1400" dirty="0" err="1"/>
              <a:t>numSig</a:t>
            </a:r>
            <a:r>
              <a:rPr lang="en-US" sz="1400" dirty="0"/>
              <a:t>, 4 ) + ( </a:t>
            </a:r>
            <a:r>
              <a:rPr lang="en-US" sz="1400" dirty="0" err="1"/>
              <a:t>diag</a:t>
            </a:r>
            <a:r>
              <a:rPr lang="en-US" sz="1400" dirty="0"/>
              <a:t> == 0 ? 5 : 0 ) 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7706E4-C3F1-44AF-9945-082417D9F279}"/>
              </a:ext>
            </a:extLst>
          </p:cNvPr>
          <p:cNvSpPr/>
          <p:nvPr/>
        </p:nvSpPr>
        <p:spPr bwMode="auto">
          <a:xfrm>
            <a:off x="2101641" y="289782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DA4C42-BCDE-4294-B838-2786D65D244D}"/>
              </a:ext>
            </a:extLst>
          </p:cNvPr>
          <p:cNvSpPr/>
          <p:nvPr/>
        </p:nvSpPr>
        <p:spPr bwMode="auto">
          <a:xfrm>
            <a:off x="2323456" y="289782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2FE402-3A0A-4124-AF68-5346AF1B6BD2}"/>
              </a:ext>
            </a:extLst>
          </p:cNvPr>
          <p:cNvSpPr/>
          <p:nvPr/>
        </p:nvSpPr>
        <p:spPr bwMode="auto">
          <a:xfrm>
            <a:off x="2545270" y="289782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3D86E35-B73F-4D9A-B1CA-09252E6D0BA4}"/>
              </a:ext>
            </a:extLst>
          </p:cNvPr>
          <p:cNvSpPr/>
          <p:nvPr/>
        </p:nvSpPr>
        <p:spPr bwMode="auto">
          <a:xfrm>
            <a:off x="2988901" y="289782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8A7A343-05EC-44A4-8038-B6E832CB0205}"/>
              </a:ext>
            </a:extLst>
          </p:cNvPr>
          <p:cNvSpPr/>
          <p:nvPr/>
        </p:nvSpPr>
        <p:spPr bwMode="auto">
          <a:xfrm>
            <a:off x="3210717" y="289782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931A29-DED3-442E-A422-23C7954E2483}"/>
              </a:ext>
            </a:extLst>
          </p:cNvPr>
          <p:cNvSpPr/>
          <p:nvPr/>
        </p:nvSpPr>
        <p:spPr bwMode="auto">
          <a:xfrm>
            <a:off x="3432531" y="289782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D20E0CF-B5E1-4235-9E0A-CBE3508A2820}"/>
              </a:ext>
            </a:extLst>
          </p:cNvPr>
          <p:cNvSpPr/>
          <p:nvPr/>
        </p:nvSpPr>
        <p:spPr bwMode="auto">
          <a:xfrm>
            <a:off x="3654347" y="289782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2E66675-E444-4BFF-9094-0C29545716DE}"/>
              </a:ext>
            </a:extLst>
          </p:cNvPr>
          <p:cNvSpPr/>
          <p:nvPr/>
        </p:nvSpPr>
        <p:spPr bwMode="auto">
          <a:xfrm>
            <a:off x="2101641" y="313024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0AE3CCF-3ADF-4009-98F8-B7A9781CA097}"/>
              </a:ext>
            </a:extLst>
          </p:cNvPr>
          <p:cNvSpPr/>
          <p:nvPr/>
        </p:nvSpPr>
        <p:spPr bwMode="auto">
          <a:xfrm>
            <a:off x="2323456" y="313024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BE84A8D-1026-43A0-B793-D68D70C1005C}"/>
              </a:ext>
            </a:extLst>
          </p:cNvPr>
          <p:cNvSpPr/>
          <p:nvPr/>
        </p:nvSpPr>
        <p:spPr bwMode="auto">
          <a:xfrm>
            <a:off x="2767086" y="313024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56CDB1B-B0CB-4A0E-BD0D-21C579C0BAB6}"/>
              </a:ext>
            </a:extLst>
          </p:cNvPr>
          <p:cNvSpPr/>
          <p:nvPr/>
        </p:nvSpPr>
        <p:spPr bwMode="auto">
          <a:xfrm>
            <a:off x="2988901" y="313024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7974E50-6B22-40BE-BDBE-9FBFBB404CED}"/>
              </a:ext>
            </a:extLst>
          </p:cNvPr>
          <p:cNvSpPr/>
          <p:nvPr/>
        </p:nvSpPr>
        <p:spPr bwMode="auto">
          <a:xfrm>
            <a:off x="3210717" y="313024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EB6093-0FF3-4FD0-BC94-6E95EC520F1F}"/>
              </a:ext>
            </a:extLst>
          </p:cNvPr>
          <p:cNvSpPr/>
          <p:nvPr/>
        </p:nvSpPr>
        <p:spPr bwMode="auto">
          <a:xfrm>
            <a:off x="3432531" y="313024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F7D801A-613D-499B-B91F-D822FC4C3408}"/>
              </a:ext>
            </a:extLst>
          </p:cNvPr>
          <p:cNvSpPr/>
          <p:nvPr/>
        </p:nvSpPr>
        <p:spPr bwMode="auto">
          <a:xfrm>
            <a:off x="3654347" y="313024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A469E84-1650-499F-B741-81581432160B}"/>
              </a:ext>
            </a:extLst>
          </p:cNvPr>
          <p:cNvSpPr/>
          <p:nvPr/>
        </p:nvSpPr>
        <p:spPr bwMode="auto">
          <a:xfrm>
            <a:off x="2101641" y="336266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3AF0452-EC30-4E9C-B662-CDF8DEDA7547}"/>
              </a:ext>
            </a:extLst>
          </p:cNvPr>
          <p:cNvSpPr/>
          <p:nvPr/>
        </p:nvSpPr>
        <p:spPr bwMode="auto">
          <a:xfrm>
            <a:off x="2545270" y="336266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4F8E8B0-1BB9-4692-A42D-D4ADA9ACC444}"/>
              </a:ext>
            </a:extLst>
          </p:cNvPr>
          <p:cNvSpPr/>
          <p:nvPr/>
        </p:nvSpPr>
        <p:spPr bwMode="auto">
          <a:xfrm>
            <a:off x="3432531" y="336266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8794A85-EA4C-4940-A3F3-E1EEDCD34232}"/>
              </a:ext>
            </a:extLst>
          </p:cNvPr>
          <p:cNvSpPr/>
          <p:nvPr/>
        </p:nvSpPr>
        <p:spPr bwMode="auto">
          <a:xfrm>
            <a:off x="3654347" y="3362669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5A191A4-FD17-43C9-AEC0-58721D8B1041}"/>
              </a:ext>
            </a:extLst>
          </p:cNvPr>
          <p:cNvSpPr/>
          <p:nvPr/>
        </p:nvSpPr>
        <p:spPr bwMode="auto">
          <a:xfrm>
            <a:off x="2323456" y="359509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C4B3914-646C-4398-A143-8B98D5D6C0D1}"/>
              </a:ext>
            </a:extLst>
          </p:cNvPr>
          <p:cNvSpPr/>
          <p:nvPr/>
        </p:nvSpPr>
        <p:spPr bwMode="auto">
          <a:xfrm>
            <a:off x="2545270" y="359509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67CFB42-7E30-4B4A-BE10-D2B436825F26}"/>
              </a:ext>
            </a:extLst>
          </p:cNvPr>
          <p:cNvSpPr/>
          <p:nvPr/>
        </p:nvSpPr>
        <p:spPr bwMode="auto">
          <a:xfrm>
            <a:off x="3210717" y="359509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D190045-736A-42C8-B455-4C1FE2ACF9F1}"/>
              </a:ext>
            </a:extLst>
          </p:cNvPr>
          <p:cNvSpPr/>
          <p:nvPr/>
        </p:nvSpPr>
        <p:spPr bwMode="auto">
          <a:xfrm>
            <a:off x="3432531" y="359509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43B338D-3E0C-4C7F-967F-22BEE85E68BD}"/>
              </a:ext>
            </a:extLst>
          </p:cNvPr>
          <p:cNvSpPr/>
          <p:nvPr/>
        </p:nvSpPr>
        <p:spPr bwMode="auto">
          <a:xfrm>
            <a:off x="3654347" y="359509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8FF1F5-1320-4AA7-915E-69D3A0093D57}"/>
              </a:ext>
            </a:extLst>
          </p:cNvPr>
          <p:cNvSpPr/>
          <p:nvPr/>
        </p:nvSpPr>
        <p:spPr bwMode="auto">
          <a:xfrm>
            <a:off x="2101641" y="382751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3858079-37AE-4BCA-AF3F-E62E224DD92D}"/>
              </a:ext>
            </a:extLst>
          </p:cNvPr>
          <p:cNvSpPr/>
          <p:nvPr/>
        </p:nvSpPr>
        <p:spPr bwMode="auto">
          <a:xfrm>
            <a:off x="2323456" y="382751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5F94248-48B6-48D6-B1E6-184C1AD9E64D}"/>
              </a:ext>
            </a:extLst>
          </p:cNvPr>
          <p:cNvSpPr/>
          <p:nvPr/>
        </p:nvSpPr>
        <p:spPr bwMode="auto">
          <a:xfrm>
            <a:off x="2545270" y="382751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28BFF01C-1B81-48F7-A408-6CA001496F21}"/>
              </a:ext>
            </a:extLst>
          </p:cNvPr>
          <p:cNvGrpSpPr/>
          <p:nvPr/>
        </p:nvGrpSpPr>
        <p:grpSpPr>
          <a:xfrm>
            <a:off x="2100169" y="2895952"/>
            <a:ext cx="665446" cy="697261"/>
            <a:chOff x="2449667" y="2996472"/>
            <a:chExt cx="665446" cy="697261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9AE234A-778A-41F7-A8FB-BB0EE5B1D022}"/>
                </a:ext>
              </a:extLst>
            </p:cNvPr>
            <p:cNvSpPr/>
            <p:nvPr/>
          </p:nvSpPr>
          <p:spPr bwMode="auto">
            <a:xfrm>
              <a:off x="2449667" y="2996472"/>
              <a:ext cx="221815" cy="232420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D09F814-E39F-4FAF-9BCD-714E3115B13F}"/>
                </a:ext>
              </a:extLst>
            </p:cNvPr>
            <p:cNvSpPr/>
            <p:nvPr/>
          </p:nvSpPr>
          <p:spPr bwMode="auto">
            <a:xfrm>
              <a:off x="2671482" y="2996472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A5F3B32-313B-4AB3-82F4-1C20BED31B61}"/>
                </a:ext>
              </a:extLst>
            </p:cNvPr>
            <p:cNvSpPr/>
            <p:nvPr/>
          </p:nvSpPr>
          <p:spPr bwMode="auto">
            <a:xfrm>
              <a:off x="2893298" y="2996472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A9F15B3-18DA-4E90-A8FD-55121E57C94F}"/>
                </a:ext>
              </a:extLst>
            </p:cNvPr>
            <p:cNvSpPr/>
            <p:nvPr/>
          </p:nvSpPr>
          <p:spPr bwMode="auto">
            <a:xfrm>
              <a:off x="2449667" y="322889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10DA2BC-2C8A-4ADA-8BE3-115C6FFE5C1B}"/>
                </a:ext>
              </a:extLst>
            </p:cNvPr>
            <p:cNvSpPr/>
            <p:nvPr/>
          </p:nvSpPr>
          <p:spPr bwMode="auto">
            <a:xfrm>
              <a:off x="2671482" y="322889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7189AC3-B3FB-46A6-931C-32F3751416AD}"/>
                </a:ext>
              </a:extLst>
            </p:cNvPr>
            <p:cNvSpPr/>
            <p:nvPr/>
          </p:nvSpPr>
          <p:spPr bwMode="auto">
            <a:xfrm>
              <a:off x="2449667" y="346131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1BDBC212-7801-47E2-B3CA-D9C8AC295B0F}"/>
              </a:ext>
            </a:extLst>
          </p:cNvPr>
          <p:cNvSpPr/>
          <p:nvPr/>
        </p:nvSpPr>
        <p:spPr bwMode="auto">
          <a:xfrm>
            <a:off x="2988901" y="382751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D380B1B-960A-4BC1-8A79-20411C6C0209}"/>
              </a:ext>
            </a:extLst>
          </p:cNvPr>
          <p:cNvSpPr/>
          <p:nvPr/>
        </p:nvSpPr>
        <p:spPr bwMode="auto">
          <a:xfrm>
            <a:off x="3210717" y="382751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F86E8DD-B7C3-4B14-B50E-484CAF48E60D}"/>
              </a:ext>
            </a:extLst>
          </p:cNvPr>
          <p:cNvSpPr/>
          <p:nvPr/>
        </p:nvSpPr>
        <p:spPr bwMode="auto">
          <a:xfrm>
            <a:off x="3432531" y="382751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97073CE-3B1C-4BF0-9910-35458D70D72E}"/>
              </a:ext>
            </a:extLst>
          </p:cNvPr>
          <p:cNvSpPr/>
          <p:nvPr/>
        </p:nvSpPr>
        <p:spPr bwMode="auto">
          <a:xfrm>
            <a:off x="3654347" y="382751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C649310-82D3-4B61-96D7-58A56FE784B4}"/>
              </a:ext>
            </a:extLst>
          </p:cNvPr>
          <p:cNvSpPr/>
          <p:nvPr/>
        </p:nvSpPr>
        <p:spPr bwMode="auto">
          <a:xfrm>
            <a:off x="2101641" y="405993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B3E138A-943B-41FE-8675-9F86CEAF87CE}"/>
              </a:ext>
            </a:extLst>
          </p:cNvPr>
          <p:cNvSpPr/>
          <p:nvPr/>
        </p:nvSpPr>
        <p:spPr bwMode="auto">
          <a:xfrm>
            <a:off x="2323456" y="405993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875BF44-0505-4DE3-86BA-E51D3AA18F77}"/>
              </a:ext>
            </a:extLst>
          </p:cNvPr>
          <p:cNvSpPr/>
          <p:nvPr/>
        </p:nvSpPr>
        <p:spPr bwMode="auto">
          <a:xfrm>
            <a:off x="2545270" y="405993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049C55C-5A16-4C84-9C2D-A0BC48D1FD45}"/>
              </a:ext>
            </a:extLst>
          </p:cNvPr>
          <p:cNvSpPr/>
          <p:nvPr/>
        </p:nvSpPr>
        <p:spPr bwMode="auto">
          <a:xfrm>
            <a:off x="2767086" y="405993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E1A443D-9518-41FB-9FF9-C34B2B0DE54C}"/>
              </a:ext>
            </a:extLst>
          </p:cNvPr>
          <p:cNvSpPr/>
          <p:nvPr/>
        </p:nvSpPr>
        <p:spPr bwMode="auto">
          <a:xfrm>
            <a:off x="2988901" y="405993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33176AF-C4AD-4F86-95CC-F5A08C23FF3A}"/>
              </a:ext>
            </a:extLst>
          </p:cNvPr>
          <p:cNvSpPr/>
          <p:nvPr/>
        </p:nvSpPr>
        <p:spPr bwMode="auto">
          <a:xfrm>
            <a:off x="3210717" y="405993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4AFC037-057F-4262-A827-05F565AFB02B}"/>
              </a:ext>
            </a:extLst>
          </p:cNvPr>
          <p:cNvSpPr/>
          <p:nvPr/>
        </p:nvSpPr>
        <p:spPr bwMode="auto">
          <a:xfrm>
            <a:off x="3432531" y="405993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3116392-FB2F-423D-96A6-FDDDF62E6942}"/>
              </a:ext>
            </a:extLst>
          </p:cNvPr>
          <p:cNvSpPr/>
          <p:nvPr/>
        </p:nvSpPr>
        <p:spPr bwMode="auto">
          <a:xfrm>
            <a:off x="3654347" y="405993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ECD0E58-E01E-4E9D-B269-4A7E31F3BCD3}"/>
              </a:ext>
            </a:extLst>
          </p:cNvPr>
          <p:cNvSpPr/>
          <p:nvPr/>
        </p:nvSpPr>
        <p:spPr bwMode="auto">
          <a:xfrm>
            <a:off x="2101641" y="429235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FE2DAF8-32C2-4037-80FB-A5FC1128861B}"/>
              </a:ext>
            </a:extLst>
          </p:cNvPr>
          <p:cNvSpPr/>
          <p:nvPr/>
        </p:nvSpPr>
        <p:spPr bwMode="auto">
          <a:xfrm>
            <a:off x="2323456" y="429235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2FD5ACD-4C2C-4E78-B7BA-C6992E4A457D}"/>
              </a:ext>
            </a:extLst>
          </p:cNvPr>
          <p:cNvSpPr/>
          <p:nvPr/>
        </p:nvSpPr>
        <p:spPr bwMode="auto">
          <a:xfrm>
            <a:off x="2545270" y="429235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51A08CF-DDD9-435A-A4C4-1EF496A05F3C}"/>
              </a:ext>
            </a:extLst>
          </p:cNvPr>
          <p:cNvSpPr/>
          <p:nvPr/>
        </p:nvSpPr>
        <p:spPr bwMode="auto">
          <a:xfrm>
            <a:off x="2767086" y="429235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A0D7816-06F3-4327-88B5-2E00C8E1D8A4}"/>
              </a:ext>
            </a:extLst>
          </p:cNvPr>
          <p:cNvSpPr/>
          <p:nvPr/>
        </p:nvSpPr>
        <p:spPr bwMode="auto">
          <a:xfrm>
            <a:off x="2988901" y="429235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870862D-3922-4739-A540-F2ADD65DA25C}"/>
              </a:ext>
            </a:extLst>
          </p:cNvPr>
          <p:cNvSpPr/>
          <p:nvPr/>
        </p:nvSpPr>
        <p:spPr bwMode="auto">
          <a:xfrm>
            <a:off x="3210717" y="429235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3365518-D638-44AC-86C0-F4C339B80479}"/>
              </a:ext>
            </a:extLst>
          </p:cNvPr>
          <p:cNvSpPr/>
          <p:nvPr/>
        </p:nvSpPr>
        <p:spPr bwMode="auto">
          <a:xfrm>
            <a:off x="3432531" y="429235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D30CB62-5FCD-4548-9DF1-C93808F6F60D}"/>
              </a:ext>
            </a:extLst>
          </p:cNvPr>
          <p:cNvSpPr/>
          <p:nvPr/>
        </p:nvSpPr>
        <p:spPr bwMode="auto">
          <a:xfrm>
            <a:off x="3654347" y="4292350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2BAC62F-80B2-42C6-BB07-7BD1363D06D2}"/>
              </a:ext>
            </a:extLst>
          </p:cNvPr>
          <p:cNvSpPr/>
          <p:nvPr/>
        </p:nvSpPr>
        <p:spPr bwMode="auto">
          <a:xfrm>
            <a:off x="2101641" y="452477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38AA175-5D2D-4765-88B8-85AA40F9E487}"/>
              </a:ext>
            </a:extLst>
          </p:cNvPr>
          <p:cNvSpPr/>
          <p:nvPr/>
        </p:nvSpPr>
        <p:spPr bwMode="auto">
          <a:xfrm>
            <a:off x="2323456" y="452477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98BB029-09B3-4789-B651-DA2CC76B4E35}"/>
              </a:ext>
            </a:extLst>
          </p:cNvPr>
          <p:cNvSpPr/>
          <p:nvPr/>
        </p:nvSpPr>
        <p:spPr bwMode="auto">
          <a:xfrm>
            <a:off x="2545270" y="452477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007A7EC-A748-494A-BC73-D43783F3DD7C}"/>
              </a:ext>
            </a:extLst>
          </p:cNvPr>
          <p:cNvSpPr/>
          <p:nvPr/>
        </p:nvSpPr>
        <p:spPr bwMode="auto">
          <a:xfrm>
            <a:off x="2767086" y="452477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4840109-16CD-4582-AA10-808EDA2F12B3}"/>
              </a:ext>
            </a:extLst>
          </p:cNvPr>
          <p:cNvSpPr/>
          <p:nvPr/>
        </p:nvSpPr>
        <p:spPr bwMode="auto">
          <a:xfrm>
            <a:off x="2988901" y="452477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37CB8AE-DC76-463B-987A-D30CDD951D05}"/>
              </a:ext>
            </a:extLst>
          </p:cNvPr>
          <p:cNvSpPr/>
          <p:nvPr/>
        </p:nvSpPr>
        <p:spPr bwMode="auto">
          <a:xfrm>
            <a:off x="3210717" y="452477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4500D46-E978-4A11-88FC-BD5647AEBDD9}"/>
              </a:ext>
            </a:extLst>
          </p:cNvPr>
          <p:cNvSpPr/>
          <p:nvPr/>
        </p:nvSpPr>
        <p:spPr bwMode="auto">
          <a:xfrm>
            <a:off x="3432531" y="452477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CC0AA81-55A7-4D75-BB91-7AA99B035D49}"/>
              </a:ext>
            </a:extLst>
          </p:cNvPr>
          <p:cNvSpPr/>
          <p:nvPr/>
        </p:nvSpPr>
        <p:spPr bwMode="auto">
          <a:xfrm>
            <a:off x="3654347" y="452477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D0E3103-279E-42BC-AD39-C77F427460B4}"/>
              </a:ext>
            </a:extLst>
          </p:cNvPr>
          <p:cNvSpPr>
            <a:spLocks noChangeAspect="1"/>
          </p:cNvSpPr>
          <p:nvPr/>
        </p:nvSpPr>
        <p:spPr bwMode="auto">
          <a:xfrm>
            <a:off x="2101740" y="2897932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9B18FC7-4BA4-4B17-BDDB-DCB76863076F}"/>
              </a:ext>
            </a:extLst>
          </p:cNvPr>
          <p:cNvSpPr>
            <a:spLocks noChangeAspect="1"/>
          </p:cNvSpPr>
          <p:nvPr/>
        </p:nvSpPr>
        <p:spPr bwMode="auto">
          <a:xfrm>
            <a:off x="2988901" y="2897932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1994BE0-7608-4383-9F93-CB9625BE771A}"/>
              </a:ext>
            </a:extLst>
          </p:cNvPr>
          <p:cNvSpPr>
            <a:spLocks noChangeAspect="1"/>
          </p:cNvSpPr>
          <p:nvPr/>
        </p:nvSpPr>
        <p:spPr bwMode="auto">
          <a:xfrm>
            <a:off x="2100292" y="3827613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BA7226E-BD27-454B-8675-9071019E9832}"/>
              </a:ext>
            </a:extLst>
          </p:cNvPr>
          <p:cNvSpPr>
            <a:spLocks noChangeAspect="1"/>
          </p:cNvSpPr>
          <p:nvPr/>
        </p:nvSpPr>
        <p:spPr bwMode="auto">
          <a:xfrm>
            <a:off x="2987454" y="3827613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FC984C-7C94-4899-B630-296438F30A5A}"/>
              </a:ext>
            </a:extLst>
          </p:cNvPr>
          <p:cNvGrpSpPr/>
          <p:nvPr/>
        </p:nvGrpSpPr>
        <p:grpSpPr>
          <a:xfrm>
            <a:off x="4681794" y="3980910"/>
            <a:ext cx="3432948" cy="691741"/>
            <a:chOff x="4623126" y="3342568"/>
            <a:chExt cx="3432948" cy="691741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40E6772C-9C8A-4FFD-81D8-1FD09C735016}"/>
                </a:ext>
              </a:extLst>
            </p:cNvPr>
            <p:cNvGrpSpPr/>
            <p:nvPr/>
          </p:nvGrpSpPr>
          <p:grpSpPr>
            <a:xfrm>
              <a:off x="4623126" y="3342568"/>
              <a:ext cx="1763501" cy="354140"/>
              <a:chOff x="4160513" y="2722681"/>
              <a:chExt cx="1763501" cy="354140"/>
            </a:xfrm>
          </p:grpSpPr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EB53293A-7F02-46F7-B9CE-66ED0351FBD1}"/>
                  </a:ext>
                </a:extLst>
              </p:cNvPr>
              <p:cNvSpPr txBox="1"/>
              <p:nvPr/>
            </p:nvSpPr>
            <p:spPr>
              <a:xfrm>
                <a:off x="4382327" y="2722681"/>
                <a:ext cx="1541687" cy="354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/>
                  <a:t>Current position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AD2B3BAA-8283-40C2-9430-5FAA65D38AC3}"/>
                  </a:ext>
                </a:extLst>
              </p:cNvPr>
              <p:cNvSpPr/>
              <p:nvPr/>
            </p:nvSpPr>
            <p:spPr bwMode="auto">
              <a:xfrm>
                <a:off x="4160513" y="2750314"/>
                <a:ext cx="221815" cy="232420"/>
              </a:xfrm>
              <a:prstGeom prst="rect">
                <a:avLst/>
              </a:prstGeom>
              <a:solidFill>
                <a:srgbClr val="66CCFF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4000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de-DE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Frutiger LT Com 55 Roman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6C8E99-9C4D-405F-85CC-33DA00AEAA62}"/>
                </a:ext>
              </a:extLst>
            </p:cNvPr>
            <p:cNvGrpSpPr/>
            <p:nvPr/>
          </p:nvGrpSpPr>
          <p:grpSpPr>
            <a:xfrm>
              <a:off x="4623126" y="3761119"/>
              <a:ext cx="3432948" cy="273190"/>
              <a:chOff x="4160513" y="3141232"/>
              <a:chExt cx="3432948" cy="273190"/>
            </a:xfrm>
          </p:grpSpPr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CDB48037-7A3C-470E-8762-45D2D94B1338}"/>
                  </a:ext>
                </a:extLst>
              </p:cNvPr>
              <p:cNvSpPr txBox="1"/>
              <p:nvPr/>
            </p:nvSpPr>
            <p:spPr>
              <a:xfrm>
                <a:off x="4382326" y="3141232"/>
                <a:ext cx="321113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/>
                  <a:t>Neighboring positions for </a:t>
                </a:r>
                <a:r>
                  <a:rPr lang="en-US" sz="1050" dirty="0" err="1"/>
                  <a:t>sumAbsLevel</a:t>
                </a:r>
                <a:r>
                  <a:rPr lang="en-US" sz="1050" dirty="0"/>
                  <a:t> and </a:t>
                </a:r>
                <a:r>
                  <a:rPr lang="en-US" sz="1050" dirty="0" err="1"/>
                  <a:t>numSig</a:t>
                </a:r>
                <a:r>
                  <a:rPr lang="en-US" sz="1050" dirty="0"/>
                  <a:t> </a:t>
                </a: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39AA7521-E3B1-4743-A637-76F879547FA7}"/>
                  </a:ext>
                </a:extLst>
              </p:cNvPr>
              <p:cNvSpPr/>
              <p:nvPr/>
            </p:nvSpPr>
            <p:spPr bwMode="auto">
              <a:xfrm>
                <a:off x="4160513" y="3182002"/>
                <a:ext cx="221815" cy="23242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4000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de-DE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Frutiger LT Com 55 Roman" pitchFamily="34" charset="0"/>
                </a:endParaRPr>
              </a:p>
            </p:txBody>
          </p:sp>
        </p:grpSp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8B22C07B-0891-4E89-906E-D5A4685800A4}"/>
              </a:ext>
            </a:extLst>
          </p:cNvPr>
          <p:cNvSpPr/>
          <p:nvPr/>
        </p:nvSpPr>
        <p:spPr bwMode="auto">
          <a:xfrm>
            <a:off x="3211352" y="336329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730FD967-28A2-44D9-A8A2-008092B28AE2}"/>
              </a:ext>
            </a:extLst>
          </p:cNvPr>
          <p:cNvSpPr/>
          <p:nvPr/>
        </p:nvSpPr>
        <p:spPr bwMode="auto">
          <a:xfrm>
            <a:off x="2770027" y="336329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B73222BC-9F6A-426D-9D77-EE8D2ADB2889}"/>
              </a:ext>
            </a:extLst>
          </p:cNvPr>
          <p:cNvSpPr/>
          <p:nvPr/>
        </p:nvSpPr>
        <p:spPr bwMode="auto">
          <a:xfrm>
            <a:off x="2989102" y="336329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449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JVET-N0311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0" y="535827"/>
            <a:ext cx="8583613" cy="3278933"/>
          </a:xfrm>
        </p:spPr>
        <p:txBody>
          <a:bodyPr numCol="1" anchor="ctr"/>
          <a:lstStyle/>
          <a:p>
            <a:pPr lvl="1"/>
            <a:r>
              <a:rPr lang="en-US" sz="1800" b="1" dirty="0"/>
              <a:t>Proposed Method 1:</a:t>
            </a:r>
          </a:p>
          <a:p>
            <a:pPr lvl="2"/>
            <a:r>
              <a:rPr lang="en-US" sz="1800" dirty="0"/>
              <a:t>Context ID for gt1_flag, </a:t>
            </a:r>
            <a:r>
              <a:rPr lang="en-US" sz="1800" dirty="0" err="1"/>
              <a:t>par_flag</a:t>
            </a:r>
            <a:r>
              <a:rPr lang="en-US" sz="1800" dirty="0"/>
              <a:t>, gt3_flag in Chroma TU: </a:t>
            </a:r>
          </a:p>
          <a:p>
            <a:pPr lvl="3"/>
            <a:r>
              <a:rPr lang="en-US" sz="1800" dirty="0" err="1"/>
              <a:t>ctxId</a:t>
            </a:r>
            <a:r>
              <a:rPr lang="en-US" sz="1800" dirty="0"/>
              <a:t> (Chroma) = 1 + ( </a:t>
            </a:r>
            <a:r>
              <a:rPr lang="en-US" sz="1800" dirty="0" err="1"/>
              <a:t>diag</a:t>
            </a:r>
            <a:r>
              <a:rPr lang="en-US" sz="1800" dirty="0"/>
              <a:t> == 0 ? 1 : 0 ) </a:t>
            </a:r>
          </a:p>
          <a:p>
            <a:pPr lvl="3"/>
            <a:endParaRPr lang="en-US" sz="1800" dirty="0"/>
          </a:p>
          <a:p>
            <a:pPr lvl="2"/>
            <a:r>
              <a:rPr lang="en-US" sz="1800" dirty="0"/>
              <a:t>Applied only on chroma TU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Reduced complexity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Saves 24 contexts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1A0E6B4-A09F-4382-A706-67B21AC99209}"/>
              </a:ext>
            </a:extLst>
          </p:cNvPr>
          <p:cNvSpPr/>
          <p:nvPr/>
        </p:nvSpPr>
        <p:spPr bwMode="auto">
          <a:xfrm>
            <a:off x="4990160" y="2887993"/>
            <a:ext cx="1774324" cy="1859452"/>
          </a:xfrm>
          <a:prstGeom prst="rect">
            <a:avLst/>
          </a:prstGeom>
          <a:solidFill>
            <a:srgbClr val="ABE3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9AE234A-778A-41F7-A8FB-BB0EE5B1D022}"/>
              </a:ext>
            </a:extLst>
          </p:cNvPr>
          <p:cNvSpPr/>
          <p:nvPr/>
        </p:nvSpPr>
        <p:spPr bwMode="auto">
          <a:xfrm>
            <a:off x="4983100" y="2882850"/>
            <a:ext cx="221815" cy="218565"/>
          </a:xfrm>
          <a:prstGeom prst="rect">
            <a:avLst/>
          </a:prstGeom>
          <a:solidFill>
            <a:srgbClr val="0000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0033A3A9-EFD3-4B7A-8876-A2C6FCF5843D}"/>
              </a:ext>
            </a:extLst>
          </p:cNvPr>
          <p:cNvGrpSpPr/>
          <p:nvPr/>
        </p:nvGrpSpPr>
        <p:grpSpPr>
          <a:xfrm>
            <a:off x="5094008" y="2214850"/>
            <a:ext cx="894329" cy="668001"/>
            <a:chOff x="5094008" y="2214850"/>
            <a:chExt cx="894329" cy="66800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D15CC81-7324-42CF-82D3-4674DFE50813}"/>
                </a:ext>
              </a:extLst>
            </p:cNvPr>
            <p:cNvSpPr/>
            <p:nvPr/>
          </p:nvSpPr>
          <p:spPr>
            <a:xfrm>
              <a:off x="5144589" y="2214850"/>
              <a:ext cx="843748" cy="276999"/>
            </a:xfrm>
            <a:prstGeom prst="rect">
              <a:avLst/>
            </a:prstGeom>
          </p:spPr>
          <p:txBody>
            <a:bodyPr wrap="none" lIns="36000" tIns="0" rIns="36000" bIns="0">
              <a:spAutoFit/>
            </a:bodyPr>
            <a:lstStyle/>
            <a:p>
              <a:r>
                <a:rPr lang="en-US" sz="1800" dirty="0" err="1"/>
                <a:t>CtxId</a:t>
              </a:r>
              <a:r>
                <a:rPr lang="en-US" sz="1800" dirty="0"/>
                <a:t>=2</a:t>
              </a:r>
            </a:p>
          </p:txBody>
        </p: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E6AA5487-C65A-47A2-967D-F99DAAEC800D}"/>
                </a:ext>
              </a:extLst>
            </p:cNvPr>
            <p:cNvCxnSpPr>
              <a:cxnSpLocks/>
              <a:stCxn id="28" idx="0"/>
              <a:endCxn id="5" idx="2"/>
            </p:cNvCxnSpPr>
            <p:nvPr/>
          </p:nvCxnSpPr>
          <p:spPr>
            <a:xfrm rot="5400000" flipH="1" flipV="1">
              <a:off x="5134735" y="2451123"/>
              <a:ext cx="391001" cy="472455"/>
            </a:xfrm>
            <a:prstGeom prst="curvedConnector3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A647FA0-B1B2-49DB-B9FD-FB3C60F71E39}"/>
              </a:ext>
            </a:extLst>
          </p:cNvPr>
          <p:cNvGrpSpPr/>
          <p:nvPr/>
        </p:nvGrpSpPr>
        <p:grpSpPr>
          <a:xfrm>
            <a:off x="4983273" y="2874532"/>
            <a:ext cx="1775870" cy="1859362"/>
            <a:chOff x="4983273" y="2874532"/>
            <a:chExt cx="1775870" cy="185936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7706E4-C3F1-44AF-9945-082417D9F279}"/>
                </a:ext>
              </a:extLst>
            </p:cNvPr>
            <p:cNvSpPr/>
            <p:nvPr/>
          </p:nvSpPr>
          <p:spPr bwMode="auto">
            <a:xfrm>
              <a:off x="498462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7DA4C42-BCDE-4294-B838-2786D65D244D}"/>
                </a:ext>
              </a:extLst>
            </p:cNvPr>
            <p:cNvSpPr/>
            <p:nvPr/>
          </p:nvSpPr>
          <p:spPr bwMode="auto">
            <a:xfrm>
              <a:off x="5206437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52FE402-3A0A-4124-AF68-5346AF1B6BD2}"/>
                </a:ext>
              </a:extLst>
            </p:cNvPr>
            <p:cNvSpPr/>
            <p:nvPr/>
          </p:nvSpPr>
          <p:spPr bwMode="auto">
            <a:xfrm>
              <a:off x="5428251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D86E35-B73F-4D9A-B1CA-09252E6D0BA4}"/>
                </a:ext>
              </a:extLst>
            </p:cNvPr>
            <p:cNvSpPr/>
            <p:nvPr/>
          </p:nvSpPr>
          <p:spPr bwMode="auto">
            <a:xfrm>
              <a:off x="587188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8A7A343-05EC-44A4-8038-B6E832CB0205}"/>
                </a:ext>
              </a:extLst>
            </p:cNvPr>
            <p:cNvSpPr/>
            <p:nvPr/>
          </p:nvSpPr>
          <p:spPr bwMode="auto">
            <a:xfrm>
              <a:off x="6093698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B931A29-DED3-442E-A422-23C7954E2483}"/>
                </a:ext>
              </a:extLst>
            </p:cNvPr>
            <p:cNvSpPr/>
            <p:nvPr/>
          </p:nvSpPr>
          <p:spPr bwMode="auto">
            <a:xfrm>
              <a:off x="631551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D20E0CF-B5E1-4235-9E0A-CBE3508A2820}"/>
                </a:ext>
              </a:extLst>
            </p:cNvPr>
            <p:cNvSpPr/>
            <p:nvPr/>
          </p:nvSpPr>
          <p:spPr bwMode="auto">
            <a:xfrm>
              <a:off x="6537328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2E66675-E444-4BFF-9094-0C29545716DE}"/>
                </a:ext>
              </a:extLst>
            </p:cNvPr>
            <p:cNvSpPr/>
            <p:nvPr/>
          </p:nvSpPr>
          <p:spPr bwMode="auto">
            <a:xfrm>
              <a:off x="498462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0AE3CCF-3ADF-4009-98F8-B7A9781CA097}"/>
                </a:ext>
              </a:extLst>
            </p:cNvPr>
            <p:cNvSpPr/>
            <p:nvPr/>
          </p:nvSpPr>
          <p:spPr bwMode="auto">
            <a:xfrm>
              <a:off x="5206437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BE84A8D-1026-43A0-B793-D68D70C1005C}"/>
                </a:ext>
              </a:extLst>
            </p:cNvPr>
            <p:cNvSpPr/>
            <p:nvPr/>
          </p:nvSpPr>
          <p:spPr bwMode="auto">
            <a:xfrm>
              <a:off x="5650067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56CDB1B-B0CB-4A0E-BD0D-21C579C0BAB6}"/>
                </a:ext>
              </a:extLst>
            </p:cNvPr>
            <p:cNvSpPr/>
            <p:nvPr/>
          </p:nvSpPr>
          <p:spPr bwMode="auto">
            <a:xfrm>
              <a:off x="587188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7974E50-6B22-40BE-BDBE-9FBFBB404CED}"/>
                </a:ext>
              </a:extLst>
            </p:cNvPr>
            <p:cNvSpPr/>
            <p:nvPr/>
          </p:nvSpPr>
          <p:spPr bwMode="auto">
            <a:xfrm>
              <a:off x="6093698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EEB6093-0FF3-4FD0-BC94-6E95EC520F1F}"/>
                </a:ext>
              </a:extLst>
            </p:cNvPr>
            <p:cNvSpPr/>
            <p:nvPr/>
          </p:nvSpPr>
          <p:spPr bwMode="auto">
            <a:xfrm>
              <a:off x="631551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F7D801A-613D-499B-B91F-D822FC4C3408}"/>
                </a:ext>
              </a:extLst>
            </p:cNvPr>
            <p:cNvSpPr/>
            <p:nvPr/>
          </p:nvSpPr>
          <p:spPr bwMode="auto">
            <a:xfrm>
              <a:off x="6537328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A469E84-1650-499F-B741-81581432160B}"/>
                </a:ext>
              </a:extLst>
            </p:cNvPr>
            <p:cNvSpPr/>
            <p:nvPr/>
          </p:nvSpPr>
          <p:spPr bwMode="auto">
            <a:xfrm>
              <a:off x="4984622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3AF0452-EC30-4E9C-B662-CDF8DEDA7547}"/>
                </a:ext>
              </a:extLst>
            </p:cNvPr>
            <p:cNvSpPr/>
            <p:nvPr/>
          </p:nvSpPr>
          <p:spPr bwMode="auto">
            <a:xfrm>
              <a:off x="5428251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4F8E8B0-1BB9-4692-A42D-D4ADA9ACC444}"/>
                </a:ext>
              </a:extLst>
            </p:cNvPr>
            <p:cNvSpPr/>
            <p:nvPr/>
          </p:nvSpPr>
          <p:spPr bwMode="auto">
            <a:xfrm>
              <a:off x="6315512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8794A85-EA4C-4940-A3F3-E1EEDCD34232}"/>
                </a:ext>
              </a:extLst>
            </p:cNvPr>
            <p:cNvSpPr/>
            <p:nvPr/>
          </p:nvSpPr>
          <p:spPr bwMode="auto">
            <a:xfrm>
              <a:off x="6537328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5A191A4-FD17-43C9-AEC0-58721D8B1041}"/>
                </a:ext>
              </a:extLst>
            </p:cNvPr>
            <p:cNvSpPr/>
            <p:nvPr/>
          </p:nvSpPr>
          <p:spPr bwMode="auto">
            <a:xfrm>
              <a:off x="5206437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C4B3914-646C-4398-A143-8B98D5D6C0D1}"/>
                </a:ext>
              </a:extLst>
            </p:cNvPr>
            <p:cNvSpPr/>
            <p:nvPr/>
          </p:nvSpPr>
          <p:spPr bwMode="auto">
            <a:xfrm>
              <a:off x="5428251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67CFB42-7E30-4B4A-BE10-D2B436825F26}"/>
                </a:ext>
              </a:extLst>
            </p:cNvPr>
            <p:cNvSpPr/>
            <p:nvPr/>
          </p:nvSpPr>
          <p:spPr bwMode="auto">
            <a:xfrm>
              <a:off x="6093698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D190045-736A-42C8-B455-4C1FE2ACF9F1}"/>
                </a:ext>
              </a:extLst>
            </p:cNvPr>
            <p:cNvSpPr/>
            <p:nvPr/>
          </p:nvSpPr>
          <p:spPr bwMode="auto">
            <a:xfrm>
              <a:off x="6315512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43B338D-3E0C-4C7F-967F-22BEE85E68BD}"/>
                </a:ext>
              </a:extLst>
            </p:cNvPr>
            <p:cNvSpPr/>
            <p:nvPr/>
          </p:nvSpPr>
          <p:spPr bwMode="auto">
            <a:xfrm>
              <a:off x="6537328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58FF1F5-1320-4AA7-915E-69D3A0093D57}"/>
                </a:ext>
              </a:extLst>
            </p:cNvPr>
            <p:cNvSpPr/>
            <p:nvPr/>
          </p:nvSpPr>
          <p:spPr bwMode="auto">
            <a:xfrm>
              <a:off x="498462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3858079-37AE-4BCA-AF3F-E62E224DD92D}"/>
                </a:ext>
              </a:extLst>
            </p:cNvPr>
            <p:cNvSpPr/>
            <p:nvPr/>
          </p:nvSpPr>
          <p:spPr bwMode="auto">
            <a:xfrm>
              <a:off x="5206437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5F94248-48B6-48D6-B1E6-184C1AD9E64D}"/>
                </a:ext>
              </a:extLst>
            </p:cNvPr>
            <p:cNvSpPr/>
            <p:nvPr/>
          </p:nvSpPr>
          <p:spPr bwMode="auto">
            <a:xfrm>
              <a:off x="5428251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BDBC212-7801-47E2-B3CA-D9C8AC295B0F}"/>
                </a:ext>
              </a:extLst>
            </p:cNvPr>
            <p:cNvSpPr/>
            <p:nvPr/>
          </p:nvSpPr>
          <p:spPr bwMode="auto">
            <a:xfrm>
              <a:off x="587188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D380B1B-960A-4BC1-8A79-20411C6C0209}"/>
                </a:ext>
              </a:extLst>
            </p:cNvPr>
            <p:cNvSpPr/>
            <p:nvPr/>
          </p:nvSpPr>
          <p:spPr bwMode="auto">
            <a:xfrm>
              <a:off x="6093698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FF86E8DD-B7C3-4B14-B50E-484CAF48E60D}"/>
                </a:ext>
              </a:extLst>
            </p:cNvPr>
            <p:cNvSpPr/>
            <p:nvPr/>
          </p:nvSpPr>
          <p:spPr bwMode="auto">
            <a:xfrm>
              <a:off x="631551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97073CE-3B1C-4BF0-9910-35458D70D72E}"/>
                </a:ext>
              </a:extLst>
            </p:cNvPr>
            <p:cNvSpPr/>
            <p:nvPr/>
          </p:nvSpPr>
          <p:spPr bwMode="auto">
            <a:xfrm>
              <a:off x="6537328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C649310-82D3-4B61-96D7-58A56FE784B4}"/>
                </a:ext>
              </a:extLst>
            </p:cNvPr>
            <p:cNvSpPr/>
            <p:nvPr/>
          </p:nvSpPr>
          <p:spPr bwMode="auto">
            <a:xfrm>
              <a:off x="498462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B3E138A-943B-41FE-8675-9F86CEAF87CE}"/>
                </a:ext>
              </a:extLst>
            </p:cNvPr>
            <p:cNvSpPr/>
            <p:nvPr/>
          </p:nvSpPr>
          <p:spPr bwMode="auto">
            <a:xfrm>
              <a:off x="5206437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875BF44-0505-4DE3-86BA-E51D3AA18F77}"/>
                </a:ext>
              </a:extLst>
            </p:cNvPr>
            <p:cNvSpPr/>
            <p:nvPr/>
          </p:nvSpPr>
          <p:spPr bwMode="auto">
            <a:xfrm>
              <a:off x="5428251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049C55C-5A16-4C84-9C2D-A0BC48D1FD45}"/>
                </a:ext>
              </a:extLst>
            </p:cNvPr>
            <p:cNvSpPr/>
            <p:nvPr/>
          </p:nvSpPr>
          <p:spPr bwMode="auto">
            <a:xfrm>
              <a:off x="5650067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E1A443D-9518-41FB-9FF9-C34B2B0DE54C}"/>
                </a:ext>
              </a:extLst>
            </p:cNvPr>
            <p:cNvSpPr/>
            <p:nvPr/>
          </p:nvSpPr>
          <p:spPr bwMode="auto">
            <a:xfrm>
              <a:off x="587188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33176AF-C4AD-4F86-95CC-F5A08C23FF3A}"/>
                </a:ext>
              </a:extLst>
            </p:cNvPr>
            <p:cNvSpPr/>
            <p:nvPr/>
          </p:nvSpPr>
          <p:spPr bwMode="auto">
            <a:xfrm>
              <a:off x="6093698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4AFC037-057F-4262-A827-05F565AFB02B}"/>
                </a:ext>
              </a:extLst>
            </p:cNvPr>
            <p:cNvSpPr/>
            <p:nvPr/>
          </p:nvSpPr>
          <p:spPr bwMode="auto">
            <a:xfrm>
              <a:off x="631551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3116392-FB2F-423D-96A6-FDDDF62E6942}"/>
                </a:ext>
              </a:extLst>
            </p:cNvPr>
            <p:cNvSpPr/>
            <p:nvPr/>
          </p:nvSpPr>
          <p:spPr bwMode="auto">
            <a:xfrm>
              <a:off x="6537328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ECD0E58-E01E-4E9D-B269-4A7E31F3BCD3}"/>
                </a:ext>
              </a:extLst>
            </p:cNvPr>
            <p:cNvSpPr/>
            <p:nvPr/>
          </p:nvSpPr>
          <p:spPr bwMode="auto">
            <a:xfrm>
              <a:off x="498462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FE2DAF8-32C2-4037-80FB-A5FC1128861B}"/>
                </a:ext>
              </a:extLst>
            </p:cNvPr>
            <p:cNvSpPr/>
            <p:nvPr/>
          </p:nvSpPr>
          <p:spPr bwMode="auto">
            <a:xfrm>
              <a:off x="5206437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2FD5ACD-4C2C-4E78-B7BA-C6992E4A457D}"/>
                </a:ext>
              </a:extLst>
            </p:cNvPr>
            <p:cNvSpPr/>
            <p:nvPr/>
          </p:nvSpPr>
          <p:spPr bwMode="auto">
            <a:xfrm>
              <a:off x="5428251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51A08CF-DDD9-435A-A4C4-1EF496A05F3C}"/>
                </a:ext>
              </a:extLst>
            </p:cNvPr>
            <p:cNvSpPr/>
            <p:nvPr/>
          </p:nvSpPr>
          <p:spPr bwMode="auto">
            <a:xfrm>
              <a:off x="5650067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A0D7816-06F3-4327-88B5-2E00C8E1D8A4}"/>
                </a:ext>
              </a:extLst>
            </p:cNvPr>
            <p:cNvSpPr/>
            <p:nvPr/>
          </p:nvSpPr>
          <p:spPr bwMode="auto">
            <a:xfrm>
              <a:off x="587188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870862D-3922-4739-A540-F2ADD65DA25C}"/>
                </a:ext>
              </a:extLst>
            </p:cNvPr>
            <p:cNvSpPr/>
            <p:nvPr/>
          </p:nvSpPr>
          <p:spPr bwMode="auto">
            <a:xfrm>
              <a:off x="6093698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3365518-D638-44AC-86C0-F4C339B80479}"/>
                </a:ext>
              </a:extLst>
            </p:cNvPr>
            <p:cNvSpPr/>
            <p:nvPr/>
          </p:nvSpPr>
          <p:spPr bwMode="auto">
            <a:xfrm>
              <a:off x="631551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D30CB62-5FCD-4548-9DF1-C93808F6F60D}"/>
                </a:ext>
              </a:extLst>
            </p:cNvPr>
            <p:cNvSpPr/>
            <p:nvPr/>
          </p:nvSpPr>
          <p:spPr bwMode="auto">
            <a:xfrm>
              <a:off x="6537328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2BAC62F-80B2-42C6-BB07-7BD1363D06D2}"/>
                </a:ext>
              </a:extLst>
            </p:cNvPr>
            <p:cNvSpPr/>
            <p:nvPr/>
          </p:nvSpPr>
          <p:spPr bwMode="auto">
            <a:xfrm>
              <a:off x="498462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38AA175-5D2D-4765-88B8-85AA40F9E487}"/>
                </a:ext>
              </a:extLst>
            </p:cNvPr>
            <p:cNvSpPr/>
            <p:nvPr/>
          </p:nvSpPr>
          <p:spPr bwMode="auto">
            <a:xfrm>
              <a:off x="5206437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A98BB029-09B3-4789-B651-DA2CC76B4E35}"/>
                </a:ext>
              </a:extLst>
            </p:cNvPr>
            <p:cNvSpPr/>
            <p:nvPr/>
          </p:nvSpPr>
          <p:spPr bwMode="auto">
            <a:xfrm>
              <a:off x="5428251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007A7EC-A748-494A-BC73-D43783F3DD7C}"/>
                </a:ext>
              </a:extLst>
            </p:cNvPr>
            <p:cNvSpPr/>
            <p:nvPr/>
          </p:nvSpPr>
          <p:spPr bwMode="auto">
            <a:xfrm>
              <a:off x="5650067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4840109-16CD-4582-AA10-808EDA2F12B3}"/>
                </a:ext>
              </a:extLst>
            </p:cNvPr>
            <p:cNvSpPr/>
            <p:nvPr/>
          </p:nvSpPr>
          <p:spPr bwMode="auto">
            <a:xfrm>
              <a:off x="587188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37CB8AE-DC76-463B-987A-D30CDD951D05}"/>
                </a:ext>
              </a:extLst>
            </p:cNvPr>
            <p:cNvSpPr/>
            <p:nvPr/>
          </p:nvSpPr>
          <p:spPr bwMode="auto">
            <a:xfrm>
              <a:off x="6093698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4500D46-E978-4A11-88FC-BD5647AEBDD9}"/>
                </a:ext>
              </a:extLst>
            </p:cNvPr>
            <p:cNvSpPr/>
            <p:nvPr/>
          </p:nvSpPr>
          <p:spPr bwMode="auto">
            <a:xfrm>
              <a:off x="631551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3CC0AA81-55A7-4D75-BB91-7AA99B035D49}"/>
                </a:ext>
              </a:extLst>
            </p:cNvPr>
            <p:cNvSpPr/>
            <p:nvPr/>
          </p:nvSpPr>
          <p:spPr bwMode="auto">
            <a:xfrm>
              <a:off x="6537328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ED0E3103-279E-42BC-AD39-C77F427460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4721" y="2874635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9B18FC7-4BA4-4B17-BDDB-DCB7686307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71882" y="2874635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1994BE0-7608-4383-9F93-CB9625BE77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3273" y="3804316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2BA7226E-BD27-454B-8675-9071019E98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70435" y="3804316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6ED2DFD-9A39-4421-B81E-E702DC8427E9}"/>
                </a:ext>
              </a:extLst>
            </p:cNvPr>
            <p:cNvCxnSpPr>
              <a:cxnSpLocks/>
            </p:cNvCxnSpPr>
            <p:nvPr/>
          </p:nvCxnSpPr>
          <p:spPr>
            <a:xfrm>
              <a:off x="6093697" y="3339372"/>
              <a:ext cx="0" cy="23242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594EEB1-019A-4132-A92B-17928710DD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50066" y="3571689"/>
              <a:ext cx="442083" cy="10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A0BA3ACA-B4BB-4375-A3E0-C0155ABAFA66}"/>
              </a:ext>
            </a:extLst>
          </p:cNvPr>
          <p:cNvGrpSpPr/>
          <p:nvPr/>
        </p:nvGrpSpPr>
        <p:grpSpPr>
          <a:xfrm>
            <a:off x="6204604" y="2292867"/>
            <a:ext cx="962369" cy="948328"/>
            <a:chOff x="6204604" y="2292867"/>
            <a:chExt cx="962369" cy="948328"/>
          </a:xfrm>
        </p:grpSpPr>
        <p:cxnSp>
          <p:nvCxnSpPr>
            <p:cNvPr id="83" name="Connector: Elbow 11">
              <a:extLst>
                <a:ext uri="{FF2B5EF4-FFF2-40B4-BE49-F238E27FC236}">
                  <a16:creationId xmlns:a16="http://schemas.microsoft.com/office/drawing/2014/main" id="{B26BAEC2-F056-4124-B437-C08A73428AE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113855" y="2698810"/>
              <a:ext cx="633134" cy="451635"/>
            </a:xfrm>
            <a:prstGeom prst="curvedConnector3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B46CDC28-F4F9-498F-BDD0-933CFE3EDE7E}"/>
                </a:ext>
              </a:extLst>
            </p:cNvPr>
            <p:cNvSpPr/>
            <p:nvPr/>
          </p:nvSpPr>
          <p:spPr>
            <a:xfrm>
              <a:off x="6323225" y="2292867"/>
              <a:ext cx="843748" cy="276999"/>
            </a:xfrm>
            <a:prstGeom prst="rect">
              <a:avLst/>
            </a:prstGeom>
          </p:spPr>
          <p:txBody>
            <a:bodyPr wrap="none" lIns="36000" tIns="0" rIns="36000" bIns="0">
              <a:spAutoFit/>
            </a:bodyPr>
            <a:lstStyle/>
            <a:p>
              <a:r>
                <a:rPr lang="en-US" sz="1800" dirty="0" err="1"/>
                <a:t>CtxId</a:t>
              </a:r>
              <a:r>
                <a:rPr lang="en-US" sz="1800" dirty="0"/>
                <a:t>=1</a:t>
              </a:r>
            </a:p>
          </p:txBody>
        </p: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035F5682-EC3B-4F76-90E9-18CB94884FC9}"/>
              </a:ext>
            </a:extLst>
          </p:cNvPr>
          <p:cNvSpPr/>
          <p:nvPr/>
        </p:nvSpPr>
        <p:spPr>
          <a:xfrm>
            <a:off x="7369393" y="3178583"/>
            <a:ext cx="951149" cy="369332"/>
          </a:xfrm>
          <a:prstGeom prst="rect">
            <a:avLst/>
          </a:prstGeom>
        </p:spPr>
        <p:txBody>
          <a:bodyPr wrap="none" lIns="36000" tIns="0" rIns="36000" bIns="0">
            <a:spAutoFit/>
          </a:bodyPr>
          <a:lstStyle/>
          <a:p>
            <a:r>
              <a:rPr lang="en-US" sz="1400" dirty="0" err="1"/>
              <a:t>CtxId</a:t>
            </a:r>
            <a:r>
              <a:rPr lang="en-US" sz="1400" dirty="0"/>
              <a:t>=0</a:t>
            </a:r>
          </a:p>
          <a:p>
            <a:r>
              <a:rPr lang="en-US" sz="1000" dirty="0"/>
              <a:t>For last non-zero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24281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JVET-N0311</a:t>
            </a:r>
            <a:r>
              <a:rPr lang="en-US" b="1" dirty="0"/>
              <a:t>: Method 1 (-24 </a:t>
            </a:r>
            <a:r>
              <a:rPr lang="en-US" b="1" dirty="0" err="1"/>
              <a:t>ctx</a:t>
            </a:r>
            <a:r>
              <a:rPr lang="en-US" b="1" dirty="0"/>
              <a:t>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0E4D24-0E56-4876-9A52-D1182B8DD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484849"/>
              </p:ext>
            </p:extLst>
          </p:nvPr>
        </p:nvGraphicFramePr>
        <p:xfrm>
          <a:off x="343627" y="3044026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0A88898-CF57-4681-83D4-4B245979BB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378603"/>
              </p:ext>
            </p:extLst>
          </p:nvPr>
        </p:nvGraphicFramePr>
        <p:xfrm>
          <a:off x="356248" y="942459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BB8D7D1-DC7A-4587-A66F-5963DAF44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942102"/>
              </p:ext>
            </p:extLst>
          </p:nvPr>
        </p:nvGraphicFramePr>
        <p:xfrm>
          <a:off x="4702074" y="931781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998837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JVET-N0311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0" y="535827"/>
            <a:ext cx="8957625" cy="3029492"/>
          </a:xfrm>
        </p:spPr>
        <p:txBody>
          <a:bodyPr numCol="1" anchor="ctr"/>
          <a:lstStyle/>
          <a:p>
            <a:pPr lvl="1"/>
            <a:endParaRPr lang="en-US" sz="1800" b="1" dirty="0"/>
          </a:p>
          <a:p>
            <a:pPr lvl="1"/>
            <a:endParaRPr lang="en-US" sz="1800" b="1" dirty="0"/>
          </a:p>
          <a:p>
            <a:pPr lvl="1"/>
            <a:r>
              <a:rPr lang="en-US" sz="1800" b="1" dirty="0"/>
              <a:t>Proposed Method 2:</a:t>
            </a:r>
          </a:p>
          <a:p>
            <a:pPr lvl="2"/>
            <a:r>
              <a:rPr lang="en-US" sz="1800" dirty="0"/>
              <a:t>Context ID for sig flag: </a:t>
            </a:r>
          </a:p>
          <a:p>
            <a:pPr lvl="3"/>
            <a:r>
              <a:rPr lang="en-US" sz="1800" dirty="0" err="1"/>
              <a:t>ctxId</a:t>
            </a:r>
            <a:r>
              <a:rPr lang="en-US" sz="1800" dirty="0"/>
              <a:t> (</a:t>
            </a:r>
            <a:r>
              <a:rPr lang="en-US" sz="1800" dirty="0" err="1"/>
              <a:t>Luma</a:t>
            </a:r>
            <a:r>
              <a:rPr lang="en-US" sz="1800" dirty="0"/>
              <a:t>): share among the transform coefficients as shown in the table:</a:t>
            </a:r>
          </a:p>
          <a:p>
            <a:pPr lvl="3"/>
            <a:r>
              <a:rPr lang="en-US" sz="1800" dirty="0" err="1"/>
              <a:t>ctxId</a:t>
            </a:r>
            <a:r>
              <a:rPr lang="en-US" sz="1800" dirty="0"/>
              <a:t> (Chroma) = min( </a:t>
            </a:r>
            <a:r>
              <a:rPr lang="en-US" sz="1800" dirty="0" err="1"/>
              <a:t>sumAbs</a:t>
            </a:r>
            <a:r>
              <a:rPr lang="en-US" sz="1800" dirty="0"/>
              <a:t>, </a:t>
            </a:r>
            <a:r>
              <a:rPr lang="en-US" sz="1800" dirty="0">
                <a:solidFill>
                  <a:srgbClr val="C00000"/>
                </a:solidFill>
                <a:highlight>
                  <a:srgbClr val="FFFF00"/>
                </a:highlight>
              </a:rPr>
              <a:t>3</a:t>
            </a:r>
            <a:r>
              <a:rPr lang="en-US" sz="1800" dirty="0">
                <a:highlight>
                  <a:srgbClr val="FFFF00"/>
                </a:highlight>
              </a:rPr>
              <a:t> </a:t>
            </a:r>
            <a:r>
              <a:rPr lang="en-US" sz="1800" dirty="0"/>
              <a:t>) + ( </a:t>
            </a:r>
            <a:r>
              <a:rPr lang="en-US" sz="1800" dirty="0" err="1"/>
              <a:t>diag</a:t>
            </a:r>
            <a:r>
              <a:rPr lang="en-US" sz="1800" dirty="0"/>
              <a:t> &lt; 2 ? 6 : 0 ) </a:t>
            </a:r>
          </a:p>
          <a:p>
            <a:pPr lvl="3"/>
            <a:endParaRPr lang="en-US" sz="1800" dirty="0"/>
          </a:p>
          <a:p>
            <a:pPr lvl="2"/>
            <a:r>
              <a:rPr lang="en-US" sz="1800" dirty="0"/>
              <a:t>On top of method 1</a:t>
            </a:r>
          </a:p>
          <a:p>
            <a:pPr marL="180975" lvl="2" indent="0">
              <a:buNone/>
            </a:pPr>
            <a:endParaRPr lang="en-US" sz="1800" dirty="0"/>
          </a:p>
          <a:p>
            <a:pPr lvl="2"/>
            <a:r>
              <a:rPr lang="en-US" sz="1800" dirty="0"/>
              <a:t>Saves 54 contexts </a:t>
            </a:r>
            <a:br>
              <a:rPr lang="en-US" sz="1800" dirty="0"/>
            </a:br>
            <a:r>
              <a:rPr lang="en-US" sz="1800" dirty="0"/>
              <a:t>(30 + 24 from method 1)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0" name="表格 4">
            <a:extLst>
              <a:ext uri="{FF2B5EF4-FFF2-40B4-BE49-F238E27FC236}">
                <a16:creationId xmlns:a16="http://schemas.microsoft.com/office/drawing/2014/main" id="{04F11305-D612-4E06-848C-7E72AE487F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824829"/>
              </p:ext>
            </p:extLst>
          </p:nvPr>
        </p:nvGraphicFramePr>
        <p:xfrm>
          <a:off x="4133067" y="2383494"/>
          <a:ext cx="3939793" cy="13971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14947">
                  <a:extLst>
                    <a:ext uri="{9D8B030D-6E8A-4147-A177-3AD203B41FA5}">
                      <a16:colId xmlns:a16="http://schemas.microsoft.com/office/drawing/2014/main" val="1105937958"/>
                    </a:ext>
                  </a:extLst>
                </a:gridCol>
                <a:gridCol w="2224846">
                  <a:extLst>
                    <a:ext uri="{9D8B030D-6E8A-4147-A177-3AD203B41FA5}">
                      <a16:colId xmlns:a16="http://schemas.microsoft.com/office/drawing/2014/main" val="3880118220"/>
                    </a:ext>
                  </a:extLst>
                </a:gridCol>
              </a:tblGrid>
              <a:tr h="281114">
                <a:tc gridSpan="2">
                  <a:txBody>
                    <a:bodyPr/>
                    <a:lstStyle/>
                    <a:p>
                      <a:pPr algn="ctr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Luma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319" marR="84319" marT="42159" marB="42159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670659"/>
                  </a:ext>
                </a:extLst>
              </a:tr>
              <a:tr h="281114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Diagonal position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ctxId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sumAbs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0425" marR="60425" marT="0" marB="0" anchor="ctr"/>
                </a:tc>
                <a:extLst>
                  <a:ext uri="{0D108BD9-81ED-4DB2-BD59-A6C34878D82A}">
                    <a16:rowId xmlns:a16="http://schemas.microsoft.com/office/drawing/2014/main" val="133625428"/>
                  </a:ext>
                </a:extLst>
              </a:tr>
              <a:tr h="276186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d&lt;2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12, 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13, 14, 15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16, 17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extLst>
                  <a:ext uri="{0D108BD9-81ED-4DB2-BD59-A6C34878D82A}">
                    <a16:rowId xmlns:a16="http://schemas.microsoft.com/office/drawing/2014/main" val="3146630076"/>
                  </a:ext>
                </a:extLst>
              </a:tr>
              <a:tr h="276186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d&lt;5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6, 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7, 8, 9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 10, 11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extLst>
                  <a:ext uri="{0D108BD9-81ED-4DB2-BD59-A6C34878D82A}">
                    <a16:rowId xmlns:a16="http://schemas.microsoft.com/office/drawing/2014/main" val="1565710305"/>
                  </a:ext>
                </a:extLst>
              </a:tr>
              <a:tr h="276186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d&gt;=5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0, 1, 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2, 3, 4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extLst>
                  <a:ext uri="{0D108BD9-81ED-4DB2-BD59-A6C34878D82A}">
                    <a16:rowId xmlns:a16="http://schemas.microsoft.com/office/drawing/2014/main" val="994069822"/>
                  </a:ext>
                </a:extLst>
              </a:tr>
            </a:tbl>
          </a:graphicData>
        </a:graphic>
      </p:graphicFrame>
      <p:graphicFrame>
        <p:nvGraphicFramePr>
          <p:cNvPr id="11" name="表格 4">
            <a:extLst>
              <a:ext uri="{FF2B5EF4-FFF2-40B4-BE49-F238E27FC236}">
                <a16:creationId xmlns:a16="http://schemas.microsoft.com/office/drawing/2014/main" id="{F546394E-58A9-4AB5-9C4F-D72D03F01D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795957"/>
              </p:ext>
            </p:extLst>
          </p:nvPr>
        </p:nvGraphicFramePr>
        <p:xfrm>
          <a:off x="4133067" y="3780684"/>
          <a:ext cx="3939793" cy="11210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14947">
                  <a:extLst>
                    <a:ext uri="{9D8B030D-6E8A-4147-A177-3AD203B41FA5}">
                      <a16:colId xmlns:a16="http://schemas.microsoft.com/office/drawing/2014/main" val="1105937958"/>
                    </a:ext>
                  </a:extLst>
                </a:gridCol>
                <a:gridCol w="2224846">
                  <a:extLst>
                    <a:ext uri="{9D8B030D-6E8A-4147-A177-3AD203B41FA5}">
                      <a16:colId xmlns:a16="http://schemas.microsoft.com/office/drawing/2014/main" val="3880118220"/>
                    </a:ext>
                  </a:extLst>
                </a:gridCol>
              </a:tblGrid>
              <a:tr h="281114">
                <a:tc gridSpan="2">
                  <a:txBody>
                    <a:bodyPr/>
                    <a:lstStyle/>
                    <a:p>
                      <a:pPr algn="ctr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Chroma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319" marR="84319" marT="42159" marB="42159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670659"/>
                  </a:ext>
                </a:extLst>
              </a:tr>
              <a:tr h="281114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Diagonal position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ctxId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sumAbs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0425" marR="60425" marT="0" marB="0" anchor="ctr"/>
                </a:tc>
                <a:extLst>
                  <a:ext uri="{0D108BD9-81ED-4DB2-BD59-A6C34878D82A}">
                    <a16:rowId xmlns:a16="http://schemas.microsoft.com/office/drawing/2014/main" val="133625428"/>
                  </a:ext>
                </a:extLst>
              </a:tr>
              <a:tr h="276186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d&lt;2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6, 7, 8, 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9, 10, 11</a:t>
                      </a:r>
                      <a:endParaRPr lang="zh-CN" sz="16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extLst>
                  <a:ext uri="{0D108BD9-81ED-4DB2-BD59-A6C34878D82A}">
                    <a16:rowId xmlns:a16="http://schemas.microsoft.com/office/drawing/2014/main" val="3146630076"/>
                  </a:ext>
                </a:extLst>
              </a:tr>
              <a:tr h="276186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d&gt;=2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altLang="zh-CN" sz="16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0, 1, 2, </a:t>
                      </a:r>
                      <a:r>
                        <a:rPr lang="en-CA" altLang="zh-CN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3, 4, 5</a:t>
                      </a:r>
                      <a:endParaRPr lang="zh-CN" sz="16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25" marR="60425" marT="0" marB="0" anchor="ctr"/>
                </a:tc>
                <a:extLst>
                  <a:ext uri="{0D108BD9-81ED-4DB2-BD59-A6C34878D82A}">
                    <a16:rowId xmlns:a16="http://schemas.microsoft.com/office/drawing/2014/main" val="1565710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605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JVET-N0311</a:t>
            </a:r>
            <a:r>
              <a:rPr lang="en-US" b="1" dirty="0"/>
              <a:t>: Method 1 + Method 2 (-54 </a:t>
            </a:r>
            <a:r>
              <a:rPr lang="en-US" b="1" dirty="0" err="1"/>
              <a:t>ctx</a:t>
            </a:r>
            <a:r>
              <a:rPr lang="en-US" b="1" dirty="0"/>
              <a:t>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0E4D24-0E56-4876-9A52-D1182B8DD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014623"/>
              </p:ext>
            </p:extLst>
          </p:nvPr>
        </p:nvGraphicFramePr>
        <p:xfrm>
          <a:off x="343627" y="3044026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0A88898-CF57-4681-83D4-4B245979BB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664846"/>
              </p:ext>
            </p:extLst>
          </p:nvPr>
        </p:nvGraphicFramePr>
        <p:xfrm>
          <a:off x="356248" y="942459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BB8D7D1-DC7A-4587-A66F-5963DAF44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072750"/>
              </p:ext>
            </p:extLst>
          </p:nvPr>
        </p:nvGraphicFramePr>
        <p:xfrm>
          <a:off x="4702074" y="931781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543977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JVET-N0311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0" y="508716"/>
            <a:ext cx="9248836" cy="2419344"/>
          </a:xfrm>
        </p:spPr>
        <p:txBody>
          <a:bodyPr numCol="1" anchor="ctr"/>
          <a:lstStyle/>
          <a:p>
            <a:pPr lvl="1"/>
            <a:r>
              <a:rPr lang="en-US" sz="1800" b="1" dirty="0"/>
              <a:t>Proposed Method 3:</a:t>
            </a:r>
          </a:p>
          <a:p>
            <a:pPr lvl="2"/>
            <a:r>
              <a:rPr lang="en-US" sz="1800" dirty="0"/>
              <a:t>Context ID for gt1_flag, </a:t>
            </a:r>
            <a:r>
              <a:rPr lang="en-US" sz="1800" dirty="0" err="1"/>
              <a:t>par_flag</a:t>
            </a:r>
            <a:r>
              <a:rPr lang="en-US" sz="1800" dirty="0"/>
              <a:t>, gt3_flag in </a:t>
            </a:r>
            <a:r>
              <a:rPr lang="en-US" sz="1800" dirty="0" err="1"/>
              <a:t>Luma</a:t>
            </a:r>
            <a:r>
              <a:rPr lang="en-US" sz="1800" dirty="0"/>
              <a:t> TU: </a:t>
            </a:r>
          </a:p>
          <a:p>
            <a:pPr lvl="3"/>
            <a:r>
              <a:rPr lang="en-US" sz="1800" dirty="0" err="1"/>
              <a:t>ctxId</a:t>
            </a:r>
            <a:r>
              <a:rPr lang="en-US" sz="1800" dirty="0"/>
              <a:t> (</a:t>
            </a:r>
            <a:r>
              <a:rPr lang="en-US" sz="1800" dirty="0" err="1"/>
              <a:t>Luma</a:t>
            </a:r>
            <a:r>
              <a:rPr lang="en-US" sz="1800" dirty="0"/>
              <a:t>): share among the transform coefficients as shown in the table:</a:t>
            </a:r>
          </a:p>
          <a:p>
            <a:pPr marL="361950" lvl="3" indent="0">
              <a:buNone/>
            </a:pPr>
            <a:endParaRPr lang="en-US" sz="1800" dirty="0"/>
          </a:p>
          <a:p>
            <a:pPr lvl="2"/>
            <a:r>
              <a:rPr lang="en-US" sz="1800" dirty="0"/>
              <a:t>On top of method 1 and method 2</a:t>
            </a:r>
          </a:p>
          <a:p>
            <a:pPr lvl="2"/>
            <a:r>
              <a:rPr lang="en-US" sz="1800" dirty="0"/>
              <a:t>Saves </a:t>
            </a:r>
            <a:r>
              <a:rPr lang="en-GB" sz="1800" dirty="0"/>
              <a:t>66 contexts</a:t>
            </a:r>
          </a:p>
          <a:p>
            <a:pPr marL="180975" lvl="2" indent="0">
              <a:buNone/>
            </a:pPr>
            <a:r>
              <a:rPr lang="en-GB" sz="1800" dirty="0"/>
              <a:t>  </a:t>
            </a:r>
            <a:r>
              <a:rPr lang="en-US" sz="1800" dirty="0"/>
              <a:t>(12 + 54 from methods 1 and 2)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表格 1">
            <a:extLst>
              <a:ext uri="{FF2B5EF4-FFF2-40B4-BE49-F238E27FC236}">
                <a16:creationId xmlns:a16="http://schemas.microsoft.com/office/drawing/2014/main" id="{A7BFC3D6-CA24-4279-863C-BCBCE7716E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329981"/>
              </p:ext>
            </p:extLst>
          </p:nvPr>
        </p:nvGraphicFramePr>
        <p:xfrm>
          <a:off x="2479184" y="2930433"/>
          <a:ext cx="4843071" cy="214042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26375">
                  <a:extLst>
                    <a:ext uri="{9D8B030D-6E8A-4147-A177-3AD203B41FA5}">
                      <a16:colId xmlns:a16="http://schemas.microsoft.com/office/drawing/2014/main" val="2010102807"/>
                    </a:ext>
                  </a:extLst>
                </a:gridCol>
                <a:gridCol w="2416696">
                  <a:extLst>
                    <a:ext uri="{9D8B030D-6E8A-4147-A177-3AD203B41FA5}">
                      <a16:colId xmlns:a16="http://schemas.microsoft.com/office/drawing/2014/main" val="2704159398"/>
                    </a:ext>
                  </a:extLst>
                </a:gridCol>
              </a:tblGrid>
              <a:tr h="309652">
                <a:tc gridSpan="2">
                  <a:txBody>
                    <a:bodyPr/>
                    <a:lstStyle/>
                    <a:p>
                      <a:pPr algn="ctr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Luma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285304"/>
                  </a:ext>
                </a:extLst>
              </a:tr>
              <a:tr h="309652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Diagonal position</a:t>
                      </a:r>
                      <a:endParaRPr lang="zh-CN" sz="16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ctxId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sumAbs1 - </a:t>
                      </a:r>
                      <a:r>
                        <a:rPr lang="en-US" altLang="zh-CN" sz="16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numSig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6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5468741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d=0</a:t>
                      </a:r>
                      <a:endParaRPr lang="zh-CN" sz="16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16, 17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18, 19, 20</a:t>
                      </a:r>
                      <a:endParaRPr lang="zh-CN" sz="16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7930937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d&lt;3</a:t>
                      </a:r>
                      <a:endParaRPr lang="zh-CN" sz="16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 </a:t>
                      </a:r>
                      <a:r>
                        <a:rPr lang="en-CA" sz="16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12, 13,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14, 15</a:t>
                      </a:r>
                      <a:endParaRPr lang="zh-CN" sz="16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5333923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d&lt;10</a:t>
                      </a:r>
                      <a:endParaRPr lang="zh-CN" sz="16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6, 7, </a:t>
                      </a:r>
                      <a:r>
                        <a:rPr lang="en-CA" sz="16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8, 9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10</a:t>
                      </a:r>
                      <a:endParaRPr lang="zh-CN" sz="16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0344811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d&gt;=10</a:t>
                      </a:r>
                      <a:endParaRPr lang="zh-CN" sz="16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1, 2, 3, </a:t>
                      </a:r>
                      <a:r>
                        <a:rPr lang="en-CA" sz="16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4, 5</a:t>
                      </a:r>
                      <a:endParaRPr lang="zh-CN" sz="1600" b="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9103545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Last non-zero coefficient</a:t>
                      </a:r>
                      <a:endParaRPr lang="zh-CN" sz="16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27677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46429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JVET-N0311</a:t>
            </a:r>
            <a:r>
              <a:rPr lang="en-US" b="1" dirty="0"/>
              <a:t>: Methods 1-3 (-66 </a:t>
            </a:r>
            <a:r>
              <a:rPr lang="en-US" b="1" dirty="0" err="1"/>
              <a:t>ctx</a:t>
            </a:r>
            <a:r>
              <a:rPr lang="en-US" b="1" dirty="0"/>
              <a:t>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0E4D24-0E56-4876-9A52-D1182B8DD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973504"/>
              </p:ext>
            </p:extLst>
          </p:nvPr>
        </p:nvGraphicFramePr>
        <p:xfrm>
          <a:off x="343627" y="3044026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0A88898-CF57-4681-83D4-4B245979BB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015039"/>
              </p:ext>
            </p:extLst>
          </p:nvPr>
        </p:nvGraphicFramePr>
        <p:xfrm>
          <a:off x="356248" y="942459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BB8D7D1-DC7A-4587-A66F-5963DAF44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374618"/>
              </p:ext>
            </p:extLst>
          </p:nvPr>
        </p:nvGraphicFramePr>
        <p:xfrm>
          <a:off x="4702074" y="931781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61609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JVET-N0311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0" y="521595"/>
            <a:ext cx="8918019" cy="4076163"/>
          </a:xfrm>
        </p:spPr>
        <p:txBody>
          <a:bodyPr numCol="1" anchor="ctr"/>
          <a:lstStyle/>
          <a:p>
            <a:pPr lvl="1"/>
            <a:r>
              <a:rPr lang="en-US" sz="1800" b="1" dirty="0"/>
              <a:t>Methods 4 and 5 for </a:t>
            </a:r>
            <a:r>
              <a:rPr lang="en-GB" sz="1800" b="1" dirty="0"/>
              <a:t>last significant coefficient (Last X, Last Y) </a:t>
            </a:r>
            <a:r>
              <a:rPr lang="en-US" sz="1800" b="1" dirty="0"/>
              <a:t>coding:</a:t>
            </a:r>
            <a:endParaRPr lang="en-US" sz="1800" dirty="0"/>
          </a:p>
          <a:p>
            <a:pPr lvl="2"/>
            <a:r>
              <a:rPr lang="en-US" sz="1800" dirty="0"/>
              <a:t>Prefix </a:t>
            </a:r>
            <a:r>
              <a:rPr lang="en-US" sz="1800" i="1" dirty="0" err="1"/>
              <a:t>last_sig_coeff_x</a:t>
            </a:r>
            <a:r>
              <a:rPr lang="en-US" sz="1800" i="1" dirty="0"/>
              <a:t>(y)_prefix </a:t>
            </a:r>
            <a:r>
              <a:rPr lang="en-US" sz="1800" dirty="0"/>
              <a:t>is signaled with truncated unary coding </a:t>
            </a:r>
          </a:p>
          <a:p>
            <a:pPr lvl="3"/>
            <a:r>
              <a:rPr lang="en-US" sz="1400" dirty="0"/>
              <a:t>share the </a:t>
            </a:r>
            <a:r>
              <a:rPr lang="en-US" sz="1400" dirty="0" err="1"/>
              <a:t>ctxId</a:t>
            </a:r>
            <a:r>
              <a:rPr lang="en-US" sz="1400" dirty="0"/>
              <a:t> among 4 truncated unary code bins instead of 2 bins for 64 block size:</a:t>
            </a:r>
          </a:p>
          <a:p>
            <a:pPr lvl="3"/>
            <a:r>
              <a:rPr lang="en-US" sz="1400" dirty="0"/>
              <a:t>share the context set between block size equal to 4 and 8</a:t>
            </a:r>
          </a:p>
          <a:p>
            <a:pPr lvl="3"/>
            <a:endParaRPr lang="en-US" sz="1400" dirty="0"/>
          </a:p>
          <a:p>
            <a:pPr lvl="3"/>
            <a:endParaRPr lang="en-US" sz="1400" dirty="0"/>
          </a:p>
          <a:p>
            <a:pPr lvl="3"/>
            <a:endParaRPr lang="en-US" sz="1400" dirty="0"/>
          </a:p>
          <a:p>
            <a:pPr lvl="3"/>
            <a:endParaRPr lang="en-US" sz="1400" dirty="0"/>
          </a:p>
          <a:p>
            <a:pPr lvl="3"/>
            <a:endParaRPr lang="en-US" sz="1400" dirty="0"/>
          </a:p>
          <a:p>
            <a:pPr lvl="3"/>
            <a:endParaRPr lang="en-US" sz="1400" dirty="0"/>
          </a:p>
          <a:p>
            <a:pPr lvl="3"/>
            <a:endParaRPr lang="en-US" sz="1400" dirty="0"/>
          </a:p>
          <a:p>
            <a:pPr lvl="2"/>
            <a:r>
              <a:rPr lang="en-US" sz="1800" dirty="0"/>
              <a:t>Saves </a:t>
            </a:r>
            <a:r>
              <a:rPr lang="en-GB" sz="1800" dirty="0"/>
              <a:t>76 contexts</a:t>
            </a:r>
          </a:p>
          <a:p>
            <a:pPr marL="180975" lvl="2" indent="0">
              <a:buNone/>
            </a:pPr>
            <a:r>
              <a:rPr lang="en-GB" sz="1800" dirty="0"/>
              <a:t>   </a:t>
            </a:r>
            <a:r>
              <a:rPr lang="en-US" sz="1800" dirty="0"/>
              <a:t>(10 + 66 from methods 1-3)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0CEB8E0-A413-4B5D-B84D-506CF8FFD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522580"/>
              </p:ext>
            </p:extLst>
          </p:nvPr>
        </p:nvGraphicFramePr>
        <p:xfrm>
          <a:off x="1395679" y="2050686"/>
          <a:ext cx="5582539" cy="1684020"/>
        </p:xfrm>
        <a:graphic>
          <a:graphicData uri="http://schemas.openxmlformats.org/drawingml/2006/table">
            <a:tbl>
              <a:tblPr firstRow="1" firstCol="1" bandRow="1"/>
              <a:tblGrid>
                <a:gridCol w="770688">
                  <a:extLst>
                    <a:ext uri="{9D8B030D-6E8A-4147-A177-3AD203B41FA5}">
                      <a16:colId xmlns:a16="http://schemas.microsoft.com/office/drawing/2014/main" val="1257181062"/>
                    </a:ext>
                  </a:extLst>
                </a:gridCol>
                <a:gridCol w="451218">
                  <a:extLst>
                    <a:ext uri="{9D8B030D-6E8A-4147-A177-3AD203B41FA5}">
                      <a16:colId xmlns:a16="http://schemas.microsoft.com/office/drawing/2014/main" val="697059273"/>
                    </a:ext>
                  </a:extLst>
                </a:gridCol>
                <a:gridCol w="432104">
                  <a:extLst>
                    <a:ext uri="{9D8B030D-6E8A-4147-A177-3AD203B41FA5}">
                      <a16:colId xmlns:a16="http://schemas.microsoft.com/office/drawing/2014/main" val="3468144705"/>
                    </a:ext>
                  </a:extLst>
                </a:gridCol>
                <a:gridCol w="432104">
                  <a:extLst>
                    <a:ext uri="{9D8B030D-6E8A-4147-A177-3AD203B41FA5}">
                      <a16:colId xmlns:a16="http://schemas.microsoft.com/office/drawing/2014/main" val="2962573579"/>
                    </a:ext>
                  </a:extLst>
                </a:gridCol>
                <a:gridCol w="432104">
                  <a:extLst>
                    <a:ext uri="{9D8B030D-6E8A-4147-A177-3AD203B41FA5}">
                      <a16:colId xmlns:a16="http://schemas.microsoft.com/office/drawing/2014/main" val="3878371848"/>
                    </a:ext>
                  </a:extLst>
                </a:gridCol>
                <a:gridCol w="432104">
                  <a:extLst>
                    <a:ext uri="{9D8B030D-6E8A-4147-A177-3AD203B41FA5}">
                      <a16:colId xmlns:a16="http://schemas.microsoft.com/office/drawing/2014/main" val="2783904356"/>
                    </a:ext>
                  </a:extLst>
                </a:gridCol>
                <a:gridCol w="432104">
                  <a:extLst>
                    <a:ext uri="{9D8B030D-6E8A-4147-A177-3AD203B41FA5}">
                      <a16:colId xmlns:a16="http://schemas.microsoft.com/office/drawing/2014/main" val="3445145617"/>
                    </a:ext>
                  </a:extLst>
                </a:gridCol>
                <a:gridCol w="432104">
                  <a:extLst>
                    <a:ext uri="{9D8B030D-6E8A-4147-A177-3AD203B41FA5}">
                      <a16:colId xmlns:a16="http://schemas.microsoft.com/office/drawing/2014/main" val="3131089647"/>
                    </a:ext>
                  </a:extLst>
                </a:gridCol>
                <a:gridCol w="432104">
                  <a:extLst>
                    <a:ext uri="{9D8B030D-6E8A-4147-A177-3AD203B41FA5}">
                      <a16:colId xmlns:a16="http://schemas.microsoft.com/office/drawing/2014/main" val="1765421902"/>
                    </a:ext>
                  </a:extLst>
                </a:gridCol>
                <a:gridCol w="432104">
                  <a:extLst>
                    <a:ext uri="{9D8B030D-6E8A-4147-A177-3AD203B41FA5}">
                      <a16:colId xmlns:a16="http://schemas.microsoft.com/office/drawing/2014/main" val="3573250262"/>
                    </a:ext>
                  </a:extLst>
                </a:gridCol>
                <a:gridCol w="451218">
                  <a:extLst>
                    <a:ext uri="{9D8B030D-6E8A-4147-A177-3AD203B41FA5}">
                      <a16:colId xmlns:a16="http://schemas.microsoft.com/office/drawing/2014/main" val="3294433416"/>
                    </a:ext>
                  </a:extLst>
                </a:gridCol>
                <a:gridCol w="452583">
                  <a:extLst>
                    <a:ext uri="{9D8B030D-6E8A-4147-A177-3AD203B41FA5}">
                      <a16:colId xmlns:a16="http://schemas.microsoft.com/office/drawing/2014/main" val="3160558781"/>
                    </a:ext>
                  </a:extLst>
                </a:gridCol>
              </a:tblGrid>
              <a:tr h="2514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BinIndex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012622"/>
                  </a:ext>
                </a:extLst>
              </a:tr>
              <a:tr h="2387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 size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Luma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115067"/>
                  </a:ext>
                </a:extLst>
              </a:tr>
              <a:tr h="2387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730684"/>
                  </a:ext>
                </a:extLst>
              </a:tr>
              <a:tr h="2387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r>
                        <a:rPr lang="en-CA" sz="1100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 strike="no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r>
                        <a:rPr lang="en-CA" sz="1100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 strike="no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r>
                        <a:rPr lang="en-CA" sz="1100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100" strike="no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r>
                        <a:rPr lang="en-CA" sz="1100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100" strike="no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960028"/>
                  </a:ext>
                </a:extLst>
              </a:tr>
              <a:tr h="2387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0605016"/>
                  </a:ext>
                </a:extLst>
              </a:tr>
              <a:tr h="2387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195747"/>
                  </a:ext>
                </a:extLst>
              </a:tr>
              <a:tr h="2387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100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en-US" sz="1100" strike="no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CA" sz="1100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en-US" sz="1100" strike="no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</a:t>
                      </a:r>
                      <a:r>
                        <a:rPr lang="en-CA" sz="1100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endParaRPr lang="en-US" sz="1100" strike="no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384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35503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2265</Words>
  <Application>Microsoft Office PowerPoint</Application>
  <PresentationFormat>On-screen Show (16:9)</PresentationFormat>
  <Paragraphs>968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Frutiger LT Com 55 Roman</vt:lpstr>
      <vt:lpstr>Arial</vt:lpstr>
      <vt:lpstr>Calibri</vt:lpstr>
      <vt:lpstr>Times New Roman</vt:lpstr>
      <vt:lpstr>Trebuchet MS</vt:lpstr>
      <vt:lpstr>Wingdings</vt:lpstr>
      <vt:lpstr>2013_Technicolor</vt:lpstr>
      <vt:lpstr>Non-CE7: Context modeling simplification and reduction in VVC</vt:lpstr>
      <vt:lpstr>JVET-N0311</vt:lpstr>
      <vt:lpstr>JVET-N0311</vt:lpstr>
      <vt:lpstr>JVET-N0311: Method 1 (-24 ctx) </vt:lpstr>
      <vt:lpstr>JVET-N0311</vt:lpstr>
      <vt:lpstr>JVET-N0311: Method 1 + Method 2 (-54 ctx) </vt:lpstr>
      <vt:lpstr>JVET-N0311</vt:lpstr>
      <vt:lpstr>JVET-N0311: Methods 1-3 (-66 ctx) </vt:lpstr>
      <vt:lpstr>JVET-N0311</vt:lpstr>
      <vt:lpstr>JVET-N0311: Methods 1-5 (-76 ctx) </vt:lpstr>
      <vt:lpstr>JVET-N0311: Method 1 (-24 ctx) in Low QP</vt:lpstr>
      <vt:lpstr>JVET-N0311: Context modeling simplification and reduction in VVC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2019-03-21T14:52:30Z</dcterms:modified>
</cp:coreProperties>
</file>