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59" r:id="rId4"/>
    <p:sldId id="270" r:id="rId5"/>
    <p:sldId id="271" r:id="rId6"/>
    <p:sldId id="26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2067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61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 fontScale="90000"/>
          </a:bodyPr>
          <a:lstStyle/>
          <a:p>
            <a:r>
              <a:rPr lang="en-CA" altLang="ko-KR" dirty="0" smtClean="0"/>
              <a:t>CE6-related</a:t>
            </a:r>
            <a:r>
              <a:rPr lang="en-CA" altLang="ko-KR" dirty="0"/>
              <a:t>: </a:t>
            </a:r>
            <a:r>
              <a:rPr lang="en-US" altLang="ko-KR" dirty="0"/>
              <a:t>Context selection of last non-zero coefficient position coding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</a:t>
            </a:r>
            <a:r>
              <a:rPr lang="en-US" altLang="ko-KR" dirty="0"/>
              <a:t>on reduced TU size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US" altLang="ko-KR" dirty="0"/>
              <a:t>related to JVET-M0297 and JVET-M0251/M0257)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JVET-N0194)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Jungah</a:t>
            </a:r>
            <a:r>
              <a:rPr lang="en-US" altLang="ko-KR" sz="1600" dirty="0" smtClean="0"/>
              <a:t> Choi, 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Kim, </a:t>
            </a:r>
            <a:r>
              <a:rPr lang="en-US" altLang="ko-KR" sz="1600" dirty="0" smtClean="0"/>
              <a:t>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Currently, residual coding is adjusted according to all types of zero-out.</a:t>
            </a:r>
            <a:endParaRPr lang="en-US" altLang="ko-KR" dirty="0"/>
          </a:p>
          <a:p>
            <a:pPr lvl="2"/>
            <a:r>
              <a:rPr lang="en-US" altLang="ko-KR" dirty="0" smtClean="0"/>
              <a:t>JVET-</a:t>
            </a:r>
            <a:r>
              <a:rPr lang="en-US" altLang="ko-KR" dirty="0" smtClean="0"/>
              <a:t>M0297:  </a:t>
            </a:r>
            <a:r>
              <a:rPr lang="en-CA" altLang="ko-KR" dirty="0"/>
              <a:t>Zero-out of last 16 samples for 32 samples DST-7/DCT-8</a:t>
            </a:r>
            <a:endParaRPr lang="en-US" altLang="ko-KR" b="1" dirty="0" smtClean="0"/>
          </a:p>
          <a:p>
            <a:pPr lvl="2"/>
            <a:r>
              <a:rPr lang="en-US" altLang="ko-KR" dirty="0" smtClean="0"/>
              <a:t>JVET-M0251/M0257:  </a:t>
            </a:r>
            <a:r>
              <a:rPr lang="en-CA" altLang="ko-KR" dirty="0"/>
              <a:t>Zero-out of last 32 samples for 64 samples DCT-2 </a:t>
            </a:r>
            <a:r>
              <a:rPr lang="en-CA" altLang="ko-KR" dirty="0" smtClean="0"/>
              <a:t>fix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Mismatch between WD and VTM 4.0 on context selection for last </a:t>
            </a:r>
            <a:r>
              <a:rPr lang="en-US" altLang="ko-KR" dirty="0" err="1" smtClean="0"/>
              <a:t>coeff</a:t>
            </a:r>
            <a:r>
              <a:rPr lang="en-US" altLang="ko-KR" dirty="0" smtClean="0"/>
              <a:t>. </a:t>
            </a:r>
            <a:r>
              <a:rPr lang="en-US" altLang="ko-KR" dirty="0"/>
              <a:t>p</a:t>
            </a:r>
            <a:r>
              <a:rPr lang="en-US" altLang="ko-KR" dirty="0" smtClean="0"/>
              <a:t>osition coding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Based on reduced TU size and original one, respectively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was commented that the involved TU size could be decided based on experimental results.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Consistency vs. Coding performance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Experimental </a:t>
            </a:r>
            <a:r>
              <a:rPr lang="en-US" altLang="ko-KR" dirty="0" smtClean="0"/>
              <a:t>results (BD-rate) with VTM 4.0 anchor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Context selection based on reduced TU size</a:t>
            </a:r>
          </a:p>
          <a:p>
            <a:pPr lvl="2"/>
            <a:r>
              <a:rPr lang="en-US" altLang="ko-KR" dirty="0" smtClean="0"/>
              <a:t>i.e. 32 (64) samples DST-7/DCT-8 (DCT-2) </a:t>
            </a:r>
            <a:r>
              <a:rPr lang="en-US" altLang="ko-KR" dirty="0" smtClean="0">
                <a:sym typeface="Wingdings" panose="05000000000000000000" pitchFamily="2" charset="2"/>
              </a:rPr>
              <a:t> 16 (32) samples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0.10% (AI</a:t>
            </a:r>
            <a:r>
              <a:rPr lang="en-US" altLang="ko-KR" dirty="0" smtClean="0"/>
              <a:t>),  </a:t>
            </a:r>
            <a:r>
              <a:rPr lang="en-US" altLang="ko-KR" dirty="0" smtClean="0"/>
              <a:t>0.05% (RA</a:t>
            </a:r>
            <a:r>
              <a:rPr lang="en-US" altLang="ko-KR" dirty="0" smtClean="0"/>
              <a:t>),  and </a:t>
            </a:r>
            <a:r>
              <a:rPr lang="en-US" altLang="ko-KR" dirty="0" smtClean="0"/>
              <a:t>-0.02</a:t>
            </a:r>
            <a:r>
              <a:rPr lang="en-US" altLang="ko-KR" dirty="0" smtClean="0"/>
              <a:t>% </a:t>
            </a:r>
            <a:r>
              <a:rPr lang="en-US" altLang="ko-KR" dirty="0" smtClean="0"/>
              <a:t>(LD)</a:t>
            </a:r>
          </a:p>
          <a:p>
            <a:pPr lvl="1"/>
            <a:r>
              <a:rPr lang="en-US" altLang="ko-KR" dirty="0" smtClean="0"/>
              <a:t>Bigger loss in high resolution sequences</a:t>
            </a:r>
          </a:p>
          <a:p>
            <a:pPr lvl="2"/>
            <a:r>
              <a:rPr lang="en-US" altLang="ko-KR" dirty="0"/>
              <a:t>0.24</a:t>
            </a:r>
            <a:r>
              <a:rPr lang="en-US" altLang="ko-KR" dirty="0" smtClean="0"/>
              <a:t>% (AI) </a:t>
            </a:r>
            <a:r>
              <a:rPr lang="en-US" altLang="ko-KR" dirty="0"/>
              <a:t>and 0.13</a:t>
            </a:r>
            <a:r>
              <a:rPr lang="en-US" altLang="ko-KR" dirty="0" smtClean="0"/>
              <a:t>% (RA) </a:t>
            </a:r>
            <a:r>
              <a:rPr lang="en-US" altLang="ko-KR" dirty="0"/>
              <a:t>for Class </a:t>
            </a:r>
            <a:r>
              <a:rPr lang="en-US" altLang="ko-KR" dirty="0" smtClean="0"/>
              <a:t>A1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 smtClean="0"/>
              <a:t>Thanks to </a:t>
            </a:r>
            <a:r>
              <a:rPr lang="en-US" altLang="ko-KR" dirty="0" smtClean="0"/>
              <a:t>Huawei</a:t>
            </a:r>
            <a:r>
              <a:rPr lang="en-US" altLang="ko-KR" dirty="0" smtClean="0"/>
              <a:t> </a:t>
            </a:r>
            <a:r>
              <a:rPr lang="en-US" altLang="ko-KR" dirty="0" smtClean="0"/>
              <a:t>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If </a:t>
            </a:r>
            <a:r>
              <a:rPr lang="en-US" altLang="ko-KR" dirty="0"/>
              <a:t>the coding loss is thought to be more critical over TU size consistency, it is recommended that the current working draft text should be aligned with VTM 4.0 implementation.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</a:t>
            </a:r>
            <a:r>
              <a:rPr lang="en-US" altLang="ko-KR" dirty="0" smtClean="0"/>
              <a:t>– Related spec text in WD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537299"/>
              </p:ext>
            </p:extLst>
          </p:nvPr>
        </p:nvGraphicFramePr>
        <p:xfrm>
          <a:off x="322958" y="1022582"/>
          <a:ext cx="3981190" cy="33528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98119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residual_coding</a:t>
                      </a:r>
                      <a:r>
                        <a:rPr lang="en-CA" sz="1000" dirty="0">
                          <a:effectLst/>
                        </a:rPr>
                        <a:t>( x0, y0, log2TbWidth, log2TbHeight, 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( </a:t>
                      </a:r>
                      <a:r>
                        <a:rPr lang="en-CA" sz="1000" dirty="0" err="1">
                          <a:effectLst/>
                        </a:rPr>
                        <a:t>tu_mts_idx</a:t>
                      </a:r>
                      <a:r>
                        <a:rPr lang="en-CA" sz="1000" dirty="0">
                          <a:effectLst/>
                        </a:rPr>
                        <a:t>[ x0 ][ y0 ] &gt; 0 | | 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  ( </a:t>
                      </a:r>
                      <a:r>
                        <a:rPr lang="en-CA" sz="1000" dirty="0" err="1">
                          <a:effectLst/>
                        </a:rPr>
                        <a:t>cu_sbt_flag</a:t>
                      </a:r>
                      <a:r>
                        <a:rPr lang="en-CA" sz="1000" dirty="0">
                          <a:effectLst/>
                        </a:rPr>
                        <a:t>  &amp;&amp;  log2TbWidth &lt; 6  &amp;&amp;  log2TbHeight &lt; 6 ) )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   &amp;&amp;  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= = 0  &amp;&amp;  log2TbWidth &gt; 4 )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log2TbWidth = 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else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log2TbWidth = Min( log2TbWidth, 5 )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</a:t>
                      </a:r>
                      <a:r>
                        <a:rPr lang="en-CA" sz="1000" dirty="0" err="1">
                          <a:effectLst/>
                        </a:rPr>
                        <a:t>tu_mts_idx</a:t>
                      </a:r>
                      <a:r>
                        <a:rPr lang="en-CA" sz="1000" dirty="0">
                          <a:effectLst/>
                        </a:rPr>
                        <a:t>[ x0 ][ y0 ] &gt; 0 | | 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  ( </a:t>
                      </a:r>
                      <a:r>
                        <a:rPr lang="en-CA" sz="1000" dirty="0" err="1">
                          <a:effectLst/>
                        </a:rPr>
                        <a:t>cu_sbt_flag</a:t>
                      </a:r>
                      <a:r>
                        <a:rPr lang="en-CA" sz="1000" dirty="0">
                          <a:effectLst/>
                        </a:rPr>
                        <a:t>  &amp;&amp;  log2TbWidth &lt; 6  &amp;&amp;  log2TbHeight &lt; 6 ) )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   &amp;&amp;  </a:t>
                      </a:r>
                      <a:r>
                        <a:rPr lang="en-CA" sz="1000" dirty="0" err="1">
                          <a:effectLst/>
                        </a:rPr>
                        <a:t>cIdx</a:t>
                      </a:r>
                      <a:r>
                        <a:rPr lang="en-CA" sz="1000" dirty="0">
                          <a:effectLst/>
                        </a:rPr>
                        <a:t> = = 0  &amp;&amp;  log2TbHeight &gt; 4 )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log2TbHeight = 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else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log2TbHeight = Min( log2TbHeight, 5 )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log2TbWidth &gt;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last_sig_coeff_x_prefix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log2TbHeight &gt;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last_sig_coeff_y_prefix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</a:t>
                      </a:r>
                      <a:r>
                        <a:rPr lang="en-CA" sz="1000" dirty="0" err="1">
                          <a:effectLst/>
                        </a:rPr>
                        <a:t>last_sig_coeff_x_prefix</a:t>
                      </a:r>
                      <a:r>
                        <a:rPr lang="en-CA" sz="1000" dirty="0">
                          <a:effectLst/>
                        </a:rPr>
                        <a:t> &gt; 3 )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last_sig_coeff_x_suffix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</a:t>
                      </a:r>
                      <a:r>
                        <a:rPr lang="en-CA" sz="1000" dirty="0" err="1">
                          <a:effectLst/>
                        </a:rPr>
                        <a:t>last_sig_coeff_y_prefix</a:t>
                      </a:r>
                      <a:r>
                        <a:rPr lang="en-CA" sz="1000" dirty="0">
                          <a:effectLst/>
                        </a:rPr>
                        <a:t> &gt; 3 )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last_sig_coeff_y_suffix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546603"/>
              </p:ext>
            </p:extLst>
          </p:nvPr>
        </p:nvGraphicFramePr>
        <p:xfrm>
          <a:off x="4740775" y="1037822"/>
          <a:ext cx="4856782" cy="3337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56782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9.5.4.2.4  Derivation process of </a:t>
                      </a:r>
                      <a:r>
                        <a:rPr lang="en-CA" sz="1100" b="1" dirty="0" err="1">
                          <a:effectLst/>
                        </a:rPr>
                        <a:t>ctxInc</a:t>
                      </a:r>
                      <a:r>
                        <a:rPr lang="en-CA" sz="1100" b="1" dirty="0">
                          <a:effectLst/>
                        </a:rPr>
                        <a:t> for the syntax elements </a:t>
                      </a:r>
                      <a:r>
                        <a:rPr lang="en-CA" sz="1100" b="1" dirty="0" err="1">
                          <a:effectLst/>
                        </a:rPr>
                        <a:t>last_sig_coeff_x_prefix</a:t>
                      </a:r>
                      <a:r>
                        <a:rPr lang="en-CA" sz="1100" b="1" dirty="0">
                          <a:effectLst/>
                        </a:rPr>
                        <a:t> and </a:t>
                      </a:r>
                      <a:r>
                        <a:rPr lang="en-CA" sz="1100" b="1" dirty="0" err="1">
                          <a:effectLst/>
                        </a:rPr>
                        <a:t>last_sig_coeff_y_prefix</a:t>
                      </a:r>
                      <a:endParaRPr lang="ko-KR" sz="11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100" dirty="0" smtClean="0">
                          <a:effectLst/>
                        </a:rPr>
                        <a:t>……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 log2TbSize is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If the syntax element to be parsed is </a:t>
                      </a:r>
                      <a:r>
                        <a:rPr lang="en-CA" sz="1100" dirty="0" err="1">
                          <a:effectLst/>
                        </a:rPr>
                        <a:t>last_sig_coeff_x_prefix</a:t>
                      </a:r>
                      <a:r>
                        <a:rPr lang="en-CA" sz="1100" dirty="0">
                          <a:effectLst/>
                        </a:rPr>
                        <a:t>, 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 is set equal to log2TbWidth</a:t>
                      </a:r>
                      <a:r>
                        <a:rPr lang="en-CA" sz="1100" dirty="0">
                          <a:effectLst/>
                        </a:rPr>
                        <a:t>.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Otherwise (the syntax element to be parsed is </a:t>
                      </a:r>
                      <a:r>
                        <a:rPr lang="en-CA" sz="1100" dirty="0" err="1">
                          <a:effectLst/>
                        </a:rPr>
                        <a:t>last_sig_coeff_y_prefix</a:t>
                      </a:r>
                      <a:r>
                        <a:rPr lang="en-CA" sz="1100" dirty="0">
                          <a:effectLst/>
                        </a:rPr>
                        <a:t>), 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 is set equal to log2TbHeight</a:t>
                      </a:r>
                      <a:r>
                        <a:rPr lang="en-CA" sz="1100" dirty="0">
                          <a:effectLst/>
                        </a:rPr>
                        <a:t>.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variables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are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If </a:t>
                      </a:r>
                      <a:r>
                        <a:rPr lang="en-CA" sz="1100" dirty="0" err="1">
                          <a:effectLst/>
                        </a:rPr>
                        <a:t>cIdx</a:t>
                      </a:r>
                      <a:r>
                        <a:rPr lang="en-CA" sz="1100" dirty="0">
                          <a:effectLst/>
                        </a:rPr>
                        <a:t> is equal to 0,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is set equal to 3 * 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− 2 ) + ( 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− 1 )  &gt;&gt;  2 )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is set equal to 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+ 1 )  &gt;&gt;  2.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Otherwise (</a:t>
                      </a:r>
                      <a:r>
                        <a:rPr lang="en-CA" sz="1100" dirty="0" err="1">
                          <a:effectLst/>
                        </a:rPr>
                        <a:t>cIdx</a:t>
                      </a:r>
                      <a:r>
                        <a:rPr lang="en-CA" sz="1100" dirty="0">
                          <a:effectLst/>
                        </a:rPr>
                        <a:t> is greater than 0),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is set equal to 21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is set equal to Clip3( 0, 2, 2</a:t>
                      </a:r>
                      <a:r>
                        <a:rPr lang="en-CA" sz="1100" baseline="300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&gt;&gt; 3 ).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 </a:t>
                      </a:r>
                      <a:r>
                        <a:rPr lang="en-CA" sz="1100" dirty="0" err="1">
                          <a:effectLst/>
                        </a:rPr>
                        <a:t>ctxInc</a:t>
                      </a:r>
                      <a:r>
                        <a:rPr lang="en-CA" sz="1100" dirty="0">
                          <a:effectLst/>
                        </a:rPr>
                        <a:t> is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758825" indent="8890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1008380" algn="l"/>
                          <a:tab pos="1314450" algn="l"/>
                          <a:tab pos="3079115" algn="ctr"/>
                          <a:tab pos="6156960" algn="r"/>
                        </a:tabLst>
                      </a:pPr>
                      <a:r>
                        <a:rPr lang="en-CA" sz="1000" dirty="0" err="1">
                          <a:effectLst/>
                        </a:rPr>
                        <a:t>ctxInc</a:t>
                      </a:r>
                      <a:r>
                        <a:rPr lang="en-CA" sz="1000" dirty="0">
                          <a:effectLst/>
                        </a:rPr>
                        <a:t> =  ( </a:t>
                      </a:r>
                      <a:r>
                        <a:rPr lang="en-CA" sz="1000" dirty="0" err="1">
                          <a:effectLst/>
                        </a:rPr>
                        <a:t>binIdx</a:t>
                      </a:r>
                      <a:r>
                        <a:rPr lang="en-CA" sz="1000" dirty="0">
                          <a:effectLst/>
                        </a:rPr>
                        <a:t>  &gt;&gt;  </a:t>
                      </a:r>
                      <a:r>
                        <a:rPr lang="en-CA" sz="1000" dirty="0" err="1">
                          <a:effectLst/>
                        </a:rPr>
                        <a:t>ctxShift</a:t>
                      </a:r>
                      <a:r>
                        <a:rPr lang="en-CA" sz="1000" dirty="0">
                          <a:effectLst/>
                        </a:rPr>
                        <a:t> ) + </a:t>
                      </a:r>
                      <a:r>
                        <a:rPr lang="en-CA" sz="1000" dirty="0" err="1">
                          <a:effectLst/>
                        </a:rPr>
                        <a:t>ctxOffset</a:t>
                      </a:r>
                      <a:r>
                        <a:rPr lang="en-CA" sz="1000" dirty="0">
                          <a:effectLst/>
                        </a:rPr>
                        <a:t>		(9‑31)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759297"/>
              </p:ext>
            </p:extLst>
          </p:nvPr>
        </p:nvGraphicFramePr>
        <p:xfrm>
          <a:off x="653331" y="4886499"/>
          <a:ext cx="8543924" cy="55718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466567"/>
                <a:gridCol w="1466567"/>
                <a:gridCol w="2805395"/>
                <a:gridCol w="2805395"/>
              </a:tblGrid>
              <a:tr h="176402">
                <a:tc rowSpan="3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residual_coding(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last_sig_coeff_x_prefix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TR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log2TbWidth</a:t>
                      </a:r>
                      <a:r>
                        <a:rPr lang="en-CA" sz="1000">
                          <a:effectLst/>
                        </a:rPr>
                        <a:t>  &lt;&lt;  1 ) − 1, cRiceParam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  <a:tr h="1764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last_sig_coeff_y_prefix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TR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log2TbHeight</a:t>
                      </a:r>
                      <a:r>
                        <a:rPr lang="en-CA" sz="1000">
                          <a:effectLst/>
                        </a:rPr>
                        <a:t>  &lt;&lt;  1 ) − 1, cRiceParam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  <a:tr h="2043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9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</a:t>
            </a:r>
            <a:r>
              <a:rPr lang="en-US" altLang="ko-KR" dirty="0" smtClean="0"/>
              <a:t>– Related spec text aligned with VTM 4.0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643323"/>
              </p:ext>
            </p:extLst>
          </p:nvPr>
        </p:nvGraphicFramePr>
        <p:xfrm>
          <a:off x="313722" y="1082604"/>
          <a:ext cx="4045846" cy="36576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045846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residual_coding( x0, y0, log2TbWidth, log2TbHeight, cIdx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( tu_mts_idx[ x0 ][ y0 ] &gt; 0 | | 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  ( cu_sbt_flag  &amp;&amp;  log2TbWidth &lt; 6  &amp;&amp;  log2TbHeight &lt; 6 ) )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   &amp;&amp;  cIdx = = 0  &amp;&amp;  log2TbWidth &gt; 4 )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log2ZoTbWidth = 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else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log2ZoTbWidth = Min( log2TbWidth, 5 )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tu_mts_idx[ x0 ][ y0 ] &gt; 0 | | 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  ( cu_sbt_flag  &amp;&amp;  log2TbWidth &lt; 6  &amp;&amp;  log2TbHeight &lt; 6 ) )</a:t>
                      </a:r>
                      <a:br>
                        <a:rPr lang="en-CA" sz="1000">
                          <a:effectLst/>
                        </a:rPr>
                      </a:br>
                      <a:r>
                        <a:rPr lang="en-CA" sz="1000">
                          <a:effectLst/>
                        </a:rPr>
                        <a:t>		   &amp;&amp;  cIdx = = 0  &amp;&amp;  log2TbHeight &gt; 4 )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log2ZoTbHeight = 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else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log2ZoTbHeight = Min( log2TbHeight, 5 )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log2TbWidth &gt;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last_sig_coeff_x_prefix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log2TbHeight &gt;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last_sig_coeff_y_prefix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</a:t>
                      </a:r>
                      <a:r>
                        <a:rPr lang="en-CA" sz="1000" dirty="0" err="1">
                          <a:effectLst/>
                        </a:rPr>
                        <a:t>last_sig_coeff_x_prefix</a:t>
                      </a:r>
                      <a:r>
                        <a:rPr lang="en-CA" sz="1000" dirty="0">
                          <a:effectLst/>
                        </a:rPr>
                        <a:t> &gt; 3 )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last_sig_coeff_x_suffix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last_sig_coeff_y_prefix &gt; 3 )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b="1" dirty="0" err="1">
                          <a:effectLst/>
                        </a:rPr>
                        <a:t>last_sig_coeff_y_suffix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log2TbWidth = log2ZoTbWidth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  log2TbHeight = log2ZoTbHeight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424508"/>
              </p:ext>
            </p:extLst>
          </p:nvPr>
        </p:nvGraphicFramePr>
        <p:xfrm>
          <a:off x="4690636" y="1082604"/>
          <a:ext cx="4856782" cy="3657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56782"/>
              </a:tblGrid>
              <a:tr h="36576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9.5.4.2.4  Derivation process of </a:t>
                      </a:r>
                      <a:r>
                        <a:rPr lang="en-CA" sz="1100" b="1" dirty="0" err="1">
                          <a:effectLst/>
                        </a:rPr>
                        <a:t>ctxInc</a:t>
                      </a:r>
                      <a:r>
                        <a:rPr lang="en-CA" sz="1100" b="1" dirty="0">
                          <a:effectLst/>
                        </a:rPr>
                        <a:t> for the syntax elements </a:t>
                      </a:r>
                      <a:r>
                        <a:rPr lang="en-CA" sz="1100" b="1" dirty="0" err="1">
                          <a:effectLst/>
                        </a:rPr>
                        <a:t>last_sig_coeff_x_prefix</a:t>
                      </a:r>
                      <a:r>
                        <a:rPr lang="en-CA" sz="1100" b="1" dirty="0">
                          <a:effectLst/>
                        </a:rPr>
                        <a:t> and </a:t>
                      </a:r>
                      <a:r>
                        <a:rPr lang="en-CA" sz="1100" b="1" dirty="0" err="1">
                          <a:effectLst/>
                        </a:rPr>
                        <a:t>last_sig_coeff_y_prefix</a:t>
                      </a:r>
                      <a:endParaRPr lang="ko-KR" sz="1100" b="1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100" dirty="0" smtClean="0">
                          <a:effectLst/>
                        </a:rPr>
                        <a:t>……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 log2TbSize is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If the syntax element to be parsed is </a:t>
                      </a:r>
                      <a:r>
                        <a:rPr lang="en-CA" sz="1100" dirty="0" err="1">
                          <a:effectLst/>
                        </a:rPr>
                        <a:t>last_sig_coeff_x_prefix</a:t>
                      </a:r>
                      <a:r>
                        <a:rPr lang="en-CA" sz="1100" dirty="0">
                          <a:effectLst/>
                        </a:rPr>
                        <a:t>, 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 is set equal to log2TbWidth</a:t>
                      </a:r>
                      <a:r>
                        <a:rPr lang="en-CA" sz="1100" dirty="0">
                          <a:effectLst/>
                        </a:rPr>
                        <a:t>.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Otherwise (the syntax element to be parsed is </a:t>
                      </a:r>
                      <a:r>
                        <a:rPr lang="en-CA" sz="1100" dirty="0" err="1">
                          <a:effectLst/>
                        </a:rPr>
                        <a:t>last_sig_coeff_y_prefix</a:t>
                      </a:r>
                      <a:r>
                        <a:rPr lang="en-CA" sz="1100" dirty="0">
                          <a:effectLst/>
                        </a:rPr>
                        <a:t>), 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 is set equal to log2TbHeight</a:t>
                      </a:r>
                      <a:r>
                        <a:rPr lang="en-CA" sz="1100" dirty="0">
                          <a:effectLst/>
                        </a:rPr>
                        <a:t>.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variables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are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If </a:t>
                      </a:r>
                      <a:r>
                        <a:rPr lang="en-CA" sz="1100" dirty="0" err="1">
                          <a:effectLst/>
                        </a:rPr>
                        <a:t>cIdx</a:t>
                      </a:r>
                      <a:r>
                        <a:rPr lang="en-CA" sz="1100" dirty="0">
                          <a:effectLst/>
                        </a:rPr>
                        <a:t> is equal to 0,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is set equal to 3 * 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− 2 ) + ( 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− 1 )  &gt;&gt;  2 )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is set equal to ( 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+ 1 )  &gt;&gt;  2.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</a:rPr>
                        <a:t>Otherwise (</a:t>
                      </a:r>
                      <a:r>
                        <a:rPr lang="en-CA" sz="1100" dirty="0" err="1">
                          <a:effectLst/>
                        </a:rPr>
                        <a:t>cIdx</a:t>
                      </a:r>
                      <a:r>
                        <a:rPr lang="en-CA" sz="1100" dirty="0">
                          <a:effectLst/>
                        </a:rPr>
                        <a:t> is greater than 0), </a:t>
                      </a:r>
                      <a:r>
                        <a:rPr lang="en-CA" sz="1100" dirty="0" err="1">
                          <a:effectLst/>
                        </a:rPr>
                        <a:t>ctxOffset</a:t>
                      </a:r>
                      <a:r>
                        <a:rPr lang="en-CA" sz="1100" dirty="0">
                          <a:effectLst/>
                        </a:rPr>
                        <a:t> is set equal to 21 and </a:t>
                      </a:r>
                      <a:r>
                        <a:rPr lang="en-CA" sz="1100" dirty="0" err="1">
                          <a:effectLst/>
                        </a:rPr>
                        <a:t>ctxShift</a:t>
                      </a:r>
                      <a:r>
                        <a:rPr lang="en-CA" sz="1100" dirty="0">
                          <a:effectLst/>
                        </a:rPr>
                        <a:t> is set equal to Clip3( 0, 2, 2</a:t>
                      </a:r>
                      <a:r>
                        <a:rPr lang="en-CA" sz="1100" baseline="30000" dirty="0">
                          <a:effectLst/>
                          <a:highlight>
                            <a:srgbClr val="FFFF00"/>
                          </a:highlight>
                        </a:rPr>
                        <a:t>log2TbSize</a:t>
                      </a:r>
                      <a:r>
                        <a:rPr lang="en-CA" sz="1100" dirty="0">
                          <a:effectLst/>
                        </a:rPr>
                        <a:t> &gt;&gt; 3 ).</a:t>
                      </a:r>
                      <a:endParaRPr lang="ko-K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The variable </a:t>
                      </a:r>
                      <a:r>
                        <a:rPr lang="en-CA" sz="1100" dirty="0" err="1">
                          <a:effectLst/>
                        </a:rPr>
                        <a:t>ctxInc</a:t>
                      </a:r>
                      <a:r>
                        <a:rPr lang="en-CA" sz="1100" dirty="0">
                          <a:effectLst/>
                        </a:rPr>
                        <a:t> is derived as follows:</a:t>
                      </a:r>
                      <a:endParaRPr lang="ko-KR" sz="1100">
                        <a:effectLst/>
                      </a:endParaRPr>
                    </a:p>
                    <a:p>
                      <a:pPr marL="758825" indent="8890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1008380" algn="l"/>
                          <a:tab pos="1314450" algn="l"/>
                          <a:tab pos="3079115" algn="ctr"/>
                          <a:tab pos="6156960" algn="r"/>
                        </a:tabLst>
                      </a:pPr>
                      <a:r>
                        <a:rPr lang="en-CA" sz="1000" dirty="0" err="1">
                          <a:effectLst/>
                        </a:rPr>
                        <a:t>ctxInc</a:t>
                      </a:r>
                      <a:r>
                        <a:rPr lang="en-CA" sz="1000" dirty="0">
                          <a:effectLst/>
                        </a:rPr>
                        <a:t> =  ( </a:t>
                      </a:r>
                      <a:r>
                        <a:rPr lang="en-CA" sz="1000" dirty="0" err="1">
                          <a:effectLst/>
                        </a:rPr>
                        <a:t>binIdx</a:t>
                      </a:r>
                      <a:r>
                        <a:rPr lang="en-CA" sz="1000" dirty="0">
                          <a:effectLst/>
                        </a:rPr>
                        <a:t>  &gt;&gt;  </a:t>
                      </a:r>
                      <a:r>
                        <a:rPr lang="en-CA" sz="1000" dirty="0" err="1">
                          <a:effectLst/>
                        </a:rPr>
                        <a:t>ctxShift</a:t>
                      </a:r>
                      <a:r>
                        <a:rPr lang="en-CA" sz="1000" dirty="0">
                          <a:effectLst/>
                        </a:rPr>
                        <a:t> ) + </a:t>
                      </a:r>
                      <a:r>
                        <a:rPr lang="en-CA" sz="1000" dirty="0" err="1">
                          <a:effectLst/>
                        </a:rPr>
                        <a:t>ctxOffset</a:t>
                      </a:r>
                      <a:r>
                        <a:rPr lang="en-CA" sz="1000" dirty="0">
                          <a:effectLst/>
                        </a:rPr>
                        <a:t>		(9‑31)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209903"/>
              </p:ext>
            </p:extLst>
          </p:nvPr>
        </p:nvGraphicFramePr>
        <p:xfrm>
          <a:off x="551733" y="5090562"/>
          <a:ext cx="8776998" cy="50000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466567"/>
                <a:gridCol w="1466567"/>
                <a:gridCol w="2805395"/>
                <a:gridCol w="3038469"/>
              </a:tblGrid>
              <a:tr h="176402">
                <a:tc rowSpan="3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residual_coding( 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last_sig_coeff_x_prefix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TR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log2ZoTbWidth</a:t>
                      </a:r>
                      <a:r>
                        <a:rPr lang="en-CA" sz="1000">
                          <a:effectLst/>
                        </a:rPr>
                        <a:t>  &lt;&lt;  1 ) − 1, cRiceParam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  <a:tr h="1764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last_sig_coeff_y_prefix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TR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cMax = ( 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log2ZoTbHeight</a:t>
                      </a:r>
                      <a:r>
                        <a:rPr lang="en-CA" sz="1000">
                          <a:effectLst/>
                        </a:rPr>
                        <a:t>  &lt;&lt;  1 ) − 1, cRiceParam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  <a:tr h="1472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00" dirty="0">
                          <a:effectLst/>
                        </a:rPr>
                        <a:t>……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4" marR="6569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0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</a:t>
            </a:r>
            <a:r>
              <a:rPr lang="en-US" altLang="ko-KR" dirty="0" smtClean="0"/>
              <a:t>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CTC</a:t>
            </a:r>
          </a:p>
          <a:p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pPr marL="0" indent="0">
              <a:buNone/>
            </a:pPr>
            <a:endParaRPr lang="en-CA" altLang="ko-KR" dirty="0" smtClean="0"/>
          </a:p>
          <a:p>
            <a:r>
              <a:rPr lang="en-CA" altLang="ko-KR" dirty="0" smtClean="0"/>
              <a:t>Inter MTS on</a:t>
            </a:r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  <a:p>
            <a:r>
              <a:rPr lang="en-CA" altLang="ko-KR" dirty="0" smtClean="0"/>
              <a:t>Low QP (12, 17, 22, and 27)</a:t>
            </a: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088422"/>
              </p:ext>
            </p:extLst>
          </p:nvPr>
        </p:nvGraphicFramePr>
        <p:xfrm>
          <a:off x="1921164" y="822038"/>
          <a:ext cx="5551055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-0.02</a:t>
                      </a:r>
                      <a:r>
                        <a:rPr lang="en-US" altLang="ko-KR" sz="1600" dirty="0" smtClean="0"/>
                        <a:t>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0.25%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0.61%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138244"/>
              </p:ext>
            </p:extLst>
          </p:nvPr>
        </p:nvGraphicFramePr>
        <p:xfrm>
          <a:off x="1921164" y="3138611"/>
          <a:ext cx="5532581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0.07%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0.03%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0.04</a:t>
                      </a:r>
                      <a:r>
                        <a:rPr lang="en-US" altLang="ko-KR" sz="1600" dirty="0" smtClean="0"/>
                        <a:t>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0.14%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0.70%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936307"/>
              </p:ext>
            </p:extLst>
          </p:nvPr>
        </p:nvGraphicFramePr>
        <p:xfrm>
          <a:off x="1935020" y="5119810"/>
          <a:ext cx="5532581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 100 </a:t>
                      </a:r>
                      <a:r>
                        <a:rPr lang="en-US" altLang="ko-KR" sz="1600" b="1" dirty="0" err="1" smtClean="0"/>
                        <a:t>frs.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0.03%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0.07%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0.04%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2830</TotalTime>
  <Words>603</Words>
  <Application>Microsoft Office PowerPoint</Application>
  <PresentationFormat>A4 용지(210x297mm)</PresentationFormat>
  <Paragraphs>196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CE6-related: Context selection of last non-zero coefficient position coding  based on reduced TU size  (related to JVET-M0297 and JVET-M0251/M0257) (JVET-N0194)</vt:lpstr>
      <vt:lpstr>Summary</vt:lpstr>
      <vt:lpstr>Conclusion</vt:lpstr>
      <vt:lpstr>Appendix – Related spec text in WD</vt:lpstr>
      <vt:lpstr>Appendix – Related spec text aligned with VTM 4.0</vt:lpstr>
      <vt:lpstr>Appendix – 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189</cp:revision>
  <dcterms:created xsi:type="dcterms:W3CDTF">2016-10-06T06:23:02Z</dcterms:created>
  <dcterms:modified xsi:type="dcterms:W3CDTF">2019-03-21T11:39:35Z</dcterms:modified>
</cp:coreProperties>
</file>