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7"/>
  </p:notesMasterIdLst>
  <p:handoutMasterIdLst>
    <p:handoutMasterId r:id="rId18"/>
  </p:handoutMasterIdLst>
  <p:sldIdLst>
    <p:sldId id="282" r:id="rId5"/>
    <p:sldId id="325" r:id="rId6"/>
    <p:sldId id="326" r:id="rId7"/>
    <p:sldId id="329" r:id="rId8"/>
    <p:sldId id="331" r:id="rId9"/>
    <p:sldId id="336" r:id="rId10"/>
    <p:sldId id="332" r:id="rId11"/>
    <p:sldId id="333" r:id="rId12"/>
    <p:sldId id="334" r:id="rId13"/>
    <p:sldId id="337" r:id="rId14"/>
    <p:sldId id="335" r:id="rId15"/>
    <p:sldId id="280" r:id="rId16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25"/>
            <p14:sldId id="326"/>
            <p14:sldId id="329"/>
            <p14:sldId id="331"/>
            <p14:sldId id="336"/>
            <p14:sldId id="332"/>
            <p14:sldId id="333"/>
            <p14:sldId id="334"/>
            <p14:sldId id="337"/>
            <p14:sldId id="335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70" d="100"/>
          <a:sy n="70" d="100"/>
        </p:scale>
        <p:origin x="1080" y="7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Non-CE6: Unification of Implicit Transform Core Selection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sz="1600" u="sng" dirty="0" smtClean="0"/>
              <a:t>H</a:t>
            </a:r>
            <a:r>
              <a:rPr kumimoji="1" lang="en-US" altLang="zh-CN" sz="1600" u="sng" dirty="0"/>
              <a:t>. Gao</a:t>
            </a:r>
            <a:r>
              <a:rPr kumimoji="1" lang="en-US" altLang="zh-CN" sz="1600" dirty="0"/>
              <a:t>, </a:t>
            </a:r>
            <a:r>
              <a:rPr lang="de-DE" altLang="zh-CN" sz="1600" dirty="0"/>
              <a:t>S. Esenlik, B. Wang, A. M. Kotra, J. </a:t>
            </a:r>
            <a:r>
              <a:rPr lang="de-DE" altLang="zh-CN" sz="1600" dirty="0" smtClean="0"/>
              <a:t>Chen</a:t>
            </a:r>
            <a:endParaRPr kumimoji="1" lang="en-US" altLang="zh-CN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Method 2 “Ratio Adaptive”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78173"/>
            <a:ext cx="10733557" cy="5114275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Use “Ratio Adaptive”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to replace shape adaptive </a:t>
            </a:r>
            <a:r>
              <a:rPr lang="en-US" altLang="zh-CN" sz="2000" dirty="0"/>
              <a:t>implicit (if one dimension is larger than 16, both horizontal and vertical transform use DCT2)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21147" y="4815705"/>
            <a:ext cx="5850961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VTM-4.0 (enabled shape adaptive)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Anchor + Method 1 to replace shape adaptive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 condition: CTC + -- MTS=0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345256"/>
              </p:ext>
            </p:extLst>
          </p:nvPr>
        </p:nvGraphicFramePr>
        <p:xfrm>
          <a:off x="1274560" y="2112504"/>
          <a:ext cx="5814793" cy="2679560"/>
        </p:xfrm>
        <a:graphic>
          <a:graphicData uri="http://schemas.openxmlformats.org/drawingml/2006/table">
            <a:tbl>
              <a:tblPr/>
              <a:tblGrid>
                <a:gridCol w="1369168"/>
                <a:gridCol w="889125"/>
                <a:gridCol w="889125"/>
                <a:gridCol w="889125"/>
                <a:gridCol w="889125"/>
                <a:gridCol w="889125"/>
              </a:tblGrid>
              <a:tr h="374526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526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656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2568" marR="12568" marT="125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2568" marR="12568" marT="125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6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2568" marR="12568" marT="125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2568" marR="12568" marT="125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568" marR="12568" marT="125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568" marR="12568" marT="125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2568" marR="12568" marT="125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568" marR="12568" marT="125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6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12568" marR="12568" marT="12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2568" marR="12568" marT="125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623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Method 1 to replace ISP implicate table has -0.01% AI coding gain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Method 1 to replace </a:t>
            </a:r>
            <a:r>
              <a:rPr lang="en-US" altLang="zh-CN" sz="2000" dirty="0" smtClean="0"/>
              <a:t>shape adaptive implicate </a:t>
            </a:r>
            <a:r>
              <a:rPr lang="en-US" altLang="zh-CN" sz="2000" dirty="0"/>
              <a:t>table has -</a:t>
            </a:r>
            <a:r>
              <a:rPr lang="en-US" altLang="zh-CN" sz="2000" dirty="0" smtClean="0"/>
              <a:t>0.11</a:t>
            </a:r>
            <a:r>
              <a:rPr lang="en-US" altLang="zh-CN" sz="2000" dirty="0"/>
              <a:t>% AI coding </a:t>
            </a:r>
            <a:r>
              <a:rPr lang="en-US" altLang="zh-CN" sz="2000" dirty="0" smtClean="0"/>
              <a:t>gain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Method </a:t>
            </a:r>
            <a:r>
              <a:rPr lang="en-US" altLang="zh-CN" sz="2000" dirty="0" smtClean="0"/>
              <a:t>2 </a:t>
            </a:r>
            <a:r>
              <a:rPr lang="en-US" altLang="zh-CN" sz="2000" dirty="0"/>
              <a:t>to replace ISP implicate table has </a:t>
            </a:r>
            <a:r>
              <a:rPr lang="en-US" altLang="zh-CN" sz="2000" dirty="0" smtClean="0"/>
              <a:t>0.02% </a:t>
            </a:r>
            <a:r>
              <a:rPr lang="en-US" altLang="zh-CN" sz="2000" dirty="0"/>
              <a:t>AI coding </a:t>
            </a:r>
            <a:r>
              <a:rPr lang="en-US" altLang="zh-CN" sz="2000" dirty="0" smtClean="0"/>
              <a:t>loss</a:t>
            </a:r>
            <a:endParaRPr lang="en-US" altLang="zh-CN" sz="2000" dirty="0"/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Method </a:t>
            </a:r>
            <a:r>
              <a:rPr lang="en-US" altLang="zh-CN" sz="2000" dirty="0" smtClean="0"/>
              <a:t>2 </a:t>
            </a:r>
            <a:r>
              <a:rPr lang="en-US" altLang="zh-CN" sz="2000" dirty="0"/>
              <a:t>to replace shape adaptive implicate table has </a:t>
            </a:r>
            <a:r>
              <a:rPr lang="en-US" altLang="zh-CN" sz="2000" dirty="0" smtClean="0"/>
              <a:t>0.02% </a:t>
            </a:r>
            <a:r>
              <a:rPr lang="en-US" altLang="zh-CN" sz="2000" dirty="0"/>
              <a:t>AI coding </a:t>
            </a:r>
            <a:r>
              <a:rPr lang="en-US" altLang="zh-CN" sz="2000" dirty="0" smtClean="0"/>
              <a:t>loss</a:t>
            </a:r>
          </a:p>
          <a:p>
            <a:pPr marL="355273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55273" indent="-3429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Methods are proposed to be adopted in next version of VVC draft.</a:t>
            </a:r>
            <a:endParaRPr lang="en-US" altLang="zh-CN" sz="2000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7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Problem Statement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In VTM 4.0, implicit transform core selection is possible, however: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For ISP mode, depending on individual intra mode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For MTS off case, shape adaptive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The implicate transform core selection is complex for ISP mode and not unified for regular intra mode.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 “All DST”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Use DST7 to replace the ISP implicit table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Use DST7 to replace shape adaptive implicit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The size restriction keep unchanged. 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2000" dirty="0" smtClean="0"/>
              <a:t>if width &gt;16, DCT2 is used for horizontal transform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2000" dirty="0" smtClean="0"/>
              <a:t>if height &gt; 16, DCT2 is used for vertical transform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8086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 “All DST”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78173"/>
            <a:ext cx="10733557" cy="5114275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Use DST7 to replace the ISP implicit table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21147" y="4815705"/>
            <a:ext cx="5139099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VTM-4.0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Anchor + Method 1 to replace ISP table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 condition: CTC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696132"/>
              </p:ext>
            </p:extLst>
          </p:nvPr>
        </p:nvGraphicFramePr>
        <p:xfrm>
          <a:off x="1021148" y="1795975"/>
          <a:ext cx="6375942" cy="2929804"/>
        </p:xfrm>
        <a:graphic>
          <a:graphicData uri="http://schemas.openxmlformats.org/drawingml/2006/table">
            <a:tbl>
              <a:tblPr/>
              <a:tblGrid>
                <a:gridCol w="1501297"/>
                <a:gridCol w="974929"/>
                <a:gridCol w="974929"/>
                <a:gridCol w="974929"/>
                <a:gridCol w="974929"/>
                <a:gridCol w="974929"/>
              </a:tblGrid>
              <a:tr h="410669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669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28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 “All DST”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78173"/>
            <a:ext cx="10733557" cy="5114275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Use DST7 to replace shape adaptive implicit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21147" y="4815705"/>
            <a:ext cx="5850961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VTM-4.0 (enabled shape adaptive)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Anchor + Method 1 to replace shape adaptive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 condition: CTC + -- MTS=0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090186"/>
              </p:ext>
            </p:extLst>
          </p:nvPr>
        </p:nvGraphicFramePr>
        <p:xfrm>
          <a:off x="1161265" y="1828805"/>
          <a:ext cx="6114071" cy="2809472"/>
        </p:xfrm>
        <a:graphic>
          <a:graphicData uri="http://schemas.openxmlformats.org/drawingml/2006/table">
            <a:tbl>
              <a:tblPr/>
              <a:tblGrid>
                <a:gridCol w="1439636"/>
                <a:gridCol w="934887"/>
                <a:gridCol w="934887"/>
                <a:gridCol w="934887"/>
                <a:gridCol w="934887"/>
                <a:gridCol w="934887"/>
              </a:tblGrid>
              <a:tr h="39380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80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0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 “All DST”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78173"/>
            <a:ext cx="10733557" cy="5114275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Use DST7 to replace shape adaptive </a:t>
            </a:r>
            <a:r>
              <a:rPr lang="en-US" altLang="zh-CN" sz="2000" dirty="0" smtClean="0"/>
              <a:t>implicit (if one dimension is larger than 16, both horizontal and vertical transform use DCT2)</a:t>
            </a: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21147" y="4815705"/>
            <a:ext cx="5850961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VTM-4.0 (enabled shape adaptive)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Anchor + Method 1 to replace shape adaptive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 condition: CTC + -- MTS=0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360604"/>
              </p:ext>
            </p:extLst>
          </p:nvPr>
        </p:nvGraphicFramePr>
        <p:xfrm>
          <a:off x="1136487" y="2071569"/>
          <a:ext cx="5971873" cy="2744138"/>
        </p:xfrm>
        <a:graphic>
          <a:graphicData uri="http://schemas.openxmlformats.org/drawingml/2006/table">
            <a:tbl>
              <a:tblPr/>
              <a:tblGrid>
                <a:gridCol w="1406153"/>
                <a:gridCol w="913144"/>
                <a:gridCol w="913144"/>
                <a:gridCol w="913144"/>
                <a:gridCol w="913144"/>
                <a:gridCol w="913144"/>
              </a:tblGrid>
              <a:tr h="384643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643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428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2908" marR="12908" marT="12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4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908" marR="12908" marT="12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4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2908" marR="12908" marT="12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4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908" marR="12908" marT="12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4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2908" marR="12908" marT="12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4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908" marR="12908" marT="12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4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908" marR="12908" marT="12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4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2908" marR="12908" marT="129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4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12908" marR="12908" marT="129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908" marR="12908" marT="129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617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2 “Ratio Adaptive”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Use </a:t>
            </a:r>
            <a:r>
              <a:rPr lang="en-US" altLang="zh-CN" sz="2000" dirty="0"/>
              <a:t>“Ratio </a:t>
            </a:r>
            <a:r>
              <a:rPr lang="en-US" altLang="zh-CN" sz="2000" dirty="0" smtClean="0"/>
              <a:t>Adaptive”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to replace the ISP implicit table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Use </a:t>
            </a:r>
            <a:r>
              <a:rPr lang="en-US" altLang="zh-CN" sz="2000" dirty="0"/>
              <a:t>“Ratio </a:t>
            </a:r>
            <a:r>
              <a:rPr lang="en-US" altLang="zh-CN" sz="2000" dirty="0" smtClean="0"/>
              <a:t>Adaptive”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to replace shape adaptive implicit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The size restriction keep unchanged</a:t>
            </a:r>
            <a:r>
              <a:rPr lang="en-US" altLang="zh-CN" sz="2400" dirty="0" smtClean="0"/>
              <a:t>. 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if width &gt;16, DCT2 is used for horizontal transform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if height &gt; 16, DCT2 is used for vertical transform</a:t>
            </a:r>
          </a:p>
          <a:p>
            <a:pPr marL="469573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Ratio adaptive: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If the ratio of height and width is lager than 2, short edge transform uses DST7, long edge uses DCT2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Otherwise, both edge using DST7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95074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Method 2 “Ratio Adaptive”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78173"/>
            <a:ext cx="10733557" cy="5114275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Use </a:t>
            </a:r>
            <a:r>
              <a:rPr lang="en-US" altLang="zh-CN" sz="2000" dirty="0"/>
              <a:t>“Ratio Adaptive”</a:t>
            </a:r>
            <a:r>
              <a:rPr lang="en-US" altLang="zh-CN" sz="2000" dirty="0" smtClean="0"/>
              <a:t> to replace the ISP implicit table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21147" y="4815705"/>
            <a:ext cx="5139099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VTM-4.0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Anchor + Method 1 to replace ISP table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 condition: CTC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745136"/>
              </p:ext>
            </p:extLst>
          </p:nvPr>
        </p:nvGraphicFramePr>
        <p:xfrm>
          <a:off x="1021144" y="1791070"/>
          <a:ext cx="6130284" cy="2846212"/>
        </p:xfrm>
        <a:graphic>
          <a:graphicData uri="http://schemas.openxmlformats.org/drawingml/2006/table">
            <a:tbl>
              <a:tblPr/>
              <a:tblGrid>
                <a:gridCol w="1443454"/>
                <a:gridCol w="937366"/>
                <a:gridCol w="937366"/>
                <a:gridCol w="937366"/>
                <a:gridCol w="937366"/>
                <a:gridCol w="937366"/>
              </a:tblGrid>
              <a:tr h="397847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847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5248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250" marR="13250" marT="13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3250" marR="13250" marT="13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5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3250" marR="13250" marT="13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3250" marR="13250" marT="13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3250" marR="13250" marT="13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250" marR="13250" marT="13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3250" marR="13250" marT="13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3250" marR="13250" marT="132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5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13250" marR="13250" marT="132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250" marR="13250" marT="13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19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Method 2 “Ratio Adaptive”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78173"/>
            <a:ext cx="10733557" cy="5114275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Use “Ratio Adaptive”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to replace shape adaptive implicit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21147" y="4815705"/>
            <a:ext cx="5850961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VTM-4.0 (enabled shape adaptive)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Anchor + Method 1 to replace shape adaptive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 condition: CTC + -- MTS=0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292802"/>
              </p:ext>
            </p:extLst>
          </p:nvPr>
        </p:nvGraphicFramePr>
        <p:xfrm>
          <a:off x="1165376" y="1630776"/>
          <a:ext cx="6452329" cy="2968519"/>
        </p:xfrm>
        <a:graphic>
          <a:graphicData uri="http://schemas.openxmlformats.org/drawingml/2006/table">
            <a:tbl>
              <a:tblPr/>
              <a:tblGrid>
                <a:gridCol w="1519284"/>
                <a:gridCol w="986609"/>
                <a:gridCol w="986609"/>
                <a:gridCol w="986609"/>
                <a:gridCol w="986609"/>
                <a:gridCol w="986609"/>
              </a:tblGrid>
              <a:tr h="417395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395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946" marR="13946" marT="13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946" marR="13946" marT="13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946" marR="13946" marT="13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946" marR="13946" marT="139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70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3946" marR="13946" marT="139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715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5374</TotalTime>
  <Words>1291</Words>
  <Application>Microsoft Office PowerPoint</Application>
  <PresentationFormat>Custom</PresentationFormat>
  <Paragraphs>440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等线</vt:lpstr>
      <vt:lpstr>Microsoft YaHei</vt:lpstr>
      <vt:lpstr>黑体</vt:lpstr>
      <vt:lpstr>宋体</vt:lpstr>
      <vt:lpstr>Arial</vt:lpstr>
      <vt:lpstr>Calibri</vt:lpstr>
      <vt:lpstr>1_Title Slide</vt:lpstr>
      <vt:lpstr>Chart page</vt:lpstr>
      <vt:lpstr>4_Chart page</vt:lpstr>
      <vt:lpstr>End page</vt:lpstr>
      <vt:lpstr>Non-CE6: Unification of Implicit Transform Core Selection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Han Gao</cp:lastModifiedBy>
  <cp:revision>1799</cp:revision>
  <dcterms:created xsi:type="dcterms:W3CDTF">2018-06-21T13:34:14Z</dcterms:created>
  <dcterms:modified xsi:type="dcterms:W3CDTF">2019-03-22T15:21:32Z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1553256137</vt:lpwstr>
  </property>
</Properties>
</file>