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5"/>
  </p:notesMasterIdLst>
  <p:handoutMasterIdLst>
    <p:handoutMasterId r:id="rId16"/>
  </p:handoutMasterIdLst>
  <p:sldIdLst>
    <p:sldId id="282" r:id="rId5"/>
    <p:sldId id="325" r:id="rId6"/>
    <p:sldId id="326" r:id="rId7"/>
    <p:sldId id="329" r:id="rId8"/>
    <p:sldId id="331" r:id="rId9"/>
    <p:sldId id="332" r:id="rId10"/>
    <p:sldId id="333" r:id="rId11"/>
    <p:sldId id="334" r:id="rId12"/>
    <p:sldId id="335" r:id="rId13"/>
    <p:sldId id="280" r:id="rId14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25"/>
            <p14:sldId id="326"/>
            <p14:sldId id="329"/>
            <p14:sldId id="331"/>
            <p14:sldId id="332"/>
            <p14:sldId id="333"/>
            <p14:sldId id="334"/>
            <p14:sldId id="335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17" autoAdjust="0"/>
    <p:restoredTop sz="95467"/>
  </p:normalViewPr>
  <p:slideViewPr>
    <p:cSldViewPr snapToGrid="0" snapToObjects="1">
      <p:cViewPr varScale="1">
        <p:scale>
          <a:sx n="70" d="100"/>
          <a:sy n="70" d="100"/>
        </p:scale>
        <p:origin x="1080" y="72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="" xmlns:a16="http://schemas.microsoft.com/office/drawing/2014/main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="" xmlns:a16="http://schemas.microsoft.com/office/drawing/2014/main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="" xmlns:a16="http://schemas.microsoft.com/office/drawing/2014/main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="" xmlns:a16="http://schemas.microsoft.com/office/drawing/2014/main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="" xmlns:a16="http://schemas.microsoft.com/office/drawing/2014/main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2602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7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baseline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2pPr>
            <a:lvl3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2" pos="384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="" xmlns:a16="http://schemas.microsoft.com/office/drawing/2014/main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="" xmlns:a16="http://schemas.microsoft.com/office/drawing/2014/main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="" xmlns:a16="http://schemas.microsoft.com/office/drawing/2014/main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="" xmlns:a16="http://schemas.microsoft.com/office/drawing/2014/main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="" xmlns:a16="http://schemas.microsoft.com/office/drawing/2014/main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="" xmlns:a16="http://schemas.microsoft.com/office/drawing/2014/main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="" xmlns:a16="http://schemas.microsoft.com/office/drawing/2014/main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="" xmlns:a16="http://schemas.microsoft.com/office/drawing/2014/main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="" xmlns:a16="http://schemas.microsoft.com/office/drawing/2014/main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="" xmlns:a16="http://schemas.microsoft.com/office/drawing/2014/main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="" xmlns:a16="http://schemas.microsoft.com/office/drawing/2014/main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="" xmlns:a16="http://schemas.microsoft.com/office/drawing/2014/main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="" xmlns:a16="http://schemas.microsoft.com/office/drawing/2014/main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="" xmlns:a16="http://schemas.microsoft.com/office/drawing/2014/main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="" xmlns:a16="http://schemas.microsoft.com/office/drawing/2014/main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="" xmlns:a16="http://schemas.microsoft.com/office/drawing/2014/main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="" xmlns:a16="http://schemas.microsoft.com/office/drawing/2014/main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="" xmlns:a16="http://schemas.microsoft.com/office/drawing/2014/main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Non-CE6: Unification of Implicit Transform Core Selection</a:t>
            </a: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="" xmlns:a16="http://schemas.microsoft.com/office/drawing/2014/main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sz="1600" u="sng" dirty="0" smtClean="0"/>
              <a:t>H</a:t>
            </a:r>
            <a:r>
              <a:rPr kumimoji="1" lang="en-US" altLang="zh-CN" sz="1600" u="sng" dirty="0"/>
              <a:t>. Gao</a:t>
            </a:r>
            <a:r>
              <a:rPr kumimoji="1" lang="en-US" altLang="zh-CN" sz="1600" dirty="0"/>
              <a:t>, </a:t>
            </a:r>
            <a:r>
              <a:rPr lang="de-DE" altLang="zh-CN" sz="1600" dirty="0"/>
              <a:t>S. Esenlik, B. Wang, A. M. Kotra, J. </a:t>
            </a:r>
            <a:r>
              <a:rPr lang="de-DE" altLang="zh-CN" sz="1600" dirty="0" smtClean="0"/>
              <a:t>Chen</a:t>
            </a:r>
            <a:endParaRPr kumimoji="1" lang="en-US" altLang="zh-CN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Problem Statement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In VTM 4.0, implicit transform core selection is possible, however: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For ISP mode, depending on individual intra mode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For MTS off case, shape adaptive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The implicate transform core selection is complex for ISP mode and not unified for regular intra mode.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64965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1 “All DST”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Use DST7 to replace the ISP implicit table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Use DST7 to replace shape adaptive implicit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The size restriction keep unchanged. 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2000" dirty="0" smtClean="0"/>
              <a:t>if width &gt;16, DCT2 is used for horizontal transform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2000" dirty="0" smtClean="0"/>
              <a:t>if height &gt; 16, DCT2 is used for vertical transform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8086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1 “All DST”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78173"/>
            <a:ext cx="10733557" cy="5114275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Use DST7 to replace the ISP implicit table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21147" y="4815705"/>
            <a:ext cx="5139099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Anchor: VTM-4.0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Test: Anchor + Method 1 to replace ISP table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 condition: CTC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696132"/>
              </p:ext>
            </p:extLst>
          </p:nvPr>
        </p:nvGraphicFramePr>
        <p:xfrm>
          <a:off x="1021148" y="1795975"/>
          <a:ext cx="6375942" cy="2929804"/>
        </p:xfrm>
        <a:graphic>
          <a:graphicData uri="http://schemas.openxmlformats.org/drawingml/2006/table">
            <a:tbl>
              <a:tblPr/>
              <a:tblGrid>
                <a:gridCol w="1501297"/>
                <a:gridCol w="974929"/>
                <a:gridCol w="974929"/>
                <a:gridCol w="974929"/>
                <a:gridCol w="974929"/>
                <a:gridCol w="974929"/>
              </a:tblGrid>
              <a:tr h="410669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669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13781" marR="13781" marT="1378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781" marR="13781" marT="1378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228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1 “All DST”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78173"/>
            <a:ext cx="10733557" cy="5114275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Use DST7 to replace shape adaptive implicit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21147" y="4815705"/>
            <a:ext cx="5850961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Anchor: VTM-4.0 (enabled shape adaptive)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Test: Anchor + Method 1 to replace shape adaptive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 condition: CTC + -- MTS=0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090186"/>
              </p:ext>
            </p:extLst>
          </p:nvPr>
        </p:nvGraphicFramePr>
        <p:xfrm>
          <a:off x="1161265" y="1828805"/>
          <a:ext cx="6114071" cy="2809472"/>
        </p:xfrm>
        <a:graphic>
          <a:graphicData uri="http://schemas.openxmlformats.org/drawingml/2006/table">
            <a:tbl>
              <a:tblPr/>
              <a:tblGrid>
                <a:gridCol w="1439636"/>
                <a:gridCol w="934887"/>
                <a:gridCol w="934887"/>
                <a:gridCol w="934887"/>
                <a:gridCol w="934887"/>
                <a:gridCol w="934887"/>
              </a:tblGrid>
              <a:tr h="393802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802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-0.33%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-0.42%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-0.40%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-0.18%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-0.43%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-0.53%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-0.35%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46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13214" marR="13214" marT="1321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3214" marR="13214" marT="1321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90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Proposed Method 2 “Ratio Adaptive”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Use </a:t>
            </a:r>
            <a:r>
              <a:rPr lang="en-US" altLang="zh-CN" sz="2000" dirty="0"/>
              <a:t>“Ratio </a:t>
            </a:r>
            <a:r>
              <a:rPr lang="en-US" altLang="zh-CN" sz="2000" dirty="0" smtClean="0"/>
              <a:t>Adaptive”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to replace the ISP implicit table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Use </a:t>
            </a:r>
            <a:r>
              <a:rPr lang="en-US" altLang="zh-CN" sz="2000" dirty="0"/>
              <a:t>“Ratio </a:t>
            </a:r>
            <a:r>
              <a:rPr lang="en-US" altLang="zh-CN" sz="2000" dirty="0" smtClean="0"/>
              <a:t>Adaptive”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to replace shape adaptive implicit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The size restriction keep unchanged</a:t>
            </a:r>
            <a:r>
              <a:rPr lang="en-US" altLang="zh-CN" sz="2400" dirty="0" smtClean="0"/>
              <a:t>. 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1800" dirty="0" smtClean="0"/>
              <a:t>if width &gt;16, DCT2 is used for horizontal transform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1800" dirty="0" smtClean="0"/>
              <a:t>if height &gt; 16, DCT2 is used for vertical transform</a:t>
            </a:r>
          </a:p>
          <a:p>
            <a:pPr marL="469573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Ratio adaptive: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1800" dirty="0" smtClean="0"/>
              <a:t>If the ratio of height and width is lager than 2, short edge transform uses DST7, long edge uses DCT2</a:t>
            </a:r>
          </a:p>
          <a:p>
            <a:pPr marL="811600" lvl="1" indent="-285750">
              <a:lnSpc>
                <a:spcPct val="150000"/>
              </a:lnSpc>
            </a:pPr>
            <a:r>
              <a:rPr lang="en-US" altLang="zh-CN" sz="1800" dirty="0" smtClean="0"/>
              <a:t>Otherwise, both edge using DST7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95074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Proposed Method 2 “Ratio Adaptive”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78173"/>
            <a:ext cx="10733557" cy="5114275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Use </a:t>
            </a:r>
            <a:r>
              <a:rPr lang="en-US" altLang="zh-CN" sz="2000" dirty="0"/>
              <a:t>“Ratio Adaptive”</a:t>
            </a:r>
            <a:r>
              <a:rPr lang="en-US" altLang="zh-CN" sz="2000" dirty="0" smtClean="0"/>
              <a:t> to replace the ISP implicit table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21147" y="4815705"/>
            <a:ext cx="5139099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Anchor: VTM-4.0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Test: Anchor + Method 1 to replace ISP table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 condition: CTC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657961"/>
              </p:ext>
            </p:extLst>
          </p:nvPr>
        </p:nvGraphicFramePr>
        <p:xfrm>
          <a:off x="1021144" y="1814354"/>
          <a:ext cx="5830031" cy="2898882"/>
        </p:xfrm>
        <a:graphic>
          <a:graphicData uri="http://schemas.openxmlformats.org/drawingml/2006/table">
            <a:tbl>
              <a:tblPr/>
              <a:tblGrid>
                <a:gridCol w="1372756"/>
                <a:gridCol w="891455"/>
                <a:gridCol w="891455"/>
                <a:gridCol w="891455"/>
                <a:gridCol w="891455"/>
                <a:gridCol w="891455"/>
              </a:tblGrid>
              <a:tr h="3755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601" marR="12601" marT="126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507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601" marR="12601" marT="126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4216">
                <a:tc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601" marR="12601" marT="126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2601" marR="12601" marT="1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2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2601" marR="12601" marT="1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42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2601" marR="12601" marT="1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2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2601" marR="12601" marT="1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2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0.16%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2601" marR="12601" marT="1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2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2601" marR="12601" marT="1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2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2601" marR="12601" marT="1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2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2601" marR="12601" marT="1260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42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42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2601" marR="12601" marT="1260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12601" marR="12601" marT="1260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19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Proposed Method 2 “Ratio Adaptive”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726022" y="1078173"/>
            <a:ext cx="10733557" cy="5114275"/>
          </a:xfrm>
        </p:spPr>
        <p:txBody>
          <a:bodyPr/>
          <a:lstStyle/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Use “Ratio Adaptive”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to replace shape adaptive implicit</a:t>
            </a:r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298123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21147" y="4815705"/>
            <a:ext cx="5850961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Anchor: VTM-4.0 (enabled shape adaptive)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Test: Anchor + Method 1 to replace shape adaptive</a:t>
            </a:r>
          </a:p>
          <a:p>
            <a:pPr algn="l">
              <a:lnSpc>
                <a:spcPts val="3440"/>
              </a:lnSpc>
            </a:pP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Test condition: CTC + -- MTS=0</a:t>
            </a:r>
            <a:endParaRPr lang="zh-CN" altLang="en-US" dirty="0" smtClean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41363"/>
              </p:ext>
            </p:extLst>
          </p:nvPr>
        </p:nvGraphicFramePr>
        <p:xfrm>
          <a:off x="1021147" y="1795975"/>
          <a:ext cx="6520187" cy="2996086"/>
        </p:xfrm>
        <a:graphic>
          <a:graphicData uri="http://schemas.openxmlformats.org/drawingml/2006/table">
            <a:tbl>
              <a:tblPr/>
              <a:tblGrid>
                <a:gridCol w="1535262"/>
                <a:gridCol w="996985"/>
                <a:gridCol w="996985"/>
                <a:gridCol w="996985"/>
                <a:gridCol w="996985"/>
                <a:gridCol w="996985"/>
              </a:tblGrid>
              <a:tr h="419960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4093" marR="14093" marT="1409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960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4093" marR="14093" marT="1409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9574">
                <a:tc>
                  <a:txBody>
                    <a:bodyPr/>
                    <a:lstStyle/>
                    <a:p>
                      <a:pPr algn="ctr" fontAlgn="ctr"/>
                      <a:endParaRPr lang="zh-CN" altLang="en-US" sz="13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4093" marR="14093" marT="1409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14093" marR="14093" marT="14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5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0.12%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4093" marR="14093" marT="14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95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14093" marR="14093" marT="14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5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-0.13%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4093" marR="14093" marT="14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5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4093" marR="14093" marT="14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95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-0.14%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4093" marR="14093" marT="14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5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4093" marR="14093" marT="14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95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4093" marR="14093" marT="14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957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-0.20%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14093" marR="14093" marT="14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14093" marR="14093" marT="1409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715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Method 1 to replace ISP implicate table has -0.01% AI coding gain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Method 1 to replace </a:t>
            </a:r>
            <a:r>
              <a:rPr lang="en-US" altLang="zh-CN" sz="2000" dirty="0" smtClean="0"/>
              <a:t>shape adaptive implicate </a:t>
            </a:r>
            <a:r>
              <a:rPr lang="en-US" altLang="zh-CN" sz="2000" dirty="0"/>
              <a:t>table has -</a:t>
            </a:r>
            <a:r>
              <a:rPr lang="en-US" altLang="zh-CN" sz="2000" dirty="0" smtClean="0"/>
              <a:t>0.11</a:t>
            </a:r>
            <a:r>
              <a:rPr lang="en-US" altLang="zh-CN" sz="2000" dirty="0"/>
              <a:t>% AI coding </a:t>
            </a:r>
            <a:r>
              <a:rPr lang="en-US" altLang="zh-CN" sz="2000" dirty="0" smtClean="0"/>
              <a:t>gain</a:t>
            </a:r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Method </a:t>
            </a:r>
            <a:r>
              <a:rPr lang="en-US" altLang="zh-CN" sz="2000" dirty="0" smtClean="0"/>
              <a:t>2 </a:t>
            </a:r>
            <a:r>
              <a:rPr lang="en-US" altLang="zh-CN" sz="2000" dirty="0"/>
              <a:t>to replace ISP implicate table has </a:t>
            </a:r>
            <a:r>
              <a:rPr lang="en-US" altLang="zh-CN" sz="2000" dirty="0" smtClean="0"/>
              <a:t>0.02% </a:t>
            </a:r>
            <a:r>
              <a:rPr lang="en-US" altLang="zh-CN" sz="2000" dirty="0"/>
              <a:t>AI coding </a:t>
            </a:r>
            <a:r>
              <a:rPr lang="en-US" altLang="zh-CN" sz="2000" dirty="0" smtClean="0"/>
              <a:t>loss</a:t>
            </a:r>
            <a:endParaRPr lang="en-US" altLang="zh-CN" sz="2000" dirty="0"/>
          </a:p>
          <a:p>
            <a:pPr marL="35527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dirty="0"/>
              <a:t>Method </a:t>
            </a:r>
            <a:r>
              <a:rPr lang="en-US" altLang="zh-CN" sz="2000" dirty="0" smtClean="0"/>
              <a:t>2 </a:t>
            </a:r>
            <a:r>
              <a:rPr lang="en-US" altLang="zh-CN" sz="2000" dirty="0"/>
              <a:t>to replace shape adaptive implicate table has </a:t>
            </a:r>
            <a:r>
              <a:rPr lang="en-US" altLang="zh-CN" sz="2000" dirty="0" smtClean="0"/>
              <a:t>0.02% </a:t>
            </a:r>
            <a:r>
              <a:rPr lang="en-US" altLang="zh-CN" sz="2000" dirty="0"/>
              <a:t>AI coding </a:t>
            </a:r>
            <a:r>
              <a:rPr lang="en-US" altLang="zh-CN" sz="2000" dirty="0" smtClean="0"/>
              <a:t>loss</a:t>
            </a:r>
          </a:p>
          <a:p>
            <a:pPr marL="355273" indent="-342900">
              <a:buFont typeface="Arial" panose="020B0604020202020204" pitchFamily="34" charset="0"/>
              <a:buChar char="•"/>
            </a:pPr>
            <a:endParaRPr lang="en-US" altLang="zh-CN" sz="2000" dirty="0"/>
          </a:p>
          <a:p>
            <a:pPr marL="355273" indent="-3429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Methods are proposed to be adopted in next version of VVC draft.</a:t>
            </a:r>
            <a:endParaRPr lang="en-US" altLang="zh-CN" sz="2000" dirty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7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5369</TotalTime>
  <Words>933</Words>
  <Application>Microsoft Office PowerPoint</Application>
  <PresentationFormat>Custom</PresentationFormat>
  <Paragraphs>309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等线</vt:lpstr>
      <vt:lpstr>Microsoft YaHei</vt:lpstr>
      <vt:lpstr>黑体</vt:lpstr>
      <vt:lpstr>宋体</vt:lpstr>
      <vt:lpstr>Arial</vt:lpstr>
      <vt:lpstr>Calibri</vt:lpstr>
      <vt:lpstr>1_Title Slide</vt:lpstr>
      <vt:lpstr>Chart page</vt:lpstr>
      <vt:lpstr>4_Chart page</vt:lpstr>
      <vt:lpstr>End page</vt:lpstr>
      <vt:lpstr>Non-CE6: Unification of Implicit Transform Core Selection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Han Gao</cp:lastModifiedBy>
  <cp:revision>1791</cp:revision>
  <dcterms:created xsi:type="dcterms:W3CDTF">2018-06-21T13:34:14Z</dcterms:created>
  <dcterms:modified xsi:type="dcterms:W3CDTF">2019-03-21T10:58:02Z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1553090193</vt:lpwstr>
  </property>
</Properties>
</file>