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8"/>
  </p:notesMasterIdLst>
  <p:handoutMasterIdLst>
    <p:handoutMasterId r:id="rId9"/>
  </p:handoutMasterIdLst>
  <p:sldIdLst>
    <p:sldId id="275" r:id="rId2"/>
    <p:sldId id="262" r:id="rId3"/>
    <p:sldId id="276" r:id="rId4"/>
    <p:sldId id="277" r:id="rId5"/>
    <p:sldId id="278" r:id="rId6"/>
    <p:sldId id="263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74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6" autoAdjust="0"/>
    <p:restoredTop sz="93649" autoAdjust="0"/>
  </p:normalViewPr>
  <p:slideViewPr>
    <p:cSldViewPr snapToGrid="0" showGuides="1">
      <p:cViewPr varScale="1">
        <p:scale>
          <a:sx n="159" d="100"/>
          <a:sy n="159" d="100"/>
        </p:scale>
        <p:origin x="1746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33" d="100"/>
          <a:sy n="33" d="100"/>
        </p:scale>
        <p:origin x="1290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5D305C-0912-4AFC-B744-1964D2152B95}" type="datetimeFigureOut">
              <a:rPr kumimoji="1" lang="ja-JP" altLang="en-US" smtClean="0"/>
              <a:t>2019/3/13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4D65F7-7209-4D33-8B3F-A1DC4DA453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8134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D1929A-C832-4C51-892B-48BBA387B732}" type="datetimeFigureOut">
              <a:rPr kumimoji="1" lang="ja-JP" altLang="en-US" smtClean="0"/>
              <a:t>2019/3/13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A8D0B-D510-4154-AB0C-777825F091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1347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7236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07029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22290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49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 smtClean="0"/>
              <a:t>プレゼンテーションタイトル</a:t>
            </a:r>
            <a:endParaRPr kumimoji="1" lang="ja-JP" alt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9144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59574C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社名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本部名</a:t>
            </a:r>
            <a:endParaRPr kumimoji="1" lang="en-US" altLang="ja-JP" dirty="0" smtClean="0"/>
          </a:p>
          <a:p>
            <a:pPr lvl="0"/>
            <a:r>
              <a:rPr kumimoji="1" lang="ja-JP" altLang="en-US" dirty="0" smtClean="0"/>
              <a:t>部門名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3B4E6E2F-68C5-47CF-BB71-46153E5517EF}" type="datetime1">
              <a:rPr lang="ja-JP" altLang="en-US" smtClean="0"/>
              <a:pPr/>
              <a:t>2019/3/13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761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 smtClean="0"/>
              <a:t>プレゼンテーションタイトル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社名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本部名</a:t>
            </a:r>
            <a:endParaRPr kumimoji="1" lang="en-US" altLang="ja-JP" dirty="0" smtClean="0"/>
          </a:p>
          <a:p>
            <a:pPr lvl="0"/>
            <a:r>
              <a:rPr kumimoji="1" lang="ja-JP" altLang="en-US" dirty="0" smtClean="0"/>
              <a:t>部門名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3B4E6E2F-68C5-47CF-BB71-46153E5517EF}" type="datetime1">
              <a:rPr lang="ja-JP" altLang="en-US" smtClean="0"/>
              <a:pPr/>
              <a:t>2019/3/13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2226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5753592"/>
          </a:xfrm>
        </p:spPr>
        <p:txBody>
          <a:bodyPr/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BFE0222B-8480-4A82-A7D5-A533ADD309BC}" type="datetime1">
              <a:rPr lang="ja-JP" altLang="en-US" smtClean="0"/>
              <a:t>2019/3/13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grpSp>
        <p:nvGrpSpPr>
          <p:cNvPr id="11" name="グループ化 10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0481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A6126-DC75-473A-80A7-5B72AA3EB641}" type="datetime1">
              <a:rPr lang="ja-JP" altLang="en-US" smtClean="0"/>
              <a:t>2019/3/13</a:t>
            </a:fld>
            <a:endParaRPr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altLang="ja-JP" smtClean="0"/>
              <a:t>Confidential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42528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46" y="2034461"/>
            <a:ext cx="4960508" cy="278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2333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18" y="628313"/>
            <a:ext cx="8333333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25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2000" y="6603444"/>
            <a:ext cx="20574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5E908D4C-7F50-4BAB-B62B-09D261A0B4E0}" type="datetime1">
              <a:rPr lang="ja-JP" altLang="en-US" smtClean="0"/>
              <a:pPr/>
              <a:t>2019/3/13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81090" y="6605377"/>
            <a:ext cx="1887607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r>
              <a:rPr lang="en-US" altLang="ja-JP" dirty="0" smtClean="0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4740" y="6598751"/>
            <a:ext cx="54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7" name="フッター プレースホルダー 4"/>
          <p:cNvSpPr txBox="1">
            <a:spLocks/>
          </p:cNvSpPr>
          <p:nvPr userDrawn="1"/>
        </p:nvSpPr>
        <p:spPr>
          <a:xfrm>
            <a:off x="4638600" y="6624011"/>
            <a:ext cx="3086100" cy="25200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2354429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3" r:id="rId2"/>
    <p:sldLayoutId id="2147483669" r:id="rId3"/>
    <p:sldLayoutId id="2147483673" r:id="rId4"/>
    <p:sldLayoutId id="2147483682" r:id="rId5"/>
    <p:sldLayoutId id="2147483659" r:id="rId6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Non-CE9: Harmonization of DMVR and MMVD</a:t>
            </a:r>
            <a:endParaRPr kumimoji="1"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ja-JP" sz="1800" b="1" dirty="0" smtClean="0"/>
              <a:t>Eiichi Sasaki</a:t>
            </a:r>
          </a:p>
          <a:p>
            <a:r>
              <a:rPr lang="en-US" altLang="ja-JP" sz="1800" dirty="0" smtClean="0"/>
              <a:t>Tomonori Hashimoto</a:t>
            </a:r>
          </a:p>
          <a:p>
            <a:r>
              <a:rPr kumimoji="1" lang="en-US" altLang="ja-JP" sz="1800" dirty="0" smtClean="0"/>
              <a:t>Takeshi </a:t>
            </a:r>
            <a:r>
              <a:rPr kumimoji="1" lang="en-US" altLang="ja-JP" sz="1800" dirty="0" err="1" smtClean="0"/>
              <a:t>Chujoh</a:t>
            </a:r>
            <a:endParaRPr kumimoji="1" lang="en-US" altLang="ja-JP" sz="1800" dirty="0" smtClean="0"/>
          </a:p>
          <a:p>
            <a:r>
              <a:rPr lang="en-US" altLang="ja-JP" sz="1800" dirty="0" smtClean="0"/>
              <a:t>Tomohiro </a:t>
            </a:r>
            <a:r>
              <a:rPr lang="en-US" altLang="ja-JP" sz="1800" dirty="0" err="1" smtClean="0"/>
              <a:t>Ikai</a:t>
            </a:r>
            <a:endParaRPr lang="en-US" altLang="ja-JP" sz="1800" dirty="0" smtClean="0"/>
          </a:p>
          <a:p>
            <a:endParaRPr kumimoji="1" lang="en-US" altLang="ja-JP" sz="1800" dirty="0"/>
          </a:p>
          <a:p>
            <a:r>
              <a:rPr lang="en-US" altLang="ja-JP" sz="1800" dirty="0" smtClean="0"/>
              <a:t>Sharp Corporation</a:t>
            </a:r>
            <a:endParaRPr kumimoji="1" lang="ja-JP" altLang="en-US" sz="1800" dirty="0"/>
          </a:p>
        </p:txBody>
      </p:sp>
      <p:sp>
        <p:nvSpPr>
          <p:cNvPr id="5" name="テキスト プレースホルダー 2"/>
          <p:cNvSpPr>
            <a:spLocks noGrp="1"/>
          </p:cNvSpPr>
          <p:nvPr>
            <p:ph type="body" sz="quarter" idx="10"/>
          </p:nvPr>
        </p:nvSpPr>
        <p:spPr>
          <a:xfrm>
            <a:off x="0" y="2257200"/>
            <a:ext cx="9144000" cy="432000"/>
          </a:xfrm>
        </p:spPr>
        <p:txBody>
          <a:bodyPr/>
          <a:lstStyle/>
          <a:p>
            <a:r>
              <a:rPr kumimoji="1" lang="en-US" altLang="ja-JP" dirty="0" smtClean="0"/>
              <a:t>JVET-N0145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3189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200" cy="266400"/>
          </a:xfrm>
        </p:spPr>
        <p:txBody>
          <a:bodyPr>
            <a:normAutofit/>
          </a:bodyPr>
          <a:lstStyle/>
          <a:p>
            <a:r>
              <a:rPr kumimoji="1" lang="en-US" altLang="ja-JP" sz="1800" dirty="0" smtClean="0"/>
              <a:t>Introduction</a:t>
            </a:r>
            <a:endParaRPr kumimoji="1" lang="ja-JP" altLang="en-US" sz="18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Decoder-side Motion Vector Refinement (DMVR) has been adapted in previous meeting</a:t>
            </a:r>
          </a:p>
          <a:p>
            <a:r>
              <a:rPr kumimoji="1" lang="en-US" altLang="ja-JP" dirty="0" smtClean="0"/>
              <a:t>Currently, DMVR is only applied to the motion vectors derived by conventional merge mode.</a:t>
            </a:r>
          </a:p>
          <a:p>
            <a:r>
              <a:rPr lang="en-US" altLang="ja-JP" dirty="0" smtClean="0"/>
              <a:t>In this contribution, we propose a harmonization of DMVR and MMVD.</a:t>
            </a:r>
            <a:endParaRPr kumimoji="1" lang="ja-JP" altLang="en-US" dirty="0"/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2204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744578" y="3721955"/>
            <a:ext cx="5475032" cy="274690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1008380" algn="l"/>
                <a:tab pos="1260475" algn="l"/>
              </a:tabLst>
            </a:pPr>
            <a:r>
              <a:rPr lang="en-CA" altLang="ja-JP" sz="1000" dirty="0" smtClean="0"/>
              <a:t>If </a:t>
            </a:r>
            <a:r>
              <a:rPr lang="en-CA" altLang="ja-JP" sz="1000" b="1" dirty="0" err="1" smtClean="0"/>
              <a:t>merge_triangle_flag</a:t>
            </a:r>
            <a:r>
              <a:rPr lang="en-CA" altLang="ja-JP" sz="1000" b="1" dirty="0" smtClean="0"/>
              <a:t>[ </a:t>
            </a:r>
            <a:r>
              <a:rPr lang="en-CA" altLang="ja-JP" sz="1000" b="1" dirty="0" err="1" smtClean="0"/>
              <a:t>xCb</a:t>
            </a:r>
            <a:r>
              <a:rPr lang="en-CA" altLang="ja-JP" sz="1000" b="1" dirty="0" smtClean="0"/>
              <a:t> ][ </a:t>
            </a:r>
            <a:r>
              <a:rPr lang="en-CA" altLang="ja-JP" sz="1000" b="1" dirty="0" err="1" smtClean="0"/>
              <a:t>yCb</a:t>
            </a:r>
            <a:r>
              <a:rPr lang="en-CA" altLang="ja-JP" sz="1000" b="1" dirty="0" smtClean="0"/>
              <a:t> ], </a:t>
            </a:r>
            <a:r>
              <a:rPr lang="en-CA" altLang="ja-JP" sz="1000" b="1" dirty="0" err="1" smtClean="0"/>
              <a:t>inter_affine_flag</a:t>
            </a:r>
            <a:r>
              <a:rPr lang="en-CA" altLang="ja-JP" sz="1000" b="1" dirty="0" smtClean="0"/>
              <a:t>[ </a:t>
            </a:r>
            <a:r>
              <a:rPr lang="en-CA" altLang="ja-JP" sz="1000" b="1" dirty="0" err="1" smtClean="0"/>
              <a:t>xCb</a:t>
            </a:r>
            <a:r>
              <a:rPr lang="en-CA" altLang="ja-JP" sz="1000" b="1" dirty="0" smtClean="0"/>
              <a:t> ][ </a:t>
            </a:r>
            <a:r>
              <a:rPr lang="en-CA" altLang="ja-JP" sz="1000" b="1" dirty="0" err="1" smtClean="0"/>
              <a:t>yCb</a:t>
            </a:r>
            <a:r>
              <a:rPr lang="en-CA" altLang="ja-JP" sz="1000" b="1" dirty="0" smtClean="0"/>
              <a:t> ] and </a:t>
            </a:r>
            <a:r>
              <a:rPr lang="en-CA" altLang="ja-JP" sz="1000" b="1" dirty="0" err="1" smtClean="0"/>
              <a:t>merge_subblock_flag</a:t>
            </a:r>
            <a:r>
              <a:rPr lang="en-CA" altLang="ja-JP" sz="1000" b="1" dirty="0" smtClean="0"/>
              <a:t>[ </a:t>
            </a:r>
            <a:r>
              <a:rPr lang="en-CA" altLang="ja-JP" sz="1000" b="1" dirty="0" err="1" smtClean="0"/>
              <a:t>xCb</a:t>
            </a:r>
            <a:r>
              <a:rPr lang="en-CA" altLang="ja-JP" sz="1000" b="1" dirty="0" smtClean="0"/>
              <a:t> ][ </a:t>
            </a:r>
            <a:r>
              <a:rPr lang="en-CA" altLang="ja-JP" sz="1000" b="1" dirty="0" err="1" smtClean="0"/>
              <a:t>yCb</a:t>
            </a:r>
            <a:r>
              <a:rPr lang="en-CA" altLang="ja-JP" sz="1000" b="1" dirty="0" smtClean="0"/>
              <a:t> ] are all equal to </a:t>
            </a:r>
            <a:r>
              <a:rPr lang="en-CA" altLang="ja-JP" sz="1000" b="1" dirty="0" smtClean="0">
                <a:solidFill>
                  <a:srgbClr val="FF0000"/>
                </a:solidFill>
              </a:rPr>
              <a:t>0</a:t>
            </a:r>
            <a:r>
              <a:rPr lang="en-CA" altLang="ja-JP" sz="1000" dirty="0" smtClean="0"/>
              <a:t>, the following applies:</a:t>
            </a:r>
            <a:endParaRPr lang="ja-JP" altLang="ja-JP" sz="1000" dirty="0" smtClean="0"/>
          </a:p>
          <a:p>
            <a:pPr marL="800100" lvl="1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1008380" algn="l"/>
                <a:tab pos="1260475" algn="l"/>
              </a:tabLst>
            </a:pPr>
            <a:r>
              <a:rPr lang="en-CA" altLang="ja-JP" sz="1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</a:p>
          <a:p>
            <a:pPr marL="800100" lvl="1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1008380" algn="l"/>
                <a:tab pos="1260475" algn="l"/>
              </a:tabLst>
            </a:pPr>
            <a:r>
              <a:rPr lang="en-CA" altLang="ja-JP" sz="1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When </a:t>
            </a:r>
            <a:r>
              <a:rPr lang="en-CA" altLang="ja-JP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all of the following conditions are true, </a:t>
            </a:r>
            <a:r>
              <a:rPr lang="en-CA" altLang="ja-JP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dmvrFlag</a:t>
            </a:r>
            <a:r>
              <a:rPr lang="en-CA" altLang="ja-JP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set equal to 1</a:t>
            </a:r>
            <a:r>
              <a:rPr lang="en-CA" altLang="ja-JP" sz="1000" dirty="0">
                <a:latin typeface="Times New Roman" panose="02020603050405020304" pitchFamily="18" charset="0"/>
                <a:ea typeface="Malgun Gothic" panose="020B0503020000020004" pitchFamily="34" charset="-127"/>
              </a:rPr>
              <a:t>:</a:t>
            </a:r>
            <a:endParaRPr lang="ja-JP" altLang="ja-JP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lvl="2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1260475" algn="l"/>
              </a:tabLst>
            </a:pPr>
            <a:r>
              <a:rPr lang="en-CA" altLang="ja-JP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sps_dmvr_enabled_flag</a:t>
            </a:r>
            <a:r>
              <a:rPr lang="en-CA" altLang="ja-JP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1</a:t>
            </a:r>
            <a:endParaRPr lang="ja-JP" altLang="ja-JP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lvl="2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1260475" algn="l"/>
              </a:tabLst>
            </a:pPr>
            <a:r>
              <a:rPr lang="en-CA" altLang="ja-JP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merge_flag</a:t>
            </a:r>
            <a:r>
              <a:rPr lang="en-CA" altLang="ja-JP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altLang="ja-JP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xCb</a:t>
            </a:r>
            <a:r>
              <a:rPr lang="en-CA" altLang="ja-JP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altLang="ja-JP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yCb</a:t>
            </a:r>
            <a:r>
              <a:rPr lang="en-CA" altLang="ja-JP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is equal to 1</a:t>
            </a:r>
            <a:endParaRPr lang="ja-JP" altLang="ja-JP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lvl="2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1260475" algn="l"/>
              </a:tabLst>
            </a:pPr>
            <a:r>
              <a:rPr lang="en-CA" altLang="ja-JP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both predFlagL0[ 0 ][ 0 ] and predFlagL1[ 0 ][ 0 ] are equal to 1</a:t>
            </a:r>
            <a:endParaRPr lang="ja-JP" altLang="ja-JP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lvl="2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1260475" algn="l"/>
              </a:tabLst>
            </a:pPr>
            <a:r>
              <a:rPr lang="en-CA" altLang="ja-JP" sz="10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mmvd_flag</a:t>
            </a:r>
            <a:r>
              <a:rPr lang="en-CA" altLang="ja-JP" sz="1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altLang="ja-JP" sz="10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xCb</a:t>
            </a:r>
            <a:r>
              <a:rPr lang="en-CA" altLang="ja-JP" sz="1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altLang="ja-JP" sz="10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yCb</a:t>
            </a:r>
            <a:r>
              <a:rPr lang="en-CA" altLang="ja-JP" sz="1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is equal to </a:t>
            </a:r>
            <a:r>
              <a:rPr lang="en-CA" altLang="ja-JP" sz="1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endParaRPr lang="ja-JP" altLang="ja-JP" sz="10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lvl="2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1260475" algn="l"/>
              </a:tabLst>
            </a:pPr>
            <a:r>
              <a:rPr lang="en-CA" altLang="ja-JP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DiffPicOrderCnt</a:t>
            </a:r>
            <a:r>
              <a:rPr lang="en-CA" altLang="ja-JP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 </a:t>
            </a:r>
            <a:r>
              <a:rPr lang="en-CA" altLang="ja-JP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currPic</a:t>
            </a:r>
            <a:r>
              <a:rPr lang="en-CA" altLang="ja-JP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 </a:t>
            </a:r>
            <a:r>
              <a:rPr lang="en-CA" altLang="ja-JP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RefPicList</a:t>
            </a:r>
            <a:r>
              <a:rPr lang="en-CA" altLang="ja-JP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[ 0 ][ refIdxL0 ]) is equal to </a:t>
            </a:r>
            <a:r>
              <a:rPr lang="en-CA" altLang="ja-JP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DiffPicOrderCnt</a:t>
            </a:r>
            <a:r>
              <a:rPr lang="en-CA" altLang="ja-JP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 </a:t>
            </a:r>
            <a:r>
              <a:rPr lang="en-CA" altLang="ja-JP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RefPicList</a:t>
            </a:r>
            <a:r>
              <a:rPr lang="en-CA" altLang="ja-JP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[ 1 ][ refIdxL1 ], </a:t>
            </a:r>
            <a:r>
              <a:rPr lang="en-CA" altLang="ja-JP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currPic</a:t>
            </a:r>
            <a:r>
              <a:rPr lang="en-CA" altLang="ja-JP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)</a:t>
            </a:r>
            <a:endParaRPr lang="ja-JP" altLang="ja-JP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lvl="2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1260475" algn="l"/>
              </a:tabLst>
            </a:pPr>
            <a:r>
              <a:rPr lang="en-CA" altLang="ja-JP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cbHeight</a:t>
            </a:r>
            <a:r>
              <a:rPr lang="en-CA" altLang="ja-JP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greater than or equal to 8</a:t>
            </a:r>
            <a:endParaRPr lang="ja-JP" altLang="ja-JP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lvl="2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1260475" algn="l"/>
              </a:tabLst>
            </a:pPr>
            <a:r>
              <a:rPr lang="en-CA" altLang="ja-JP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cbHeight</a:t>
            </a:r>
            <a:r>
              <a:rPr lang="en-CA" altLang="ja-JP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*</a:t>
            </a:r>
            <a:r>
              <a:rPr lang="en-CA" altLang="ja-JP" sz="1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cbWidth</a:t>
            </a:r>
            <a:r>
              <a:rPr lang="en-CA" altLang="ja-JP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greater than or equal to </a:t>
            </a:r>
            <a:r>
              <a:rPr lang="en-CA" altLang="ja-JP" sz="1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64</a:t>
            </a:r>
            <a:endParaRPr lang="ja-JP" altLang="ja-JP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672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200" cy="266400"/>
          </a:xfrm>
        </p:spPr>
        <p:txBody>
          <a:bodyPr>
            <a:normAutofit/>
          </a:bodyPr>
          <a:lstStyle/>
          <a:p>
            <a:r>
              <a:rPr kumimoji="1" lang="en-US" altLang="ja-JP" sz="1800" dirty="0" smtClean="0"/>
              <a:t>Condition for applying DMVR to MMVD</a:t>
            </a:r>
            <a:endParaRPr kumimoji="1" lang="ja-JP" altLang="en-US" sz="18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The search area of DMVR and the distance list of MMVD are partially overlapped.</a:t>
            </a:r>
          </a:p>
          <a:p>
            <a:r>
              <a:rPr lang="en-US" altLang="ja-JP" dirty="0" smtClean="0"/>
              <a:t>If DMVR is applied all motion vectors derived by MMVD, this redundancy causes the loss.</a:t>
            </a:r>
          </a:p>
          <a:p>
            <a:endParaRPr lang="en-US" altLang="ja-JP" dirty="0"/>
          </a:p>
          <a:p>
            <a:endParaRPr lang="en-US" altLang="ja-JP" dirty="0" smtClean="0"/>
          </a:p>
          <a:p>
            <a:endParaRPr lang="en-US" altLang="ja-JP" dirty="0"/>
          </a:p>
          <a:p>
            <a:endParaRPr lang="en-US" altLang="ja-JP" dirty="0" smtClean="0"/>
          </a:p>
          <a:p>
            <a:endParaRPr lang="en-US" altLang="ja-JP" dirty="0" smtClean="0"/>
          </a:p>
          <a:p>
            <a:r>
              <a:rPr lang="en-US" altLang="ja-JP" dirty="0" smtClean="0"/>
              <a:t>To reduce this redundancy, We propose the threshold by distance of MMVD and apply DMVR to MMVD when the distance of MMVD is larger than threshold.</a:t>
            </a: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2204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4151207"/>
              </p:ext>
            </p:extLst>
          </p:nvPr>
        </p:nvGraphicFramePr>
        <p:xfrm>
          <a:off x="2452775" y="2856095"/>
          <a:ext cx="4406900" cy="2087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/>
                <a:gridCol w="726440"/>
                <a:gridCol w="726440"/>
                <a:gridCol w="726440"/>
                <a:gridCol w="593090"/>
                <a:gridCol w="593090"/>
              </a:tblGrid>
              <a:tr h="161925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Random Access Main 10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Over </a:t>
                      </a:r>
                      <a:r>
                        <a:rPr lang="en-US" sz="1200" dirty="0" smtClean="0">
                          <a:effectLst/>
                        </a:rPr>
                        <a:t>VTM-4.0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Class A1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112%</a:t>
                      </a:r>
                    </a:p>
                  </a:txBody>
                  <a:tcPr marL="9525" marR="9525" marT="9525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Class A2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109%</a:t>
                      </a:r>
                    </a:p>
                  </a:txBody>
                  <a:tcPr marL="9525" marR="9525" marT="9525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Class B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0.21%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116%</a:t>
                      </a:r>
                    </a:p>
                  </a:txBody>
                  <a:tcPr marL="9525" marR="9525" marT="9525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Class C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113%</a:t>
                      </a:r>
                    </a:p>
                  </a:txBody>
                  <a:tcPr marL="9525" marR="9525" marT="9525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Class E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Overall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0.09%</a:t>
                      </a:r>
                      <a:endParaRPr lang="en-US" altLang="ja-JP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-0.05%</a:t>
                      </a:r>
                      <a:endParaRPr lang="en-US" altLang="ja-JP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-0.03%</a:t>
                      </a:r>
                      <a:endParaRPr lang="en-US" altLang="ja-JP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109%</a:t>
                      </a:r>
                      <a:endParaRPr lang="en-US" altLang="ja-JP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113%</a:t>
                      </a:r>
                      <a:endParaRPr lang="en-US" altLang="ja-JP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Class D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0.21%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109%</a:t>
                      </a:r>
                    </a:p>
                  </a:txBody>
                  <a:tcPr marL="9525" marR="9525" marT="9525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Class F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119%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866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200" cy="266400"/>
          </a:xfrm>
        </p:spPr>
        <p:txBody>
          <a:bodyPr>
            <a:normAutofit/>
          </a:bodyPr>
          <a:lstStyle/>
          <a:p>
            <a:r>
              <a:rPr kumimoji="1" lang="en-US" altLang="ja-JP" sz="1800" dirty="0" smtClean="0"/>
              <a:t>Experimental results</a:t>
            </a:r>
            <a:endParaRPr kumimoji="1" lang="ja-JP" altLang="en-US" sz="18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Proposed method is implemented on VTM-4.0 and simulated under CTC</a:t>
            </a:r>
            <a:endParaRPr kumimoji="1" lang="en-US" altLang="ja-JP" dirty="0" smtClean="0"/>
          </a:p>
          <a:p>
            <a:r>
              <a:rPr kumimoji="1" lang="en-US" altLang="ja-JP" dirty="0" smtClean="0"/>
              <a:t>According to the search range of DMVR, We use 2-pel as threshold. </a:t>
            </a:r>
          </a:p>
          <a:p>
            <a:endParaRPr lang="en-US" altLang="ja-JP" dirty="0"/>
          </a:p>
          <a:p>
            <a:endParaRPr kumimoji="1" lang="en-US" altLang="ja-JP" dirty="0" smtClean="0"/>
          </a:p>
          <a:p>
            <a:endParaRPr lang="en-US" altLang="ja-JP" dirty="0"/>
          </a:p>
          <a:p>
            <a:endParaRPr kumimoji="1" lang="en-US" altLang="ja-JP" dirty="0" smtClean="0"/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2204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5205876"/>
              </p:ext>
            </p:extLst>
          </p:nvPr>
        </p:nvGraphicFramePr>
        <p:xfrm>
          <a:off x="2368550" y="3415562"/>
          <a:ext cx="4406900" cy="2087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1400"/>
                <a:gridCol w="726440"/>
                <a:gridCol w="726440"/>
                <a:gridCol w="726440"/>
                <a:gridCol w="593090"/>
                <a:gridCol w="593090"/>
              </a:tblGrid>
              <a:tr h="161925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Random Access Main 10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Over </a:t>
                      </a:r>
                      <a:r>
                        <a:rPr lang="en-US" sz="1200" dirty="0" smtClean="0">
                          <a:effectLst/>
                        </a:rPr>
                        <a:t>VTM-4.0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ja-JP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V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EncT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DecT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Class A1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Class A2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-0.27%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-0.27%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-0.24%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Class B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Class C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Class E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Overall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</a:rPr>
                        <a:t>Class D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</a:rPr>
                        <a:t>Class F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51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Harmonization of DMVR and MMVD with MMVD distance threshold is proposed.</a:t>
            </a:r>
          </a:p>
          <a:p>
            <a:r>
              <a:rPr lang="en-US" altLang="ja-JP" dirty="0" smtClean="0"/>
              <a:t>Proposed method provide 0.10 gain in RA </a:t>
            </a:r>
            <a:r>
              <a:rPr lang="en-US" altLang="ja-JP" dirty="0" smtClean="0"/>
              <a:t>without increasing decoder complexity.</a:t>
            </a:r>
            <a:endParaRPr lang="en-US" altLang="ja-JP" dirty="0" smtClean="0"/>
          </a:p>
          <a:p>
            <a:r>
              <a:rPr kumimoji="1" lang="en-US" altLang="ja-JP" dirty="0" smtClean="0"/>
              <a:t>It is suggested study in CE.</a:t>
            </a:r>
          </a:p>
          <a:p>
            <a:endParaRPr kumimoji="1" lang="en-US" altLang="ja-JP" dirty="0" smtClean="0"/>
          </a:p>
          <a:p>
            <a:pPr marL="0" indent="0">
              <a:buNone/>
            </a:pPr>
            <a:r>
              <a:rPr lang="en-US" altLang="ja-JP" dirty="0" smtClean="0"/>
              <a:t>  </a:t>
            </a:r>
            <a:r>
              <a:rPr lang="en-US" altLang="ja-JP" dirty="0" smtClean="0">
                <a:solidFill>
                  <a:srgbClr val="FF0000"/>
                </a:solidFill>
              </a:rPr>
              <a:t>Thank Samsung for cross-checking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Conclusion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8536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460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 Original.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mtClean="0">
            <a:solidFill>
              <a:srgbClr val="59574C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sz="900" dirty="0"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2268</TotalTime>
  <Words>444</Words>
  <Application>Microsoft Office PowerPoint</Application>
  <PresentationFormat>画面に合わせる (4:3)</PresentationFormat>
  <Paragraphs>157</Paragraphs>
  <Slides>6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6" baseType="lpstr">
      <vt:lpstr>(日本語用のフォントを使用)</vt:lpstr>
      <vt:lpstr>HGPｺﾞｼｯｸE</vt:lpstr>
      <vt:lpstr>HGPｺﾞｼｯｸM</vt:lpstr>
      <vt:lpstr>Malgun Gothic</vt:lpstr>
      <vt:lpstr>ＭＳ Ｐゴシック</vt:lpstr>
      <vt:lpstr>游明朝</vt:lpstr>
      <vt:lpstr>Arial</vt:lpstr>
      <vt:lpstr>Calibri</vt:lpstr>
      <vt:lpstr>Times New Roman</vt:lpstr>
      <vt:lpstr>Be Original.テーマ</vt:lpstr>
      <vt:lpstr>Non-CE9: Harmonization of DMVR and MMVD</vt:lpstr>
      <vt:lpstr>Introduction</vt:lpstr>
      <vt:lpstr>Condition for applying DMVR to MMVD</vt:lpstr>
      <vt:lpstr>Experimental results</vt:lpstr>
      <vt:lpstr>Conclusion</vt:lpstr>
      <vt:lpstr>PowerPoint プレゼンテーション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米津研太/参事</dc:creator>
  <cp:lastModifiedBy>佐々木瑛一/研究員</cp:lastModifiedBy>
  <cp:revision>114</cp:revision>
  <dcterms:created xsi:type="dcterms:W3CDTF">2017-02-21T01:46:25Z</dcterms:created>
  <dcterms:modified xsi:type="dcterms:W3CDTF">2019-03-13T01:10:13Z</dcterms:modified>
</cp:coreProperties>
</file>