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9"/>
  </p:handoutMasterIdLst>
  <p:sldIdLst>
    <p:sldId id="289" r:id="rId3"/>
    <p:sldId id="291" r:id="rId4"/>
    <p:sldId id="292" r:id="rId5"/>
    <p:sldId id="304" r:id="rId6"/>
    <p:sldId id="309" r:id="rId7"/>
    <p:sldId id="305" r:id="rId8"/>
    <p:sldId id="302" r:id="rId9"/>
    <p:sldId id="306" r:id="rId10"/>
    <p:sldId id="303" r:id="rId11"/>
    <p:sldId id="307" r:id="rId12"/>
    <p:sldId id="308" r:id="rId13"/>
    <p:sldId id="294" r:id="rId14"/>
    <p:sldId id="295" r:id="rId15"/>
    <p:sldId id="310" r:id="rId16"/>
    <p:sldId id="311" r:id="rId17"/>
    <p:sldId id="270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xmlns="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94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JVET-N0131: Offset-based reference samples reduction for CCLM</a:t>
            </a:r>
            <a:br>
              <a:rPr lang="en-US" altLang="zh-CN" dirty="0"/>
            </a:br>
            <a:r>
              <a:rPr lang="en-US" altLang="zh-CN" sz="2400" dirty="0"/>
              <a:t>(CE3-1.2.2)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10912" y="4079875"/>
            <a:ext cx="6323737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Shai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Jianglin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Xiaoyan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Chai,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Mar. 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How to find the 4 reference samples in CE3-1.2.2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888607"/>
            <a:ext cx="7886700" cy="106935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CCLM_L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=16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258660" y="2381568"/>
                <a:ext cx="1428147" cy="1530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/>
                          <a:ea typeface="Cambria Math"/>
                        </a:rPr>
                        <m:t>∆=</m:t>
                      </m:r>
                      <m:f>
                        <m:fPr>
                          <m:ctrlPr>
                            <a:rPr lang="en-US" altLang="zh-CN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𝑁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den>
                      </m:f>
                      <m:r>
                        <a:rPr lang="en-US" altLang="zh-CN" sz="2000" i="1"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4</m:t>
                      </m:r>
                    </m:oMath>
                  </m:oMathPara>
                </a14:m>
                <a:endParaRPr lang="en-US" altLang="zh-CN" sz="2000" dirty="0">
                  <a:cs typeface="Arial" pitchFamily="34" charset="0"/>
                </a:endParaRPr>
              </a:p>
              <a:p>
                <a:pPr marL="0" lvl="1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=2</m:t>
                      </m:r>
                    </m:oMath>
                  </m:oMathPara>
                </a14:m>
                <a:endParaRPr lang="zh-CN" altLang="en-US" sz="2000" b="1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660" y="2381568"/>
                <a:ext cx="1428147" cy="1530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箭头: 右 3">
            <a:extLst>
              <a:ext uri="{FF2B5EF4-FFF2-40B4-BE49-F238E27FC236}">
                <a16:creationId xmlns:a16="http://schemas.microsoft.com/office/drawing/2014/main" xmlns="" id="{EB60DAAD-6B0D-4085-83EB-5B75567C5E18}"/>
              </a:ext>
            </a:extLst>
          </p:cNvPr>
          <p:cNvSpPr/>
          <p:nvPr/>
        </p:nvSpPr>
        <p:spPr>
          <a:xfrm>
            <a:off x="1208015" y="2936147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12EBD0-6E9F-410C-BB69-CD20BA276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909" y="1667360"/>
            <a:ext cx="876493" cy="47829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03D4D8-018A-439B-92F9-B69149958E29}"/>
              </a:ext>
            </a:extLst>
          </p:cNvPr>
          <p:cNvSpPr/>
          <p:nvPr/>
        </p:nvSpPr>
        <p:spPr>
          <a:xfrm>
            <a:off x="5682443" y="1842078"/>
            <a:ext cx="2405794" cy="2362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箭头: 右 7">
            <a:extLst>
              <a:ext uri="{FF2B5EF4-FFF2-40B4-BE49-F238E27FC236}">
                <a16:creationId xmlns:a16="http://schemas.microsoft.com/office/drawing/2014/main" xmlns="" id="{F71D970A-5E2A-422E-8490-16C4AAFA4654}"/>
              </a:ext>
            </a:extLst>
          </p:cNvPr>
          <p:cNvSpPr/>
          <p:nvPr/>
        </p:nvSpPr>
        <p:spPr>
          <a:xfrm>
            <a:off x="2544894" y="4461946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7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How to find the 4 reference samples in CE3-1.2.2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779550"/>
            <a:ext cx="7886700" cy="106935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 modifications over VTM 4.0.</a:t>
            </a:r>
          </a:p>
          <a:p>
            <a:pPr lvl="1">
              <a:lnSpc>
                <a:spcPct val="150000"/>
              </a:lnSpc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75098CC-E5C0-40D0-8924-A3CF4DA89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7507"/>
            <a:ext cx="9144000" cy="29319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E01D4CA-6638-4945-A0BF-EAACC0217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2825"/>
            <a:ext cx="9144000" cy="223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4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Complexity analysis of CE3-1.2.2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037" y="1082675"/>
            <a:ext cx="7886700" cy="4692650"/>
          </a:xfrm>
        </p:spPr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number of reference samples</a:t>
            </a: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number of comparison to find </a:t>
            </a:r>
            <a:r>
              <a:rPr lang="en-US" altLang="zh-CN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Ymax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US" altLang="zh-CN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Ymin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buNone/>
            </a:pP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17203"/>
              </p:ext>
            </p:extLst>
          </p:nvPr>
        </p:nvGraphicFramePr>
        <p:xfrm>
          <a:off x="1334501" y="1575808"/>
          <a:ext cx="6308436" cy="2636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3581">
                  <a:extLst>
                    <a:ext uri="{9D8B030D-6E8A-4147-A177-3AD203B41FA5}">
                      <a16:colId xmlns:a16="http://schemas.microsoft.com/office/drawing/2014/main" xmlns="" val="2323551604"/>
                    </a:ext>
                  </a:extLst>
                </a:gridCol>
                <a:gridCol w="2253581">
                  <a:extLst>
                    <a:ext uri="{9D8B030D-6E8A-4147-A177-3AD203B41FA5}">
                      <a16:colId xmlns:a16="http://schemas.microsoft.com/office/drawing/2014/main" xmlns="" val="1130089998"/>
                    </a:ext>
                  </a:extLst>
                </a:gridCol>
                <a:gridCol w="1801274">
                  <a:extLst>
                    <a:ext uri="{9D8B030D-6E8A-4147-A177-3AD203B41FA5}">
                      <a16:colId xmlns:a16="http://schemas.microsoft.com/office/drawing/2014/main" xmlns="" val="2644635235"/>
                    </a:ext>
                  </a:extLst>
                </a:gridCol>
              </a:tblGrid>
              <a:tr h="53623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Short length of </a:t>
                      </a:r>
                      <a:r>
                        <a:rPr lang="en-US" sz="1800" dirty="0" err="1">
                          <a:effectLst/>
                        </a:rPr>
                        <a:t>chroma</a:t>
                      </a:r>
                      <a:r>
                        <a:rPr lang="en-US" sz="1800" dirty="0">
                          <a:effectLst/>
                        </a:rPr>
                        <a:t> block </a:t>
                      </a:r>
                      <a:endParaRPr lang="zh-CN" sz="1800" dirty="0">
                        <a:effectLst/>
                      </a:endParaRPr>
                    </a:p>
                    <a:p>
                      <a:pPr indent="733425"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Current CCLM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i="1" dirty="0">
                          <a:effectLst/>
                        </a:rPr>
                        <a:t>N</a:t>
                      </a:r>
                      <a:endParaRPr lang="zh-CN" sz="1800" i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CE3-1.2.2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N’</a:t>
                      </a:r>
                      <a:endParaRPr lang="zh-CN" sz="18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081936"/>
                  </a:ext>
                </a:extLst>
              </a:tr>
              <a:tr h="16645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 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4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zh-CN" sz="1600" b="1" dirty="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4 </a:t>
                      </a:r>
                      <a:endParaRPr lang="zh-CN" sz="1600" b="1" dirty="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zh-CN" sz="1600" b="1" dirty="0">
                        <a:effectLst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         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7745975"/>
                  </a:ext>
                </a:extLst>
              </a:tr>
              <a:tr h="22582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8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6741953"/>
                  </a:ext>
                </a:extLst>
              </a:tr>
              <a:tr h="21770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16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0108095"/>
                  </a:ext>
                </a:extLst>
              </a:tr>
              <a:tr h="19543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16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32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1804786"/>
                  </a:ext>
                </a:extLst>
              </a:tr>
              <a:tr h="31435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32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64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95896475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1820"/>
              </p:ext>
            </p:extLst>
          </p:nvPr>
        </p:nvGraphicFramePr>
        <p:xfrm>
          <a:off x="1450686" y="5085330"/>
          <a:ext cx="6259628" cy="948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2065">
                  <a:extLst>
                    <a:ext uri="{9D8B030D-6E8A-4147-A177-3AD203B41FA5}">
                      <a16:colId xmlns:a16="http://schemas.microsoft.com/office/drawing/2014/main" xmlns="" val="209566575"/>
                    </a:ext>
                  </a:extLst>
                </a:gridCol>
                <a:gridCol w="2359890">
                  <a:extLst>
                    <a:ext uri="{9D8B030D-6E8A-4147-A177-3AD203B41FA5}">
                      <a16:colId xmlns:a16="http://schemas.microsoft.com/office/drawing/2014/main" xmlns="" val="1449812581"/>
                    </a:ext>
                  </a:extLst>
                </a:gridCol>
                <a:gridCol w="1637673">
                  <a:extLst>
                    <a:ext uri="{9D8B030D-6E8A-4147-A177-3AD203B41FA5}">
                      <a16:colId xmlns:a16="http://schemas.microsoft.com/office/drawing/2014/main" xmlns="" val="855710383"/>
                    </a:ext>
                  </a:extLst>
                </a:gridCol>
              </a:tblGrid>
              <a:tr h="38846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dirty="0">
                          <a:effectLst/>
                        </a:rPr>
                        <a:t>Current CCLM</a:t>
                      </a:r>
                      <a:endParaRPr lang="zh-CN" altLang="zh-CN" sz="18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CE3-1.2.2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2596720"/>
                  </a:ext>
                </a:extLst>
              </a:tr>
              <a:tr h="55968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Comparisons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</a:rPr>
                        <a:t>2</a:t>
                      </a:r>
                      <a:r>
                        <a:rPr lang="en-US" altLang="zh-CN" sz="1600" b="1" i="1" dirty="0">
                          <a:effectLst/>
                        </a:rPr>
                        <a:t>N</a:t>
                      </a:r>
                      <a:endParaRPr lang="zh-CN" sz="16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824413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49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131889"/>
              </p:ext>
            </p:extLst>
          </p:nvPr>
        </p:nvGraphicFramePr>
        <p:xfrm>
          <a:off x="750773" y="1020292"/>
          <a:ext cx="7613580" cy="52394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All Intra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VTM-4.0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-0.08%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-0.23%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-0.47%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0.05%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-0.03%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-0.02%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-0.42%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-0.48%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99%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-0.32%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-0.35%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99%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99%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99%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-0.03%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-0.24%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-0.31%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100%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99%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-0.02%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-0.34%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99%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RandomAccess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VTM-4.0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-0.05%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-0.48%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-0.05%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0.01%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-0.55%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-0.74%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0.00%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-0.18%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-0.47%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-0.01%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-0.35%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-0.46%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100%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100%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-0.43%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-0.62%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101%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-0.05%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-0.16%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-0.36%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100%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100%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D69247-E652-4E8B-A7B2-8ED3F8829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CE3-1.6.1+ CE3-1.2.2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FF6BAE-7885-4FB7-9A9D-01281EABF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5275144"/>
            <a:ext cx="8291809" cy="856668"/>
          </a:xfrm>
        </p:spPr>
        <p:txBody>
          <a:bodyPr/>
          <a:lstStyle/>
          <a:p>
            <a:r>
              <a:rPr lang="en-US" altLang="zh-CN" dirty="0" smtClean="0"/>
              <a:t>Reported the performance in JVET-N0321: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AI</a:t>
            </a:r>
            <a:r>
              <a:rPr lang="en-US" altLang="zh-CN" dirty="0"/>
              <a:t>: -0.02%/-0.07%/-</a:t>
            </a:r>
            <a:r>
              <a:rPr lang="en-US" altLang="zh-CN" dirty="0" smtClean="0"/>
              <a:t>0.13%, with 100%EncT and 100%DecT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RA: </a:t>
            </a:r>
            <a:r>
              <a:rPr lang="en-CA" altLang="zh-CN" dirty="0"/>
              <a:t>0.00%/-0.18%/-0.27</a:t>
            </a:r>
            <a:r>
              <a:rPr lang="en-CA" altLang="zh-CN" dirty="0" smtClean="0"/>
              <a:t>%, with 100%EncT and 100%DecT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E5B937A-3AE8-4432-818F-4CD2340BB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73" y="917488"/>
            <a:ext cx="8229600" cy="19324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9BA67CB-73A3-4412-9347-23287BEB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73" y="2993550"/>
            <a:ext cx="8369992" cy="1992038"/>
          </a:xfrm>
          <a:prstGeom prst="rect">
            <a:avLst/>
          </a:prstGeom>
        </p:spPr>
      </p:pic>
      <p:sp>
        <p:nvSpPr>
          <p:cNvPr id="6" name="箭头: 下 5">
            <a:extLst>
              <a:ext uri="{FF2B5EF4-FFF2-40B4-BE49-F238E27FC236}">
                <a16:creationId xmlns:a16="http://schemas.microsoft.com/office/drawing/2014/main" xmlns="" id="{79D73D8A-F088-403F-B58D-8B8CDF39EFDA}"/>
              </a:ext>
            </a:extLst>
          </p:cNvPr>
          <p:cNvSpPr/>
          <p:nvPr/>
        </p:nvSpPr>
        <p:spPr>
          <a:xfrm>
            <a:off x="4110605" y="2804974"/>
            <a:ext cx="352337" cy="3607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2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509549D-B124-44E7-B2D1-1B30A037D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15" y="704950"/>
            <a:ext cx="8291809" cy="4791105"/>
          </a:xfrm>
        </p:spPr>
        <p:txBody>
          <a:bodyPr/>
          <a:lstStyle/>
          <a:p>
            <a:r>
              <a:rPr lang="en-US" altLang="zh-CN" dirty="0"/>
              <a:t>A reduced reference </a:t>
            </a:r>
            <a:r>
              <a:rPr lang="en-US" altLang="zh-CN" dirty="0" smtClean="0"/>
              <a:t>sample method </a:t>
            </a:r>
            <a:r>
              <a:rPr lang="en-US" altLang="zh-CN" dirty="0"/>
              <a:t>is proposed to use 4 reference samples for CCLM which is independent of CU size</a:t>
            </a:r>
          </a:p>
          <a:p>
            <a:pPr>
              <a:lnSpc>
                <a:spcPct val="200000"/>
              </a:lnSpc>
            </a:pPr>
            <a:endParaRPr lang="en-US" altLang="zh-CN" dirty="0"/>
          </a:p>
          <a:p>
            <a:r>
              <a:rPr lang="en-US" altLang="zh-CN" dirty="0"/>
              <a:t>Small coding gain can be achieved due to the 4 reference samples </a:t>
            </a:r>
            <a:r>
              <a:rPr lang="en-US" altLang="zh-CN" dirty="0" smtClean="0"/>
              <a:t>position design</a:t>
            </a:r>
            <a:endParaRPr lang="en-US" altLang="zh-CN" dirty="0"/>
          </a:p>
          <a:p>
            <a:pPr>
              <a:lnSpc>
                <a:spcPct val="200000"/>
              </a:lnSpc>
            </a:pPr>
            <a:endParaRPr lang="en-US" altLang="zh-CN" dirty="0"/>
          </a:p>
          <a:p>
            <a:r>
              <a:rPr lang="en-US" altLang="ja-JP" dirty="0"/>
              <a:t>We recommend to include the proposed method to the next version of WD and VTM.</a:t>
            </a:r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Current CCLM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1484313"/>
            <a:ext cx="8428723" cy="4692650"/>
          </a:xfrm>
        </p:spPr>
        <p:txBody>
          <a:bodyPr/>
          <a:lstStyle/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Ymax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US" altLang="zh-CN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Ymin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are found from the down-sampled neighboring reference samples.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2" y="1603539"/>
            <a:ext cx="8640000" cy="259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7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JVET-N0131 CE3-1.2.2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Using </a:t>
            </a:r>
            <a:r>
              <a:rPr lang="en-US" altLang="zh-CN" dirty="0">
                <a:solidFill>
                  <a:srgbClr val="F4B183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only 4 reference samples 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CCLM for any </a:t>
            </a:r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 size.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2" y="1596662"/>
            <a:ext cx="8640000" cy="259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031F487-46CD-4928-B395-469161B81D3E}"/>
              </a:ext>
            </a:extLst>
          </p:cNvPr>
          <p:cNvSpPr/>
          <p:nvPr/>
        </p:nvSpPr>
        <p:spPr>
          <a:xfrm>
            <a:off x="7560118" y="5181294"/>
            <a:ext cx="189212" cy="1827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57FB46C-B95E-43E6-AE8A-5DFFF780BEA9}"/>
              </a:ext>
            </a:extLst>
          </p:cNvPr>
          <p:cNvSpPr/>
          <p:nvPr/>
        </p:nvSpPr>
        <p:spPr>
          <a:xfrm>
            <a:off x="6705671" y="5084340"/>
            <a:ext cx="388073" cy="3821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77A8E14-3E86-4AA4-9BD2-E9C36C660136}"/>
              </a:ext>
            </a:extLst>
          </p:cNvPr>
          <p:cNvSpPr/>
          <p:nvPr/>
        </p:nvSpPr>
        <p:spPr>
          <a:xfrm>
            <a:off x="5485404" y="2242649"/>
            <a:ext cx="2032995" cy="20038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1B2F147-01EB-494A-9947-F09418156979}"/>
              </a:ext>
            </a:extLst>
          </p:cNvPr>
          <p:cNvSpPr/>
          <p:nvPr/>
        </p:nvSpPr>
        <p:spPr>
          <a:xfrm>
            <a:off x="654050" y="2182711"/>
            <a:ext cx="3917950" cy="3962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046A579-AF85-45FC-B74D-7D78AAA58365}"/>
              </a:ext>
            </a:extLst>
          </p:cNvPr>
          <p:cNvSpPr/>
          <p:nvPr/>
        </p:nvSpPr>
        <p:spPr>
          <a:xfrm>
            <a:off x="5466355" y="4829956"/>
            <a:ext cx="815349" cy="8159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CF8E34-BA51-498C-B2E0-07E2C76EB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JVET-N0131 CE3-1.2.2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41EB34-FB76-434B-AC61-DA4FCC062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33" y="1122831"/>
            <a:ext cx="8291809" cy="426739"/>
          </a:xfrm>
        </p:spPr>
        <p:txBody>
          <a:bodyPr/>
          <a:lstStyle/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Unified scheme with different CU sizes: </a:t>
            </a:r>
            <a:r>
              <a:rPr lang="en-US" altLang="zh-CN" b="1" dirty="0">
                <a:solidFill>
                  <a:srgbClr val="F4B183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 reference samples</a:t>
            </a:r>
          </a:p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C147ECB-8A34-4C2B-9B4F-2552823CA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50" y="1963079"/>
            <a:ext cx="4320900" cy="42771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F167B4E-F80F-48A9-9650-C7BDA93C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538" y="4627735"/>
            <a:ext cx="1088771" cy="10893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E54150F-244D-4308-AF83-F847AA350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389" y="5022494"/>
            <a:ext cx="378423" cy="3885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34A329B-7C63-420A-A208-D158F70BC5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5350" y="4899759"/>
            <a:ext cx="623341" cy="6340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49944A0-D346-472A-B600-09AEF7B2B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0538" y="2024650"/>
            <a:ext cx="2311826" cy="231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0570751-C31E-4549-BB07-54B4243C449B}"/>
              </a:ext>
            </a:extLst>
          </p:cNvPr>
          <p:cNvSpPr/>
          <p:nvPr/>
        </p:nvSpPr>
        <p:spPr>
          <a:xfrm>
            <a:off x="5717414" y="3134373"/>
            <a:ext cx="416988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3C85157-5631-42F4-A210-536C62E5BB4C}"/>
              </a:ext>
            </a:extLst>
          </p:cNvPr>
          <p:cNvSpPr/>
          <p:nvPr/>
        </p:nvSpPr>
        <p:spPr>
          <a:xfrm>
            <a:off x="3532137" y="4202141"/>
            <a:ext cx="1025148" cy="202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3EA5F43-285D-4450-B2B9-423EBBC8777E}"/>
              </a:ext>
            </a:extLst>
          </p:cNvPr>
          <p:cNvSpPr/>
          <p:nvPr/>
        </p:nvSpPr>
        <p:spPr>
          <a:xfrm>
            <a:off x="6943140" y="3134373"/>
            <a:ext cx="212119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DB2B921-EDB6-49EF-9828-00D525E716A0}"/>
              </a:ext>
            </a:extLst>
          </p:cNvPr>
          <p:cNvSpPr/>
          <p:nvPr/>
        </p:nvSpPr>
        <p:spPr>
          <a:xfrm>
            <a:off x="3532137" y="3134373"/>
            <a:ext cx="1025148" cy="4286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B60F484-04F7-443F-A746-8039759A8775}"/>
              </a:ext>
            </a:extLst>
          </p:cNvPr>
          <p:cNvSpPr/>
          <p:nvPr/>
        </p:nvSpPr>
        <p:spPr>
          <a:xfrm>
            <a:off x="1472626" y="3235386"/>
            <a:ext cx="1025148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JVET-N0131 CE3-1.2.2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4425" y="763928"/>
            <a:ext cx="8291809" cy="1006149"/>
          </a:xfrm>
        </p:spPr>
        <p:txBody>
          <a:bodyPr/>
          <a:lstStyle/>
          <a:p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Unified scheme with different CU shapes: </a:t>
            </a:r>
            <a:r>
              <a:rPr lang="en-US" altLang="zh-CN" b="1" dirty="0">
                <a:solidFill>
                  <a:srgbClr val="F4B183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 reference samples</a:t>
            </a:r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92FA855-AA96-4435-9C47-6B3D56D69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55" y="2996333"/>
            <a:ext cx="1320150" cy="133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1108801-34BD-4AD8-977F-8C0C16841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613" y="2888383"/>
            <a:ext cx="1345538" cy="7747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6150AA5-E8FC-4216-A9E0-7AA67668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960" y="3982622"/>
            <a:ext cx="1332844" cy="4953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488697-EC1A-47B5-A7C2-D4439DCF9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8363" y="2912815"/>
            <a:ext cx="761625" cy="133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E52DF1D-9345-44D6-A039-5C280C7DAC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6164" y="2912815"/>
            <a:ext cx="482363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3EA5F43-285D-4450-B2B9-423EBBC8777E}"/>
              </a:ext>
            </a:extLst>
          </p:cNvPr>
          <p:cNvSpPr/>
          <p:nvPr/>
        </p:nvSpPr>
        <p:spPr>
          <a:xfrm>
            <a:off x="6848853" y="2377464"/>
            <a:ext cx="1025148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DB2B921-EDB6-49EF-9828-00D525E716A0}"/>
              </a:ext>
            </a:extLst>
          </p:cNvPr>
          <p:cNvSpPr/>
          <p:nvPr/>
        </p:nvSpPr>
        <p:spPr>
          <a:xfrm>
            <a:off x="3137263" y="3550817"/>
            <a:ext cx="1025148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B60F484-04F7-443F-A746-8039759A8775}"/>
              </a:ext>
            </a:extLst>
          </p:cNvPr>
          <p:cNvSpPr/>
          <p:nvPr/>
        </p:nvSpPr>
        <p:spPr>
          <a:xfrm>
            <a:off x="865100" y="3555274"/>
            <a:ext cx="1025148" cy="10070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JVET-N0131 CE3-1.2.2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4425" y="763928"/>
            <a:ext cx="8291809" cy="5637863"/>
          </a:xfrm>
        </p:spPr>
        <p:txBody>
          <a:bodyPr/>
          <a:lstStyle/>
          <a:p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Unified scheme with different CCLM modes: </a:t>
            </a:r>
            <a:r>
              <a:rPr lang="en-US" altLang="zh-CN" b="1" dirty="0">
                <a:solidFill>
                  <a:srgbClr val="F4B183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 reference samples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CCLM_LT                   CCLM_T                                  CCLM_L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92FA855-AA96-4435-9C47-6B3D56D69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29" y="3316221"/>
            <a:ext cx="1320150" cy="1333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448E10C-9A16-4C99-BE8B-1DD7BC6DF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169" y="3314762"/>
            <a:ext cx="2310263" cy="133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ADAC51A-757B-45D4-A3A4-0D4EFF073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825" y="2273300"/>
            <a:ext cx="14217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7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3A38AF0-F8EF-4963-A73F-681CAB1B3ED7}"/>
              </a:ext>
            </a:extLst>
          </p:cNvPr>
          <p:cNvSpPr/>
          <p:nvPr/>
        </p:nvSpPr>
        <p:spPr>
          <a:xfrm>
            <a:off x="6925693" y="2682366"/>
            <a:ext cx="1300818" cy="1232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F66A00F-9B08-40B6-85DB-A486842A8CD6}"/>
              </a:ext>
            </a:extLst>
          </p:cNvPr>
          <p:cNvSpPr/>
          <p:nvPr/>
        </p:nvSpPr>
        <p:spPr>
          <a:xfrm>
            <a:off x="2896048" y="4212725"/>
            <a:ext cx="1300818" cy="1232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3CB64E7-5CE0-45F7-9EF7-61B83FCF4B97}"/>
              </a:ext>
            </a:extLst>
          </p:cNvPr>
          <p:cNvSpPr/>
          <p:nvPr/>
        </p:nvSpPr>
        <p:spPr>
          <a:xfrm>
            <a:off x="922751" y="4210616"/>
            <a:ext cx="1300818" cy="1232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How to find the 4 reference samples in CE3-1.2.2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843" y="695685"/>
            <a:ext cx="7886700" cy="10609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Along one side, reference samples number: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original: </a:t>
            </a: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actually used: </a:t>
            </a: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</a:t>
            </a: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57175" lvl="1" indent="0">
              <a:lnSpc>
                <a:spcPct val="150000"/>
              </a:lnSpc>
              <a:buNone/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57175" lvl="1" indent="0">
              <a:lnSpc>
                <a:spcPct val="150000"/>
              </a:lnSpc>
              <a:buNone/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57175" lvl="1" indent="0">
              <a:lnSpc>
                <a:spcPct val="150000"/>
              </a:lnSpc>
              <a:buNone/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57175" lvl="1" indent="0">
              <a:lnSpc>
                <a:spcPct val="150000"/>
              </a:lnSpc>
              <a:buNone/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57175" lvl="1" indent="0">
              <a:lnSpc>
                <a:spcPct val="150000"/>
              </a:lnSpc>
              <a:buNone/>
            </a:pPr>
            <a:endParaRPr lang="en-US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DA6AD84A-2998-46A3-A1A7-5A08D38804F2}"/>
                  </a:ext>
                </a:extLst>
              </p:cNvPr>
              <p:cNvSpPr/>
              <p:nvPr/>
            </p:nvSpPr>
            <p:spPr>
              <a:xfrm>
                <a:off x="2576484" y="2167313"/>
                <a:ext cx="4572000" cy="9709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altLang="zh-CN" sz="2000" dirty="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Sampling interval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ea typeface="Cambria Math"/>
                      </a:rPr>
                      <m:t>= </m:t>
                    </m:r>
                  </m:oMath>
                </a14:m>
                <a:r>
                  <a:rPr lang="en-US" altLang="zh-CN" sz="2000" dirty="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∆</a:t>
                </a:r>
                <a:r>
                  <a:rPr lang="en-US" altLang="zh-CN" sz="20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2000" i="1">
                            <a:latin typeface="Cambria Math"/>
                            <a:ea typeface="Cambria Math"/>
                          </a:rPr>
                          <m:t>𝑁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  <a:ea typeface="Cambria Math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/>
                                <a:ea typeface="Cambria Math"/>
                              </a:rPr>
                              <m:t>′</m:t>
                            </m:r>
                          </m:sup>
                        </m:sSup>
                      </m:den>
                    </m:f>
                    <m:r>
                      <a:rPr lang="en-US" altLang="zh-CN" sz="2000" i="1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endParaRPr lang="en-US" altLang="zh-CN" sz="20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  <a:p>
                <a:r>
                  <a:rPr lang="en-US" altLang="zh-CN" sz="2000" dirty="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Start offset 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zh-CN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2000" i="1">
                            <a:latin typeface="Cambria Math"/>
                            <a:ea typeface="Cambria Math"/>
                          </a:rPr>
                          <m:t>∆</m:t>
                        </m:r>
                      </m:num>
                      <m:den>
                        <m:r>
                          <a:rPr lang="en-US" altLang="zh-CN" sz="20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000" i="1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DA6AD84A-2998-46A3-A1A7-5A08D38804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484" y="2167313"/>
                <a:ext cx="4572000" cy="970907"/>
              </a:xfrm>
              <a:prstGeom prst="rect">
                <a:avLst/>
              </a:prstGeom>
              <a:blipFill>
                <a:blip r:embed="rId2"/>
                <a:stretch>
                  <a:fillRect l="-1467" b="-3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箭头: 右 12">
            <a:extLst>
              <a:ext uri="{FF2B5EF4-FFF2-40B4-BE49-F238E27FC236}">
                <a16:creationId xmlns:a16="http://schemas.microsoft.com/office/drawing/2014/main" xmlns="" id="{14096B06-6653-4EEF-A942-8BE23E257051}"/>
              </a:ext>
            </a:extLst>
          </p:cNvPr>
          <p:cNvSpPr/>
          <p:nvPr/>
        </p:nvSpPr>
        <p:spPr>
          <a:xfrm>
            <a:off x="1704566" y="2463962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2F03805-E7EF-4017-AB19-8916F8AFC720}"/>
              </a:ext>
            </a:extLst>
          </p:cNvPr>
          <p:cNvSpPr/>
          <p:nvPr/>
        </p:nvSpPr>
        <p:spPr>
          <a:xfrm>
            <a:off x="922751" y="5831547"/>
            <a:ext cx="1106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CCLM_LT</a:t>
            </a:r>
          </a:p>
          <a:p>
            <a:pPr algn="ctr"/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US" altLang="zh-CN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=2 )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C754EAE-3B9E-464D-8BF8-B8D9319AE916}"/>
              </a:ext>
            </a:extLst>
          </p:cNvPr>
          <p:cNvSpPr/>
          <p:nvPr/>
        </p:nvSpPr>
        <p:spPr>
          <a:xfrm>
            <a:off x="3708242" y="5831547"/>
            <a:ext cx="992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CCLM_T</a:t>
            </a:r>
          </a:p>
          <a:p>
            <a:pPr algn="ctr"/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US" altLang="zh-CN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=4 ) 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C0A4338-0A51-41A1-8E6F-69E4CEF0F14B}"/>
              </a:ext>
            </a:extLst>
          </p:cNvPr>
          <p:cNvSpPr/>
          <p:nvPr/>
        </p:nvSpPr>
        <p:spPr>
          <a:xfrm>
            <a:off x="7145499" y="5831547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CCLM_L</a:t>
            </a:r>
          </a:p>
          <a:p>
            <a:pPr algn="ctr"/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US" altLang="zh-CN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=4 ) 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FB30C9B-F303-49D4-A381-1BC3E618C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712" y="2587182"/>
            <a:ext cx="1195881" cy="29846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7FF432F-21A8-4F6D-B6D5-190C52474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300" y="3682110"/>
            <a:ext cx="2923256" cy="7400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B9919C0-0C20-48EF-BA24-EE5A8E913F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43" y="3695229"/>
            <a:ext cx="2061757" cy="189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1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How to find the 4 reference samples in CE3-1.2.2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887551"/>
            <a:ext cx="7886700" cy="106935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CCLM_LT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=8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267049" y="2381567"/>
                <a:ext cx="1428147" cy="1530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/>
                          <a:ea typeface="Cambria Math"/>
                        </a:rPr>
                        <m:t>∆=</m:t>
                      </m:r>
                      <m:f>
                        <m:fPr>
                          <m:ctrlPr>
                            <a:rPr lang="en-US" altLang="zh-CN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𝑁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den>
                      </m:f>
                      <m:r>
                        <a:rPr lang="en-US" altLang="zh-CN" sz="2000" i="1"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4</m:t>
                      </m:r>
                    </m:oMath>
                  </m:oMathPara>
                </a14:m>
                <a:endParaRPr lang="en-US" altLang="zh-CN" sz="2000" dirty="0">
                  <a:cs typeface="Arial" pitchFamily="34" charset="0"/>
                </a:endParaRPr>
              </a:p>
              <a:p>
                <a:pPr marL="0" lvl="1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=2</m:t>
                      </m:r>
                    </m:oMath>
                  </m:oMathPara>
                </a14:m>
                <a:endParaRPr lang="zh-CN" altLang="en-US" sz="2000" b="1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049" y="2381567"/>
                <a:ext cx="1428147" cy="1530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E3C70FB-F786-49EE-B661-A7F5DF08C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665" y="2981194"/>
            <a:ext cx="3443258" cy="3314744"/>
          </a:xfrm>
          <a:prstGeom prst="rect">
            <a:avLst/>
          </a:prstGeom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xmlns="" id="{6F7456BF-2729-4961-B075-63452152A40B}"/>
              </a:ext>
            </a:extLst>
          </p:cNvPr>
          <p:cNvSpPr/>
          <p:nvPr/>
        </p:nvSpPr>
        <p:spPr>
          <a:xfrm>
            <a:off x="2544894" y="4461946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xmlns="" id="{467F5B01-86B1-4FD8-AB11-9DA9C42BAF52}"/>
              </a:ext>
            </a:extLst>
          </p:cNvPr>
          <p:cNvSpPr/>
          <p:nvPr/>
        </p:nvSpPr>
        <p:spPr>
          <a:xfrm>
            <a:off x="1208015" y="2936147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03D4D8-018A-439B-92F9-B69149958E29}"/>
              </a:ext>
            </a:extLst>
          </p:cNvPr>
          <p:cNvSpPr/>
          <p:nvPr/>
        </p:nvSpPr>
        <p:spPr>
          <a:xfrm>
            <a:off x="4942962" y="3845819"/>
            <a:ext cx="2405794" cy="2362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How to find the 4 reference samples in CE3-1.2.2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888607"/>
            <a:ext cx="7886700" cy="106935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e.g. CCLM_T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=16</a:t>
            </a:r>
          </a:p>
          <a:p>
            <a:pPr lvl="1">
              <a:lnSpc>
                <a:spcPct val="150000"/>
              </a:lnSpc>
            </a:pPr>
            <a:r>
              <a:rPr lang="en-US" altLang="zh-CN" sz="2000" i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N’ 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258660" y="2381568"/>
                <a:ext cx="1428147" cy="1530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/>
                          <a:ea typeface="Cambria Math"/>
                        </a:rPr>
                        <m:t>∆=</m:t>
                      </m:r>
                      <m:f>
                        <m:fPr>
                          <m:ctrlPr>
                            <a:rPr lang="en-US" altLang="zh-CN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𝑁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den>
                      </m:f>
                      <m:r>
                        <a:rPr lang="en-US" altLang="zh-CN" sz="2000" i="1"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4</m:t>
                      </m:r>
                    </m:oMath>
                  </m:oMathPara>
                </a14:m>
                <a:endParaRPr lang="en-US" altLang="zh-CN" sz="2000" dirty="0">
                  <a:cs typeface="Arial" pitchFamily="34" charset="0"/>
                </a:endParaRPr>
              </a:p>
              <a:p>
                <a:pPr marL="0" lvl="1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/>
                        </a:rPr>
                        <m:t>=2</m:t>
                      </m:r>
                    </m:oMath>
                  </m:oMathPara>
                </a14:m>
                <a:endParaRPr lang="zh-CN" altLang="en-US" sz="2000" b="1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660" y="2381568"/>
                <a:ext cx="1428147" cy="1530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52" y="3330637"/>
            <a:ext cx="5436066" cy="8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箭头: 右 3">
            <a:extLst>
              <a:ext uri="{FF2B5EF4-FFF2-40B4-BE49-F238E27FC236}">
                <a16:creationId xmlns:a16="http://schemas.microsoft.com/office/drawing/2014/main" xmlns="" id="{EB60DAAD-6B0D-4085-83EB-5B75567C5E18}"/>
              </a:ext>
            </a:extLst>
          </p:cNvPr>
          <p:cNvSpPr/>
          <p:nvPr/>
        </p:nvSpPr>
        <p:spPr>
          <a:xfrm>
            <a:off x="1208015" y="2936147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03D4D8-018A-439B-92F9-B69149958E29}"/>
              </a:ext>
            </a:extLst>
          </p:cNvPr>
          <p:cNvSpPr/>
          <p:nvPr/>
        </p:nvSpPr>
        <p:spPr>
          <a:xfrm>
            <a:off x="3549590" y="4194262"/>
            <a:ext cx="2405794" cy="2362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右 7">
            <a:extLst>
              <a:ext uri="{FF2B5EF4-FFF2-40B4-BE49-F238E27FC236}">
                <a16:creationId xmlns:a16="http://schemas.microsoft.com/office/drawing/2014/main" xmlns="" id="{6F7456BF-2729-4961-B075-63452152A40B}"/>
              </a:ext>
            </a:extLst>
          </p:cNvPr>
          <p:cNvSpPr/>
          <p:nvPr/>
        </p:nvSpPr>
        <p:spPr>
          <a:xfrm>
            <a:off x="2544894" y="4461946"/>
            <a:ext cx="805343" cy="3532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7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1118</TotalTime>
  <Words>650</Words>
  <Application>Microsoft Office PowerPoint</Application>
  <PresentationFormat>全屏显示(4:3)</PresentationFormat>
  <Paragraphs>261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新实验室模板</vt:lpstr>
      <vt:lpstr>1_新实验室模板</vt:lpstr>
      <vt:lpstr>JVET-N0131: Offset-based reference samples reduction for CCLM (CE3-1.2.2)</vt:lpstr>
      <vt:lpstr>Current CCLM </vt:lpstr>
      <vt:lpstr>JVET-N0131 CE3-1.2.2 </vt:lpstr>
      <vt:lpstr>JVET-N0131 CE3-1.2.2 </vt:lpstr>
      <vt:lpstr>JVET-N0131 CE3-1.2.2</vt:lpstr>
      <vt:lpstr>JVET-N0131 CE3-1.2.2</vt:lpstr>
      <vt:lpstr>How to find the 4 reference samples in CE3-1.2.2</vt:lpstr>
      <vt:lpstr>How to find the 4 reference samples in CE3-1.2.2</vt:lpstr>
      <vt:lpstr>How to find the 4 reference samples in CE3-1.2.2</vt:lpstr>
      <vt:lpstr>How to find the 4 reference samples in CE3-1.2.2</vt:lpstr>
      <vt:lpstr>How to find the 4 reference samples in CE3-1.2.2</vt:lpstr>
      <vt:lpstr>Complexity analysis of CE3-1.2.2</vt:lpstr>
      <vt:lpstr>Experimental results  </vt:lpstr>
      <vt:lpstr>CE3-1.6.1+ CE3-1.2.2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HJY</cp:lastModifiedBy>
  <cp:revision>201</cp:revision>
  <dcterms:created xsi:type="dcterms:W3CDTF">2018-12-28T13:08:00Z</dcterms:created>
  <dcterms:modified xsi:type="dcterms:W3CDTF">2019-03-17T16:34:52Z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