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1"/>
  </p:notesMasterIdLst>
  <p:handoutMasterIdLst>
    <p:handoutMasterId r:id="rId12"/>
  </p:handoutMasterIdLst>
  <p:sldIdLst>
    <p:sldId id="396" r:id="rId4"/>
    <p:sldId id="557" r:id="rId5"/>
    <p:sldId id="558" r:id="rId6"/>
    <p:sldId id="555" r:id="rId7"/>
    <p:sldId id="556" r:id="rId8"/>
    <p:sldId id="559" r:id="rId9"/>
    <p:sldId id="260" r:id="rId10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56" userDrawn="1">
          <p15:clr>
            <a:srgbClr val="A4A3A4"/>
          </p15:clr>
        </p15:guide>
        <p15:guide id="6" orient="horz" pos="2210" userDrawn="1">
          <p15:clr>
            <a:srgbClr val="A4A3A4"/>
          </p15:clr>
        </p15:guide>
        <p15:guide id="7" orient="horz" pos="198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  <p15:guide id="14" orient="horz" pos="2436" userDrawn="1">
          <p15:clr>
            <a:srgbClr val="A4A3A4"/>
          </p15:clr>
        </p15:guide>
        <p15:guide id="15" orient="horz" pos="1030" userDrawn="1">
          <p15:clr>
            <a:srgbClr val="A4A3A4"/>
          </p15:clr>
        </p15:guide>
        <p15:guide id="16" pos="15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CC00"/>
    <a:srgbClr val="155881"/>
    <a:srgbClr val="404040"/>
    <a:srgbClr val="33CCFF"/>
    <a:srgbClr val="4790BD"/>
    <a:srgbClr val="1F85C3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97087" autoAdjust="0"/>
  </p:normalViewPr>
  <p:slideViewPr>
    <p:cSldViewPr>
      <p:cViewPr varScale="1">
        <p:scale>
          <a:sx n="149" d="100"/>
          <a:sy n="149" d="100"/>
        </p:scale>
        <p:origin x="726" y="120"/>
      </p:cViewPr>
      <p:guideLst>
        <p:guide orient="horz" pos="3072"/>
        <p:guide orient="horz" pos="486"/>
        <p:guide orient="horz" pos="2845"/>
        <p:guide orient="horz" pos="1393"/>
        <p:guide orient="horz" pos="1756"/>
        <p:guide orient="horz" pos="2210"/>
        <p:guide orient="horz" pos="1983"/>
        <p:guide pos="507"/>
        <p:guide pos="5284"/>
        <p:guide pos="2608"/>
        <p:guide orient="horz" pos="78"/>
        <p:guide pos="68"/>
        <p:guide pos="5647"/>
        <p:guide orient="horz" pos="2436"/>
        <p:guide orient="horz" pos="1030"/>
        <p:guide pos="158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7" d="100"/>
          <a:sy n="67" d="100"/>
        </p:scale>
        <p:origin x="1531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2019/1/13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2019/1/13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7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599741"/>
            <a:ext cx="1454624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JVET-M0513</a:t>
            </a: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6487"/>
            <a:ext cx="23352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735669" y="4863309"/>
            <a:ext cx="3649663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51" b="0" dirty="0" smtClean="0">
                <a:solidFill>
                  <a:schemeClr val="tx1"/>
                </a:solidFill>
                <a:latin typeface="Arial"/>
              </a:rPr>
              <a:t>JVET-M0513</a:t>
            </a: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26" y="4900504"/>
            <a:ext cx="808175" cy="1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2"/>
            <a:ext cx="20304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876256" y="494801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 smtClean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r>
              <a:rPr lang="de-DE" altLang="zh-CN" sz="1051" dirty="0" smtClean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/</a:t>
            </a:r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08459"/>
            <a:ext cx="1310608" cy="31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4021" y="901722"/>
            <a:ext cx="3554615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409" y="2571750"/>
            <a:ext cx="8856663" cy="720080"/>
          </a:xfrm>
        </p:spPr>
        <p:txBody>
          <a:bodyPr/>
          <a:lstStyle/>
          <a:p>
            <a:pPr algn="ctr" fontAlgn="ctr">
              <a:lnSpc>
                <a:spcPct val="100000"/>
              </a:lnSpc>
            </a:pPr>
            <a:r>
              <a:rPr lang="en-US" altLang="zh-CN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</a:rPr>
              <a:t>JVET-M0513</a:t>
            </a:r>
            <a:r>
              <a:rPr lang="en-US" altLang="zh-CN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</a:rPr>
              <a:t/>
            </a:r>
            <a:br>
              <a:rPr lang="en-US" altLang="zh-CN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</a:rPr>
            </a:b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CE7-related: Context modeling of </a:t>
            </a:r>
            <a:r>
              <a:rPr lang="en-US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pred_mode_flag</a:t>
            </a:r>
            <a:endParaRPr lang="en-US" altLang="zh-CN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300192" y="3317341"/>
            <a:ext cx="18192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Zhao Yin	</a:t>
            </a:r>
          </a:p>
          <a:p>
            <a:r>
              <a:rPr lang="en-GB" dirty="0" smtClean="0"/>
              <a:t>Seungwook Hong</a:t>
            </a:r>
          </a:p>
          <a:p>
            <a:r>
              <a:rPr lang="en-GB" dirty="0" smtClean="0"/>
              <a:t>Haitao Yang</a:t>
            </a:r>
          </a:p>
          <a:p>
            <a:r>
              <a:rPr lang="en-GB" dirty="0" smtClean="0"/>
              <a:t>Jianle Chen</a:t>
            </a: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6" y="120172"/>
            <a:ext cx="5713333" cy="504056"/>
          </a:xfrm>
        </p:spPr>
        <p:txBody>
          <a:bodyPr/>
          <a:lstStyle/>
          <a:p>
            <a:r>
              <a:rPr lang="en-GB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Context modelling of </a:t>
            </a:r>
            <a:r>
              <a:rPr lang="en-GB" sz="2400" dirty="0" err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pred_mode_flag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23528" y="1458803"/>
            <a:ext cx="14001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contexts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12288" y="2177280"/>
            <a:ext cx="142256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Contexts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more cases for </a:t>
            </a:r>
          </a:p>
          <a:p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== 0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9992" y="3375515"/>
            <a:ext cx="142256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Contexts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more cases for </a:t>
            </a:r>
          </a:p>
          <a:p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== 0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9712" y="1443414"/>
            <a:ext cx="6030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= (a available 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)+(b available 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</a:t>
            </a:r>
            <a:endParaRPr lang="en-US" sz="1400" dirty="0">
              <a:effectLst/>
              <a:latin typeface="Times New Roman" panose="02020603050405020304" pitchFamily="18" charset="0"/>
              <a:ea typeface="Batang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2016" y="2166178"/>
            <a:ext cx="6534472" cy="61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= (a available 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)+(b available 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</a:t>
            </a:r>
          </a:p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+= 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(</a:t>
            </a: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== 0) ? (</a:t>
            </a: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sizeC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&gt; 256) ? 4 : ((</a:t>
            </a: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sizeC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&gt; 64) ? 3 : 0) : 0</a:t>
            </a:r>
            <a:endParaRPr lang="en-US" sz="1400" dirty="0">
              <a:effectLst/>
              <a:latin typeface="Times New Roman" panose="02020603050405020304" pitchFamily="18" charset="0"/>
              <a:ea typeface="Batang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72160" y="3407575"/>
            <a:ext cx="5976032" cy="61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= (a available 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)+(b available 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</a:t>
            </a:r>
          </a:p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CA" sz="1400" dirty="0">
                <a:latin typeface="Times New Roman" panose="02020603050405020304" pitchFamily="18" charset="0"/>
                <a:ea typeface="Batang"/>
              </a:rPr>
              <a:t> = </a:t>
            </a:r>
            <a:r>
              <a:rPr lang="en-CA" sz="1400" dirty="0" smtClean="0">
                <a:latin typeface="Times New Roman" panose="02020603050405020304" pitchFamily="18" charset="0"/>
                <a:ea typeface="Batang"/>
              </a:rPr>
              <a:t>(</a:t>
            </a:r>
            <a:r>
              <a:rPr lang="en-CA" sz="1400" dirty="0" err="1" smtClean="0">
                <a:latin typeface="Times New Roman" panose="02020603050405020304" pitchFamily="18" charset="0"/>
                <a:ea typeface="Batang"/>
              </a:rPr>
              <a:t>ctxId</a:t>
            </a:r>
            <a:r>
              <a:rPr lang="en-CA" sz="1400" dirty="0" smtClean="0">
                <a:latin typeface="Times New Roman" panose="02020603050405020304" pitchFamily="18" charset="0"/>
                <a:ea typeface="Batang"/>
              </a:rPr>
              <a:t> </a:t>
            </a:r>
            <a:r>
              <a:rPr lang="en-CA" sz="1400" dirty="0">
                <a:latin typeface="Times New Roman" panose="02020603050405020304" pitchFamily="18" charset="0"/>
                <a:ea typeface="Batang"/>
              </a:rPr>
              <a:t>== 0 &amp;&amp; </a:t>
            </a:r>
            <a:r>
              <a:rPr lang="en-CA" sz="1400" dirty="0" err="1">
                <a:latin typeface="Times New Roman" panose="02020603050405020304" pitchFamily="18" charset="0"/>
                <a:ea typeface="Batang"/>
              </a:rPr>
              <a:t>cuSizeC</a:t>
            </a:r>
            <a:r>
              <a:rPr lang="en-CA" sz="1400" dirty="0">
                <a:latin typeface="Times New Roman" panose="02020603050405020304" pitchFamily="18" charset="0"/>
                <a:ea typeface="Batang"/>
              </a:rPr>
              <a:t> &gt;= </a:t>
            </a:r>
            <a:r>
              <a:rPr lang="en-CA" sz="1400" dirty="0" smtClean="0">
                <a:latin typeface="Times New Roman" panose="02020603050405020304" pitchFamily="18" charset="0"/>
                <a:ea typeface="Batang"/>
              </a:rPr>
              <a:t>256) </a:t>
            </a:r>
            <a:r>
              <a:rPr lang="en-CA" sz="1400" dirty="0">
                <a:latin typeface="Times New Roman" panose="02020603050405020304" pitchFamily="18" charset="0"/>
                <a:ea typeface="Batang"/>
              </a:rPr>
              <a:t>? 3 : </a:t>
            </a:r>
            <a:r>
              <a:rPr lang="en-CA" sz="1400" dirty="0" err="1">
                <a:latin typeface="Times New Roman" panose="02020603050405020304" pitchFamily="18" charset="0"/>
                <a:ea typeface="Batang"/>
              </a:rPr>
              <a:t>ctxId</a:t>
            </a:r>
            <a:endParaRPr lang="en-US" sz="1400" dirty="0">
              <a:effectLst/>
              <a:latin typeface="Times New Roman" panose="02020603050405020304" pitchFamily="18" charset="0"/>
              <a:ea typeface="Batang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2034" y="997199"/>
            <a:ext cx="26159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context modeling methods</a:t>
            </a:r>
            <a:endParaRPr lang="en-US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3153869" y="3090138"/>
            <a:ext cx="3384376" cy="0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 bwMode="auto">
          <a:xfrm>
            <a:off x="3119390" y="3053016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4756809" y="3053016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3549277" y="3053016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35888" y="3106631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441652" y="3106631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64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23536" y="3113167"/>
            <a:ext cx="3385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256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510810" y="2828567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988760" y="2811928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10492" y="280963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8" name="Straight Connector 57"/>
          <p:cNvCxnSpPr/>
          <p:nvPr/>
        </p:nvCxnSpPr>
        <p:spPr bwMode="auto">
          <a:xfrm>
            <a:off x="3138639" y="4277493"/>
            <a:ext cx="3384376" cy="0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 bwMode="auto">
          <a:xfrm>
            <a:off x="3104160" y="4240371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4741579" y="4240371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020658" y="4293986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08306" y="4300522"/>
            <a:ext cx="3385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256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95580" y="401592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798268" y="400338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569056" y="2968613"/>
            <a:ext cx="4876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 size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606902" y="4156772"/>
            <a:ext cx="4876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 size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748713" y="176666"/>
            <a:ext cx="955550" cy="955776"/>
            <a:chOff x="7416242" y="379977"/>
            <a:chExt cx="1296144" cy="1296450"/>
          </a:xfrm>
        </p:grpSpPr>
        <p:sp>
          <p:nvSpPr>
            <p:cNvPr id="31" name="Rectangle 30"/>
            <p:cNvSpPr/>
            <p:nvPr/>
          </p:nvSpPr>
          <p:spPr bwMode="auto">
            <a:xfrm>
              <a:off x="8064314" y="379977"/>
              <a:ext cx="648072" cy="64807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effectLst/>
                  <a:latin typeface="Arial" charset="0"/>
                  <a:ea typeface="宋体" charset="-122"/>
                </a:rPr>
                <a:t>b</a:t>
              </a:r>
            </a:p>
          </p:txBody>
        </p:sp>
        <p:sp>
          <p:nvSpPr>
            <p:cNvPr id="32" name="Rectangle 31"/>
            <p:cNvSpPr/>
            <p:nvPr/>
          </p:nvSpPr>
          <p:spPr bwMode="auto">
            <a:xfrm>
              <a:off x="8064314" y="1028049"/>
              <a:ext cx="648072" cy="648072"/>
            </a:xfrm>
            <a:prstGeom prst="rect">
              <a:avLst/>
            </a:prstGeom>
            <a:pattFill prst="pct5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CC9900"/>
                </a:buClr>
              </a:pPr>
              <a:r>
                <a:rPr lang="en-US" sz="1000" dirty="0" smtClean="0">
                  <a:latin typeface="Arial" charset="0"/>
                </a:rPr>
                <a:t>CU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Rectangle 32"/>
            <p:cNvSpPr/>
            <p:nvPr/>
          </p:nvSpPr>
          <p:spPr bwMode="auto">
            <a:xfrm>
              <a:off x="7416242" y="1028355"/>
              <a:ext cx="648072" cy="64807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CC9900"/>
                </a:buClr>
              </a:pPr>
              <a:r>
                <a:rPr lang="en-US" sz="1000" dirty="0" smtClean="0">
                  <a:latin typeface="Arial" charset="0"/>
                </a:rPr>
                <a:t>a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204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6" y="120172"/>
            <a:ext cx="7771192" cy="504056"/>
          </a:xfrm>
        </p:spPr>
        <p:txBody>
          <a:bodyPr/>
          <a:lstStyle/>
          <a:p>
            <a:r>
              <a:rPr lang="en-GB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Considering above neighbour out of CTU boundary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 bwMode="auto">
          <a:xfrm>
            <a:off x="1230084" y="1275606"/>
            <a:ext cx="648072" cy="64807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230084" y="1923678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82012" y="1923984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420357" y="1923067"/>
            <a:ext cx="1728192" cy="305"/>
          </a:xfrm>
          <a:prstGeom prst="line">
            <a:avLst/>
          </a:prstGeom>
          <a:ln w="38100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23528" y="1511927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CTU</a:t>
            </a:r>
          </a:p>
          <a:p>
            <a:r>
              <a:rPr lang="en-US" sz="1000" dirty="0" smtClean="0"/>
              <a:t>boundary</a:t>
            </a:r>
            <a:endParaRPr lang="en-US" sz="1000" dirty="0"/>
          </a:p>
        </p:txBody>
      </p:sp>
      <p:sp>
        <p:nvSpPr>
          <p:cNvPr id="4" name="TextBox 3"/>
          <p:cNvSpPr txBox="1"/>
          <p:nvPr/>
        </p:nvSpPr>
        <p:spPr>
          <a:xfrm>
            <a:off x="148070" y="771525"/>
            <a:ext cx="3607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Exclude 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above CU from the context modelling </a:t>
            </a:r>
          </a:p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 of CTU boundary 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5768" y="1165185"/>
            <a:ext cx="1484702" cy="156966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affine_flag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imv_flag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pred_mode_flag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skip_flag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triangle_flag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cu_split</a:t>
            </a:r>
            <a:endParaRPr lang="en-US" sz="1200" dirty="0" smtClean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bt_split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27984" y="771525"/>
            <a:ext cx="25094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Consider 5 syntax </a:t>
            </a:r>
            <a:r>
              <a:rPr lang="en-US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elements</a:t>
            </a:r>
            <a:endParaRPr lang="en-US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74052" y="1932073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3174052" y="2580145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525980" y="2580451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6" name="Straight Connector 25"/>
          <p:cNvCxnSpPr/>
          <p:nvPr/>
        </p:nvCxnSpPr>
        <p:spPr bwMode="auto">
          <a:xfrm>
            <a:off x="2309956" y="1919821"/>
            <a:ext cx="1728192" cy="305"/>
          </a:xfrm>
          <a:prstGeom prst="line">
            <a:avLst/>
          </a:prstGeom>
          <a:ln w="38100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280414" y="1519711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CTU</a:t>
            </a:r>
          </a:p>
          <a:p>
            <a:r>
              <a:rPr lang="en-US" sz="1000" dirty="0" smtClean="0"/>
              <a:t>boundary</a:t>
            </a:r>
            <a:endParaRPr lang="en-US" sz="1000" dirty="0"/>
          </a:p>
        </p:txBody>
      </p:sp>
      <p:sp>
        <p:nvSpPr>
          <p:cNvPr id="6" name="Rectangle 5"/>
          <p:cNvSpPr/>
          <p:nvPr/>
        </p:nvSpPr>
        <p:spPr>
          <a:xfrm>
            <a:off x="250825" y="3627865"/>
            <a:ext cx="51480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200" dirty="0">
                <a:latin typeface="Times New Roman" panose="02020603050405020304" pitchFamily="18" charset="0"/>
                <a:ea typeface="Batang"/>
              </a:rPr>
              <a:t> = (a available and flag?1:0)+(b available and </a:t>
            </a:r>
            <a:r>
              <a:rPr lang="en-US" sz="1200" dirty="0" smtClean="0">
                <a:latin typeface="Times New Roman" panose="02020603050405020304" pitchFamily="18" charset="0"/>
                <a:ea typeface="Batang"/>
              </a:rPr>
              <a:t>flag and </a:t>
            </a:r>
            <a:r>
              <a:rPr lang="en-US" sz="1200" b="1" dirty="0" smtClean="0">
                <a:latin typeface="Times New Roman" panose="02020603050405020304" pitchFamily="18" charset="0"/>
                <a:ea typeface="Batang"/>
              </a:rPr>
              <a:t>inSameCTU</a:t>
            </a:r>
            <a:r>
              <a:rPr lang="en-US" sz="1200" dirty="0" smtClean="0">
                <a:latin typeface="Times New Roman" panose="02020603050405020304" pitchFamily="18" charset="0"/>
                <a:ea typeface="Batang"/>
              </a:rPr>
              <a:t>?1:0</a:t>
            </a:r>
            <a:r>
              <a:rPr lang="en-US" sz="1200" dirty="0">
                <a:latin typeface="Times New Roman" panose="02020603050405020304" pitchFamily="18" charset="0"/>
                <a:ea typeface="Batang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0200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ounded Rectangle 51"/>
          <p:cNvSpPr/>
          <p:nvPr/>
        </p:nvSpPr>
        <p:spPr bwMode="auto">
          <a:xfrm>
            <a:off x="4066786" y="4366280"/>
            <a:ext cx="1296143" cy="48273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Check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Above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is in the</a:t>
            </a:r>
          </a:p>
          <a:p>
            <a:pPr>
              <a:buClr>
                <a:srgbClr val="CC9900"/>
              </a:buClr>
            </a:pP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same CTU boundary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2368161" y="3148013"/>
            <a:ext cx="1296143" cy="10456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contexts</a:t>
            </a: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for </a:t>
            </a:r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== 0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6" y="120172"/>
            <a:ext cx="5713333" cy="504056"/>
          </a:xfrm>
        </p:spPr>
        <p:txBody>
          <a:bodyPr/>
          <a:lstStyle/>
          <a:p>
            <a:r>
              <a:rPr lang="en-US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Summary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50250" y="4800600"/>
            <a:ext cx="793750" cy="896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4"/>
          <p:cNvSpPr/>
          <p:nvPr/>
        </p:nvSpPr>
        <p:spPr bwMode="auto">
          <a:xfrm>
            <a:off x="1428552" y="1475325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428552" y="2123397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80480" y="2123703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987824" y="1475019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2987824" y="2123091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339752" y="2123397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721616" y="1475019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4721616" y="2123091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073544" y="2123397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7" name="Straight Connector 16"/>
          <p:cNvCxnSpPr/>
          <p:nvPr/>
        </p:nvCxnSpPr>
        <p:spPr bwMode="auto">
          <a:xfrm>
            <a:off x="3911889" y="2122480"/>
            <a:ext cx="1728192" cy="305"/>
          </a:xfrm>
          <a:prstGeom prst="line">
            <a:avLst/>
          </a:prstGeom>
          <a:ln w="38100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815060" y="1711340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CTU</a:t>
            </a:r>
          </a:p>
          <a:p>
            <a:r>
              <a:rPr lang="en-US" sz="1000" dirty="0" smtClean="0"/>
              <a:t>boundary</a:t>
            </a:r>
            <a:endParaRPr lang="en-US" sz="100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6474581" y="1472597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6474581" y="2120669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5826509" y="2120975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8175730" y="1463378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8175730" y="2111450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527658" y="2111756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7" name="Straight Connector 26"/>
          <p:cNvCxnSpPr/>
          <p:nvPr/>
        </p:nvCxnSpPr>
        <p:spPr bwMode="auto">
          <a:xfrm>
            <a:off x="7366003" y="2110839"/>
            <a:ext cx="1728192" cy="305"/>
          </a:xfrm>
          <a:prstGeom prst="line">
            <a:avLst/>
          </a:prstGeom>
          <a:ln w="38100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269174" y="1699699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CTU</a:t>
            </a:r>
          </a:p>
          <a:p>
            <a:r>
              <a:rPr lang="en-US" sz="1000" dirty="0" smtClean="0"/>
              <a:t>boundary</a:t>
            </a:r>
            <a:endParaRPr lang="en-US" sz="1000" dirty="0"/>
          </a:p>
        </p:txBody>
      </p:sp>
      <p:sp>
        <p:nvSpPr>
          <p:cNvPr id="40" name="TextBox 39"/>
          <p:cNvSpPr txBox="1"/>
          <p:nvPr/>
        </p:nvSpPr>
        <p:spPr>
          <a:xfrm>
            <a:off x="1009158" y="982817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Method1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60979" y="984822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93493" y="986827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Method3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045057" y="988832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Method4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748996" y="990837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Method5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32421" y="3675894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0480" y="3148013"/>
            <a:ext cx="1296143" cy="1045615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contexts</a:t>
            </a:r>
          </a:p>
          <a:p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 </a:t>
            </a: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Left &amp; Above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Rounded Rectangle 53"/>
          <p:cNvSpPr/>
          <p:nvPr/>
        </p:nvSpPr>
        <p:spPr bwMode="auto">
          <a:xfrm>
            <a:off x="4077408" y="3159119"/>
            <a:ext cx="1296143" cy="10456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contexts</a:t>
            </a: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for </a:t>
            </a:r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== 0</a:t>
            </a:r>
          </a:p>
        </p:txBody>
      </p:sp>
      <p:sp>
        <p:nvSpPr>
          <p:cNvPr id="55" name="Rounded Rectangle 54"/>
          <p:cNvSpPr/>
          <p:nvPr/>
        </p:nvSpPr>
        <p:spPr bwMode="auto">
          <a:xfrm>
            <a:off x="7527657" y="3148013"/>
            <a:ext cx="1296143" cy="1045615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contexts</a:t>
            </a: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for </a:t>
            </a:r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== 0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5823209" y="3159119"/>
            <a:ext cx="1296143" cy="1045615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contexts</a:t>
            </a: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for </a:t>
            </a:r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== 0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7527656" y="4366280"/>
            <a:ext cx="1296143" cy="48273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Check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Above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is in the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buClr>
                <a:srgbClr val="CC9900"/>
              </a:buClr>
            </a:pP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same </a:t>
            </a: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CTU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boundary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61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6" y="120172"/>
            <a:ext cx="5713333" cy="504056"/>
          </a:xfrm>
        </p:spPr>
        <p:txBody>
          <a:bodyPr/>
          <a:lstStyle/>
          <a:p>
            <a:r>
              <a:rPr lang="en-US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Result (1/2)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775449"/>
              </p:ext>
            </p:extLst>
          </p:nvPr>
        </p:nvGraphicFramePr>
        <p:xfrm>
          <a:off x="251520" y="1059582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91849550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338822068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663609416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827903717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72839635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51865552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637359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00850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422268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96639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1438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50054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1377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323431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31809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88646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820371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373606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300472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53219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77059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17355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17229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2131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77654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2743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82530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35608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01182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9702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334956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667255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83593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97085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93358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02656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84492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113740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79553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89457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4790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01645"/>
              </p:ext>
            </p:extLst>
          </p:nvPr>
        </p:nvGraphicFramePr>
        <p:xfrm>
          <a:off x="3131840" y="1059581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570117507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44067798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24982575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408590838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60527685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822904158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07068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55660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00272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589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29244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629230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43329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32284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25879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62578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626579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47158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2648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26403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0457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014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95738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98822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7593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809720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2066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42587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4082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1642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77798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825761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452833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08118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56652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080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98617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0707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6449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4611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5173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59632" y="744399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Method1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59632" y="734594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58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7" y="120172"/>
            <a:ext cx="2010552" cy="504056"/>
          </a:xfrm>
        </p:spPr>
        <p:txBody>
          <a:bodyPr/>
          <a:lstStyle/>
          <a:p>
            <a:r>
              <a:rPr lang="en-US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Result (2/2)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468491" y="925104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Method3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67944" y="929215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Method4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7397" y="925103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Method5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818809"/>
              </p:ext>
            </p:extLst>
          </p:nvPr>
        </p:nvGraphicFramePr>
        <p:xfrm>
          <a:off x="250825" y="1254123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489789108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809647645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05260305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856035487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958015984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094814493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08148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832355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7795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10448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1811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47253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29856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89816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67041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30039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087216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11452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871775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226063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53764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17800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979188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20911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577452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0284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229983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9030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645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32513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36178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903885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0096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9644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713671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44926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394231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177725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76976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754321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851947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5581"/>
              </p:ext>
            </p:extLst>
          </p:nvPr>
        </p:nvGraphicFramePr>
        <p:xfrm>
          <a:off x="2984757" y="1254123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124898492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75011226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64648874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703438358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138307974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371316732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27706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631999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23842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329992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70007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09910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3110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492868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25162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0125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503572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9950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5091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555384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23760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34837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927721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23442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821880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99933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57860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7513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964774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19672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28550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154027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79436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174399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81300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286523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535342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253083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377344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559211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98083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582909"/>
              </p:ext>
            </p:extLst>
          </p:nvPr>
        </p:nvGraphicFramePr>
        <p:xfrm>
          <a:off x="5707664" y="1254123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4063383838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265023970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536247644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231473280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601499552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4045378694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262621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935358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29378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2516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45679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01467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49102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270832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262211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80965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66494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493347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213402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483083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27874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112154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6285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76065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819189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76298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647680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54928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5714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030498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92094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26643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832110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57828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84054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58726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25041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02853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225591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68508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0416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843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37887</TotalTime>
  <Words>1834</Words>
  <Application>Microsoft Office PowerPoint</Application>
  <PresentationFormat>On-screen Show (16:9)</PresentationFormat>
  <Paragraphs>928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21" baseType="lpstr">
      <vt:lpstr>Batang</vt:lpstr>
      <vt:lpstr>FrutigerNext LT Medium</vt:lpstr>
      <vt:lpstr>微软雅黑</vt:lpstr>
      <vt:lpstr>ＭＳ Ｐゴシック</vt:lpstr>
      <vt:lpstr>黑体</vt:lpstr>
      <vt:lpstr>宋体</vt:lpstr>
      <vt:lpstr>华文细黑</vt:lpstr>
      <vt:lpstr>Arial</vt:lpstr>
      <vt:lpstr>Calibri</vt:lpstr>
      <vt:lpstr>Times New Roman</vt:lpstr>
      <vt:lpstr>Wingdings</vt:lpstr>
      <vt:lpstr>5_以客户为中心</vt:lpstr>
      <vt:lpstr>14_主题1</vt:lpstr>
      <vt:lpstr>17_主题1</vt:lpstr>
      <vt:lpstr>JVET-M0513 CE7-related: Context modeling of pred_mode_flag</vt:lpstr>
      <vt:lpstr>Context modelling of pred_mode_flag</vt:lpstr>
      <vt:lpstr>Considering above neighbour out of CTU boundary</vt:lpstr>
      <vt:lpstr>Summary</vt:lpstr>
      <vt:lpstr>Result (1/2)</vt:lpstr>
      <vt:lpstr>Result (2/2)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Seungwook Hong</cp:lastModifiedBy>
  <cp:revision>1274</cp:revision>
  <dcterms:created xsi:type="dcterms:W3CDTF">2014-12-10T06:05:08Z</dcterms:created>
  <dcterms:modified xsi:type="dcterms:W3CDTF">2019-01-13T07:36:55Z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(3)sW1rkxh/+3bBBjMfY0gtdL5DCpNBeMoNwcJvZrehEZqizPZoGfrtecwAcwg5U6qrPwNkJjbq
RB4AU8lBkrNOaiS5CKEMtX18cWsvbbCPxfKRDsUzX998GFrQqd0o6SUOJFlORXBw/21M41IR
A8cFjDZMtQli6QW4tskFz9Mexs7rE5yu4i9Ii7Kso1II9+9wPLdyNH/5E41uo2+3qwSeh9H8
sWsx3aMrK8lUcSLGuO</vt:lpwstr>
  </property>
  <property fmtid="{D5CDD505-2E9C-101B-9397-08002B2CF9AE}" pid="10" name="_2015_ms_pID_7253431">
    <vt:lpwstr>knniYfd8wmI6oHW/LZQzoRGNXECU+mEJUblwAVW9Ifc5gDTHy3kCCf
vzfpsBnWGI8OkIWyMsdEQSfdoWpR6xnTdHSnqQVMDwyLG9rd632mTFrLcjou4wMGKkNYGbUo
xuzQAfNn9zoDcIi/ThBmQ+/pJAzOqEZVtIARuFA7UfrU3l2SQ98i5lqBFi0Q0RZSRwwVRPP/
ZTDZc2XTbNLg9GoZJkDeDCG10hT2oTo+ZdJr</vt:lpwstr>
  </property>
  <property fmtid="{D5CDD505-2E9C-101B-9397-08002B2CF9AE}" pid="11" name="_2015_ms_pID_7253432">
    <vt:lpwstr>gg==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1547347583</vt:lpwstr>
  </property>
</Properties>
</file>