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handoutMasterIdLst>
    <p:handoutMasterId r:id="rId13"/>
  </p:handoutMasterIdLst>
  <p:sldIdLst>
    <p:sldId id="256" r:id="rId2"/>
    <p:sldId id="1097" r:id="rId3"/>
    <p:sldId id="1095" r:id="rId4"/>
    <p:sldId id="1096" r:id="rId5"/>
    <p:sldId id="1099" r:id="rId6"/>
    <p:sldId id="1084" r:id="rId7"/>
    <p:sldId id="1093" r:id="rId8"/>
    <p:sldId id="1094" r:id="rId9"/>
    <p:sldId id="1098" r:id="rId10"/>
    <p:sldId id="334" r:id="rId11"/>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87" d="100"/>
          <a:sy n="87" d="100"/>
        </p:scale>
        <p:origin x="1315" y="6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 chg="custSel addSld delSld modSld">
      <pc:chgData name="Yu Han" userId="7ab135d7-ea35-4a0e-957b-4cf3afab17b5" providerId="ADAL" clId="{2A716AA6-0033-405E-8725-EDF0E4B571E3}" dt="2018-10-06T00:00:38.462" v="313" actId="20577"/>
      <pc:docMkLst>
        <pc:docMk/>
      </pc:docMkLst>
      <pc:sldChg chg="modSp">
        <pc:chgData name="Yu Han" userId="7ab135d7-ea35-4a0e-957b-4cf3afab17b5" providerId="ADAL" clId="{2A716AA6-0033-405E-8725-EDF0E4B571E3}" dt="2018-10-05T23:59:06.939" v="291" actId="20577"/>
        <pc:sldMkLst>
          <pc:docMk/>
          <pc:sldMk cId="1315811370" sldId="1084"/>
        </pc:sldMkLst>
        <pc:spChg chg="mod">
          <ac:chgData name="Yu Han" userId="7ab135d7-ea35-4a0e-957b-4cf3afab17b5" providerId="ADAL" clId="{2A716AA6-0033-405E-8725-EDF0E4B571E3}" dt="2018-10-05T23:59:06.939" v="291" actId="20577"/>
          <ac:spMkLst>
            <pc:docMk/>
            <pc:sldMk cId="1315811370" sldId="1084"/>
            <ac:spMk id="10" creationId="{89013C16-386D-48FE-BC92-9733ED49102B}"/>
          </ac:spMkLst>
        </pc:spChg>
      </pc:sldChg>
      <pc:sldChg chg="modSp">
        <pc:chgData name="Yu Han" userId="7ab135d7-ea35-4a0e-957b-4cf3afab17b5" providerId="ADAL" clId="{2A716AA6-0033-405E-8725-EDF0E4B571E3}" dt="2018-10-06T00:00:38.462" v="313" actId="20577"/>
        <pc:sldMkLst>
          <pc:docMk/>
          <pc:sldMk cId="746414024" sldId="1087"/>
        </pc:sldMkLst>
        <pc:spChg chg="mod">
          <ac:chgData name="Yu Han" userId="7ab135d7-ea35-4a0e-957b-4cf3afab17b5" providerId="ADAL" clId="{2A716AA6-0033-405E-8725-EDF0E4B571E3}" dt="2018-10-06T00:00:38.462" v="313" actId="20577"/>
          <ac:spMkLst>
            <pc:docMk/>
            <pc:sldMk cId="746414024" sldId="1087"/>
            <ac:spMk id="4" creationId="{58474F8C-8D8F-49EF-BB10-50C39199C00E}"/>
          </ac:spMkLst>
        </pc:spChg>
      </pc:sldChg>
      <pc:sldChg chg="addSp delSp modSp">
        <pc:chgData name="Yu Han" userId="7ab135d7-ea35-4a0e-957b-4cf3afab17b5" providerId="ADAL" clId="{2A716AA6-0033-405E-8725-EDF0E4B571E3}" dt="2018-10-05T23:59:46.620" v="298" actId="6549"/>
        <pc:sldMkLst>
          <pc:docMk/>
          <pc:sldMk cId="3322179759" sldId="1088"/>
        </pc:sldMkLst>
        <pc:spChg chg="add del">
          <ac:chgData name="Yu Han" userId="7ab135d7-ea35-4a0e-957b-4cf3afab17b5" providerId="ADAL" clId="{2A716AA6-0033-405E-8725-EDF0E4B571E3}" dt="2018-10-05T00:40:58.964" v="147" actId="20577"/>
          <ac:spMkLst>
            <pc:docMk/>
            <pc:sldMk cId="3322179759" sldId="1088"/>
            <ac:spMk id="3" creationId="{E45071F0-2601-4B02-8BA7-ACE16B425B91}"/>
          </ac:spMkLst>
        </pc:spChg>
        <pc:spChg chg="add del mod">
          <ac:chgData name="Yu Han" userId="7ab135d7-ea35-4a0e-957b-4cf3afab17b5" providerId="ADAL" clId="{2A716AA6-0033-405E-8725-EDF0E4B571E3}" dt="2018-10-05T23:59:40.470" v="295" actId="478"/>
          <ac:spMkLst>
            <pc:docMk/>
            <pc:sldMk cId="3322179759" sldId="1088"/>
            <ac:spMk id="3" creationId="{7514DA4A-D7C4-4D7F-9873-E2FCD445FDAD}"/>
          </ac:spMkLst>
        </pc:spChg>
        <pc:spChg chg="add mod">
          <ac:chgData name="Yu Han" userId="7ab135d7-ea35-4a0e-957b-4cf3afab17b5" providerId="ADAL" clId="{2A716AA6-0033-405E-8725-EDF0E4B571E3}" dt="2018-10-05T23:59:46.620" v="298" actId="6549"/>
          <ac:spMkLst>
            <pc:docMk/>
            <pc:sldMk cId="3322179759" sldId="1088"/>
            <ac:spMk id="8" creationId="{45D887ED-7041-4044-9017-77CF31F8F4A7}"/>
          </ac:spMkLst>
        </pc:spChg>
        <pc:graphicFrameChg chg="add del">
          <ac:chgData name="Yu Han" userId="7ab135d7-ea35-4a0e-957b-4cf3afab17b5" providerId="ADAL" clId="{2A716AA6-0033-405E-8725-EDF0E4B571E3}" dt="2018-10-05T22:30:50.200" v="165" actId="20577"/>
          <ac:graphicFrameMkLst>
            <pc:docMk/>
            <pc:sldMk cId="3322179759" sldId="1088"/>
            <ac:graphicFrameMk id="3" creationId="{B1A07747-518B-4F77-8349-8F7A60F3E28F}"/>
          </ac:graphicFrameMkLst>
        </pc:graphicFrameChg>
        <pc:picChg chg="add del">
          <ac:chgData name="Yu Han" userId="7ab135d7-ea35-4a0e-957b-4cf3afab17b5" providerId="ADAL" clId="{2A716AA6-0033-405E-8725-EDF0E4B571E3}" dt="2018-10-05T22:30:53.924" v="167" actId="20577"/>
          <ac:picMkLst>
            <pc:docMk/>
            <pc:sldMk cId="3322179759" sldId="1088"/>
            <ac:picMk id="4" creationId="{1CCCEC6A-ED5F-4C56-94A4-B619784E81BA}"/>
          </ac:picMkLst>
        </pc:picChg>
      </pc:sldChg>
      <pc:sldChg chg="add del">
        <pc:chgData name="Yu Han" userId="7ab135d7-ea35-4a0e-957b-4cf3afab17b5" providerId="ADAL" clId="{2A716AA6-0033-405E-8725-EDF0E4B571E3}" dt="2018-10-05T00:41:04.909" v="149" actId="2696"/>
        <pc:sldMkLst>
          <pc:docMk/>
          <pc:sldMk cId="1642562386" sldId="1090"/>
        </pc:sldMkLst>
      </pc:sldChg>
      <pc:sldChg chg="addSp delSp modSp add">
        <pc:chgData name="Yu Han" userId="7ab135d7-ea35-4a0e-957b-4cf3afab17b5" providerId="ADAL" clId="{2A716AA6-0033-405E-8725-EDF0E4B571E3}" dt="2018-10-06T00:00:04.064" v="312" actId="20577"/>
        <pc:sldMkLst>
          <pc:docMk/>
          <pc:sldMk cId="3016557892" sldId="1091"/>
        </pc:sldMkLst>
        <pc:spChg chg="add mod">
          <ac:chgData name="Yu Han" userId="7ab135d7-ea35-4a0e-957b-4cf3afab17b5" providerId="ADAL" clId="{2A716AA6-0033-405E-8725-EDF0E4B571E3}" dt="2018-10-06T00:00:04.064" v="312" actId="20577"/>
          <ac:spMkLst>
            <pc:docMk/>
            <pc:sldMk cId="3016557892" sldId="1091"/>
            <ac:spMk id="7" creationId="{EC4FC15C-0DD6-4771-9B7F-D8597D02F8AF}"/>
          </ac:spMkLst>
        </pc:spChg>
        <pc:spChg chg="mod">
          <ac:chgData name="Yu Han" userId="7ab135d7-ea35-4a0e-957b-4cf3afab17b5" providerId="ADAL" clId="{2A716AA6-0033-405E-8725-EDF0E4B571E3}" dt="2018-10-05T00:41:26.012" v="151" actId="6549"/>
          <ac:spMkLst>
            <pc:docMk/>
            <pc:sldMk cId="3016557892" sldId="1091"/>
            <ac:spMk id="12" creationId="{61FA5E0A-92FB-4FEF-B6D7-6BED35B9F57C}"/>
          </ac:spMkLst>
        </pc:spChg>
        <pc:graphicFrameChg chg="add del">
          <ac:chgData name="Yu Han" userId="7ab135d7-ea35-4a0e-957b-4cf3afab17b5" providerId="ADAL" clId="{2A716AA6-0033-405E-8725-EDF0E4B571E3}" dt="2018-10-05T22:30:20.452" v="157" actId="1076"/>
          <ac:graphicFrameMkLst>
            <pc:docMk/>
            <pc:sldMk cId="3016557892" sldId="1091"/>
            <ac:graphicFrameMk id="3" creationId="{2B196F9B-60CC-401F-BF95-2BAC103BE212}"/>
          </ac:graphicFrameMkLst>
        </pc:graphicFrameChg>
        <pc:graphicFrameChg chg="add del">
          <ac:chgData name="Yu Han" userId="7ab135d7-ea35-4a0e-957b-4cf3afab17b5" providerId="ADAL" clId="{2A716AA6-0033-405E-8725-EDF0E4B571E3}" dt="2018-10-05T00:42:01.481" v="155" actId="1076"/>
          <ac:graphicFrameMkLst>
            <pc:docMk/>
            <pc:sldMk cId="3016557892" sldId="1091"/>
            <ac:graphicFrameMk id="3" creationId="{4930248C-8D1B-4D35-AD80-0BC910050BC0}"/>
          </ac:graphicFrameMkLst>
        </pc:graphicFrameChg>
        <pc:graphicFrameChg chg="add del">
          <ac:chgData name="Yu Han" userId="7ab135d7-ea35-4a0e-957b-4cf3afab17b5" providerId="ADAL" clId="{2A716AA6-0033-405E-8725-EDF0E4B571E3}" dt="2018-10-05T22:30:36.183" v="163" actId="1076"/>
          <ac:graphicFrameMkLst>
            <pc:docMk/>
            <pc:sldMk cId="3016557892" sldId="1091"/>
            <ac:graphicFrameMk id="5" creationId="{3C1AA0BA-B15E-41F9-B806-9F9A0EC4F067}"/>
          </ac:graphicFrameMkLst>
        </pc:graphicFrameChg>
        <pc:picChg chg="add mod">
          <ac:chgData name="Yu Han" userId="7ab135d7-ea35-4a0e-957b-4cf3afab17b5" providerId="ADAL" clId="{2A716AA6-0033-405E-8725-EDF0E4B571E3}" dt="2018-10-05T22:30:24.571" v="159" actId="1076"/>
          <ac:picMkLst>
            <pc:docMk/>
            <pc:sldMk cId="3016557892" sldId="1091"/>
            <ac:picMk id="4" creationId="{CCB794EE-75DA-4E43-8299-E622F0B008F9}"/>
          </ac:picMkLst>
        </pc:picChg>
        <pc:picChg chg="del">
          <ac:chgData name="Yu Han" userId="7ab135d7-ea35-4a0e-957b-4cf3afab17b5" providerId="ADAL" clId="{2A716AA6-0033-405E-8725-EDF0E4B571E3}" dt="2018-10-05T00:41:35.836" v="152" actId="478"/>
          <ac:picMkLst>
            <pc:docMk/>
            <pc:sldMk cId="3016557892" sldId="1091"/>
            <ac:picMk id="6" creationId="{8030374F-3137-49E0-85FB-67CADBE253D0}"/>
          </ac:picMkLst>
        </pc:picChg>
        <pc:picChg chg="del">
          <ac:chgData name="Yu Han" userId="7ab135d7-ea35-4a0e-957b-4cf3afab17b5" providerId="ADAL" clId="{2A716AA6-0033-405E-8725-EDF0E4B571E3}" dt="2018-10-05T00:41:36.563" v="153" actId="478"/>
          <ac:picMkLst>
            <pc:docMk/>
            <pc:sldMk cId="3016557892" sldId="1091"/>
            <ac:picMk id="7" creationId="{9A10C3CD-A4DF-4327-AD02-58060E2B67BD}"/>
          </ac:picMkLst>
        </pc:picChg>
        <pc:picChg chg="add mod">
          <ac:chgData name="Yu Han" userId="7ab135d7-ea35-4a0e-957b-4cf3afab17b5" providerId="ADAL" clId="{2A716AA6-0033-405E-8725-EDF0E4B571E3}" dt="2018-10-05T22:31:00.941" v="169" actId="1076"/>
          <ac:picMkLst>
            <pc:docMk/>
            <pc:sldMk cId="3016557892" sldId="1091"/>
            <ac:picMk id="8" creationId="{EB609D71-D6CD-4C6E-A33A-B426ECD386A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1/16/2019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6</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7</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54487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8</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314208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9</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232618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CA" sz="4000" b="1" dirty="0"/>
              <a:t>CE8-related: CPR mode signaling and interaction with inter coding tools</a:t>
            </a:r>
            <a:endParaRPr lang="en-US" sz="28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Wei-Jung Chien, Vadim </a:t>
            </a:r>
            <a:r>
              <a:rPr lang="en-CA" sz="1600" dirty="0" err="1"/>
              <a:t>Seregin</a:t>
            </a:r>
            <a:r>
              <a:rPr lang="en-CA" sz="1600" dirty="0"/>
              <a:t>,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Introduction</a:t>
            </a:r>
            <a:endParaRPr lang="en-US" dirty="0"/>
          </a:p>
        </p:txBody>
      </p:sp>
      <p:sp>
        <p:nvSpPr>
          <p:cNvPr id="3" name="Subtitle 2">
            <a:extLst>
              <a:ext uri="{FF2B5EF4-FFF2-40B4-BE49-F238E27FC236}">
                <a16:creationId xmlns:a16="http://schemas.microsoft.com/office/drawing/2014/main" id="{81E36CA3-6282-46EE-BF00-60C3AB0B310A}"/>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a:xfrm>
            <a:off x="381000" y="1573823"/>
            <a:ext cx="8383524" cy="4826977"/>
          </a:xfrm>
        </p:spPr>
        <p:txBody>
          <a:bodyPr/>
          <a:lstStyle/>
          <a:p>
            <a:r>
              <a:rPr lang="en-US" dirty="0"/>
              <a:t>CPR in VTM3.0</a:t>
            </a:r>
          </a:p>
          <a:p>
            <a:pPr marL="122777" lvl="1" indent="0">
              <a:buNone/>
            </a:pPr>
            <a:endParaRPr lang="en-US" dirty="0"/>
          </a:p>
          <a:p>
            <a:pPr lvl="1">
              <a:lnSpc>
                <a:spcPct val="100000"/>
              </a:lnSpc>
            </a:pPr>
            <a:r>
              <a:rPr lang="en-US" sz="2000" b="1" dirty="0"/>
              <a:t>Bitstream conformance checks </a:t>
            </a:r>
            <a:r>
              <a:rPr lang="en-US" sz="2000" dirty="0"/>
              <a:t>were added to disallow the inter tool combination between CPR and MMVD, Triangle partition, affine motion model, combined intra/inter prediction. </a:t>
            </a:r>
          </a:p>
          <a:p>
            <a:pPr lvl="1">
              <a:lnSpc>
                <a:spcPct val="100000"/>
              </a:lnSpc>
            </a:pPr>
            <a:r>
              <a:rPr lang="en-US" sz="2000" dirty="0"/>
              <a:t>Motion derivation process may treat CPR neighboring blocks as Inter blocks or intra blocks.</a:t>
            </a:r>
          </a:p>
          <a:p>
            <a:pPr lvl="2">
              <a:lnSpc>
                <a:spcPct val="100000"/>
              </a:lnSpc>
            </a:pPr>
            <a:r>
              <a:rPr lang="en-US" sz="1700" dirty="0"/>
              <a:t>MMVD – CPR is treated as intra mode</a:t>
            </a:r>
          </a:p>
          <a:p>
            <a:pPr lvl="2">
              <a:lnSpc>
                <a:spcPct val="100000"/>
              </a:lnSpc>
            </a:pPr>
            <a:r>
              <a:rPr lang="en-US" sz="1700" dirty="0"/>
              <a:t>Triangle partition – CPR is treated as intra mode</a:t>
            </a:r>
          </a:p>
          <a:p>
            <a:pPr lvl="2">
              <a:lnSpc>
                <a:spcPct val="100000"/>
              </a:lnSpc>
            </a:pPr>
            <a:r>
              <a:rPr lang="en-US" sz="1700" dirty="0"/>
              <a:t>Affine merge mode – CPR is treated as intra mode</a:t>
            </a:r>
          </a:p>
          <a:p>
            <a:pPr lvl="2">
              <a:lnSpc>
                <a:spcPct val="100000"/>
              </a:lnSpc>
            </a:pPr>
            <a:r>
              <a:rPr lang="en-US" sz="1700" dirty="0"/>
              <a:t>Pairwise average merge candidate can average two CPR merge </a:t>
            </a:r>
            <a:r>
              <a:rPr lang="en-US" sz="1700" dirty="0" err="1"/>
              <a:t>canidate</a:t>
            </a:r>
            <a:r>
              <a:rPr lang="en-US" sz="1700" dirty="0"/>
              <a:t> or two non-CPR merge candidate. </a:t>
            </a:r>
          </a:p>
          <a:p>
            <a:pPr lvl="2">
              <a:lnSpc>
                <a:spcPct val="100000"/>
              </a:lnSpc>
            </a:pPr>
            <a:r>
              <a:rPr lang="en-US" sz="1700" dirty="0"/>
              <a:t>CIIP – CPR is treated as inter mode </a:t>
            </a:r>
          </a:p>
          <a:p>
            <a:pPr lvl="1"/>
            <a:endParaRPr lang="en-US" dirty="0"/>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09817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Reference index signaling and bitstream conformance restrictions</a:t>
            </a:r>
            <a:endParaRPr lang="en-US" dirty="0"/>
          </a:p>
        </p:txBody>
      </p:sp>
      <p:sp>
        <p:nvSpPr>
          <p:cNvPr id="3" name="Subtitle 2">
            <a:extLst>
              <a:ext uri="{FF2B5EF4-FFF2-40B4-BE49-F238E27FC236}">
                <a16:creationId xmlns:a16="http://schemas.microsoft.com/office/drawing/2014/main" id="{81E36CA3-6282-46EE-BF00-60C3AB0B310A}"/>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p:txBody>
          <a:bodyPr/>
          <a:lstStyle/>
          <a:p>
            <a:r>
              <a:rPr lang="en-CA" b="1" dirty="0"/>
              <a:t>Method 1:  reference index signaling and bitstream conformance restrictions</a:t>
            </a:r>
            <a:endParaRPr lang="en-US" dirty="0"/>
          </a:p>
          <a:p>
            <a:pPr lvl="1"/>
            <a:r>
              <a:rPr lang="en-US" dirty="0"/>
              <a:t>Remove all CPR dependency in MMVD, </a:t>
            </a:r>
            <a:r>
              <a:rPr lang="en-US" dirty="0" err="1"/>
              <a:t>Trianglar</a:t>
            </a:r>
            <a:r>
              <a:rPr lang="en-US" dirty="0"/>
              <a:t>, affine, ATMVP neighboring motion derivation. </a:t>
            </a:r>
          </a:p>
          <a:p>
            <a:pPr lvl="1"/>
            <a:endParaRPr lang="en-US" dirty="0"/>
          </a:p>
          <a:p>
            <a:endParaRPr lang="en-US" dirty="0"/>
          </a:p>
          <a:p>
            <a:r>
              <a:rPr lang="en-CA" b="1" dirty="0"/>
              <a:t>Method 2:  reference index signaling and bitstream conformance restrictions and disable pairwise merge candidate for CPR mode</a:t>
            </a:r>
            <a:endParaRPr lang="en-US" dirty="0"/>
          </a:p>
          <a:p>
            <a:pPr lvl="1"/>
            <a:endParaRPr lang="en-US" dirty="0"/>
          </a:p>
          <a:p>
            <a:pPr lvl="1"/>
            <a:r>
              <a:rPr lang="en-US" dirty="0"/>
              <a:t>On top of Method 1, remove pairwise average from two CPR merge candidates.</a:t>
            </a:r>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56560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Block level flag signaling and independent CPR mode</a:t>
            </a:r>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a:xfrm>
            <a:off x="512885" y="1088136"/>
            <a:ext cx="8383524" cy="4681728"/>
          </a:xfrm>
        </p:spPr>
        <p:txBody>
          <a:bodyPr/>
          <a:lstStyle/>
          <a:p>
            <a:r>
              <a:rPr lang="en-CA" b="1" dirty="0"/>
              <a:t>Method 3:  block level flag signaling and independent CPR mode</a:t>
            </a:r>
          </a:p>
          <a:p>
            <a:pPr lvl="1"/>
            <a:endParaRPr lang="en-US" dirty="0"/>
          </a:p>
          <a:p>
            <a:pPr lvl="1"/>
            <a:r>
              <a:rPr lang="en-US" dirty="0"/>
              <a:t>Signal CPR as a third mode MODE_CPR, other than MODE_INTRA and MODE_INTER not through reference index signaling. </a:t>
            </a:r>
          </a:p>
          <a:p>
            <a:pPr lvl="1"/>
            <a:endParaRPr lang="en-US" dirty="0"/>
          </a:p>
          <a:p>
            <a:pPr lvl="1"/>
            <a:r>
              <a:rPr lang="en-US" dirty="0"/>
              <a:t>Support </a:t>
            </a:r>
            <a:r>
              <a:rPr lang="en-US" dirty="0" err="1"/>
              <a:t>skip_cpr</a:t>
            </a:r>
            <a:r>
              <a:rPr lang="en-US" dirty="0"/>
              <a:t>, </a:t>
            </a:r>
            <a:r>
              <a:rPr lang="en-US" dirty="0" err="1"/>
              <a:t>merge_cpr</a:t>
            </a:r>
            <a:r>
              <a:rPr lang="en-US" dirty="0"/>
              <a:t>, </a:t>
            </a:r>
            <a:r>
              <a:rPr lang="en-US" dirty="0" err="1"/>
              <a:t>inter_cpr</a:t>
            </a:r>
            <a:r>
              <a:rPr lang="en-US" dirty="0"/>
              <a:t>, in I_SLICE </a:t>
            </a:r>
          </a:p>
          <a:p>
            <a:pPr lvl="1"/>
            <a:endParaRPr lang="en-US" dirty="0"/>
          </a:p>
          <a:p>
            <a:pPr lvl="1"/>
            <a:r>
              <a:rPr lang="en-US" dirty="0"/>
              <a:t>Dual tree is enabled in I_SLICE only as in CTC. </a:t>
            </a:r>
          </a:p>
          <a:p>
            <a:pPr lvl="1"/>
            <a:endParaRPr lang="en-US" dirty="0"/>
          </a:p>
          <a:p>
            <a:pPr lvl="1"/>
            <a:r>
              <a:rPr lang="en-CA" dirty="0"/>
              <a:t>The derivation process of motion vectors for CPR mode excludes all neighboring blocks in inter mode and vice versa</a:t>
            </a:r>
            <a:endParaRPr lang="en-US" dirty="0"/>
          </a:p>
          <a:p>
            <a:pPr lvl="1"/>
            <a:endParaRPr lang="en-US" dirty="0"/>
          </a:p>
          <a:p>
            <a:pPr lvl="1"/>
            <a:r>
              <a:rPr lang="en-US" dirty="0"/>
              <a:t>Separate HMVP buffer</a:t>
            </a:r>
          </a:p>
          <a:p>
            <a:pPr lvl="1"/>
            <a:endParaRPr lang="en-US" dirty="0"/>
          </a:p>
          <a:p>
            <a:pPr lvl="1"/>
            <a:r>
              <a:rPr lang="en-US" dirty="0"/>
              <a:t>Allow pairwise average from two MODE_INTER, or two MODE_CPR. </a:t>
            </a:r>
          </a:p>
          <a:p>
            <a:pPr lvl="1"/>
            <a:endParaRPr lang="en-US" dirty="0"/>
          </a:p>
          <a:p>
            <a:pPr lvl="1"/>
            <a:r>
              <a:rPr lang="en-US" dirty="0"/>
              <a:t>Currently, it disallows all other inter tools combined with CPR</a:t>
            </a:r>
          </a:p>
          <a:p>
            <a:pPr lvl="1"/>
            <a:endParaRPr lang="en-US" dirty="0"/>
          </a:p>
          <a:p>
            <a:pPr lvl="1"/>
            <a:endParaRPr lang="en-US" dirty="0"/>
          </a:p>
          <a:p>
            <a:pPr lvl="1"/>
            <a:endParaRPr lang="en-US" dirty="0"/>
          </a:p>
          <a:p>
            <a:pPr lvl="1"/>
            <a:endParaRPr lang="en-US" dirty="0"/>
          </a:p>
          <a:p>
            <a:pPr lvl="1"/>
            <a:endParaRPr lang="en-US" dirty="0"/>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450658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Block level flag signaling and independent CPR mode</a:t>
            </a:r>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a:xfrm>
            <a:off x="512885" y="1088136"/>
            <a:ext cx="8383524" cy="4681728"/>
          </a:xfrm>
        </p:spPr>
        <p:txBody>
          <a:bodyPr/>
          <a:lstStyle/>
          <a:p>
            <a:r>
              <a:rPr lang="en-CA" b="1" dirty="0"/>
              <a:t>Method 4:  block level flag signaling and independent CPR mode</a:t>
            </a:r>
          </a:p>
          <a:p>
            <a:pPr lvl="1"/>
            <a:endParaRPr lang="en-US" dirty="0"/>
          </a:p>
          <a:p>
            <a:pPr lvl="1"/>
            <a:r>
              <a:rPr lang="en-US" dirty="0"/>
              <a:t>Signal CPR as a third mode MODE_CPR, other than MODE_INTRA and MODE_INTER not through reference index signaling. </a:t>
            </a:r>
          </a:p>
          <a:p>
            <a:pPr lvl="1"/>
            <a:endParaRPr lang="en-US" dirty="0"/>
          </a:p>
          <a:p>
            <a:pPr lvl="1"/>
            <a:r>
              <a:rPr lang="en-US" dirty="0"/>
              <a:t>Support </a:t>
            </a:r>
            <a:r>
              <a:rPr lang="en-US" dirty="0" err="1"/>
              <a:t>skip_cpr</a:t>
            </a:r>
            <a:r>
              <a:rPr lang="en-US" dirty="0"/>
              <a:t>, </a:t>
            </a:r>
            <a:r>
              <a:rPr lang="en-US" dirty="0" err="1"/>
              <a:t>merge_cpr</a:t>
            </a:r>
            <a:r>
              <a:rPr lang="en-US" dirty="0"/>
              <a:t>, </a:t>
            </a:r>
            <a:r>
              <a:rPr lang="en-US" dirty="0" err="1"/>
              <a:t>inter_cpr</a:t>
            </a:r>
            <a:r>
              <a:rPr lang="en-US" dirty="0"/>
              <a:t>, in I_SLICE </a:t>
            </a:r>
          </a:p>
          <a:p>
            <a:pPr lvl="1"/>
            <a:endParaRPr lang="en-US" dirty="0"/>
          </a:p>
          <a:p>
            <a:pPr lvl="1"/>
            <a:r>
              <a:rPr lang="en-US" dirty="0"/>
              <a:t>Dual tree is enabled in I_SLICE only as in CTC. </a:t>
            </a:r>
          </a:p>
          <a:p>
            <a:pPr lvl="1"/>
            <a:endParaRPr lang="en-US" dirty="0"/>
          </a:p>
          <a:p>
            <a:pPr lvl="1"/>
            <a:r>
              <a:rPr lang="en-CA" dirty="0"/>
              <a:t>The derivation process of motion vectors for CPR mode excludes all neighboring blocks in inter mode and vice versa</a:t>
            </a:r>
            <a:endParaRPr lang="en-US" dirty="0"/>
          </a:p>
          <a:p>
            <a:pPr lvl="1"/>
            <a:endParaRPr lang="en-US" dirty="0"/>
          </a:p>
          <a:p>
            <a:pPr lvl="1"/>
            <a:r>
              <a:rPr lang="en-US" strike="sngStrike" dirty="0">
                <a:solidFill>
                  <a:srgbClr val="FF0000"/>
                </a:solidFill>
              </a:rPr>
              <a:t>Separate HMVP buffer</a:t>
            </a:r>
          </a:p>
          <a:p>
            <a:pPr lvl="1"/>
            <a:endParaRPr lang="en-US" dirty="0"/>
          </a:p>
          <a:p>
            <a:pPr lvl="1"/>
            <a:r>
              <a:rPr lang="en-US" dirty="0"/>
              <a:t>Allow pairwise average from two MODE_INTER, </a:t>
            </a:r>
            <a:r>
              <a:rPr lang="en-US" strike="sngStrike" dirty="0">
                <a:solidFill>
                  <a:srgbClr val="FF0000"/>
                </a:solidFill>
              </a:rPr>
              <a:t>or two MODE_CPR. </a:t>
            </a:r>
          </a:p>
          <a:p>
            <a:pPr lvl="1"/>
            <a:endParaRPr lang="en-US" dirty="0"/>
          </a:p>
          <a:p>
            <a:pPr lvl="1"/>
            <a:r>
              <a:rPr lang="en-US" dirty="0"/>
              <a:t>Currently, it disallows all other inter tools combined with CPR</a:t>
            </a:r>
          </a:p>
          <a:p>
            <a:pPr lvl="1"/>
            <a:endParaRPr lang="en-US" dirty="0"/>
          </a:p>
          <a:p>
            <a:pPr lvl="1"/>
            <a:endParaRPr lang="en-US" dirty="0"/>
          </a:p>
          <a:p>
            <a:pPr lvl="1"/>
            <a:endParaRPr lang="en-US" dirty="0"/>
          </a:p>
          <a:p>
            <a:pPr lvl="1"/>
            <a:endParaRPr lang="en-US" dirty="0"/>
          </a:p>
          <a:p>
            <a:pPr lvl="1"/>
            <a:endParaRPr lang="en-US" dirty="0"/>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83224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1</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1606013030"/>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-0.27%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-0.33%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133%</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99%</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-12.09%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-12.04%</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-12.10%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150%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-36.92%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-36.11%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-36.36%</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139%</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91%</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35909297"/>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0.04%</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-0.01%</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96%</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-22.02%</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-21.58%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-22.12%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92159501"/>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0.11%</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107%</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102%</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-0.04%</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0.13%</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0.10%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-5.16%</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-5.28%</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-5.77%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108%</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-0.02%</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0.12%</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-0.30%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-13.00%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-13.17%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-13.41%</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93%</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0.28%</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0.46%</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2</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3432883974"/>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Y</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-0.26%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132%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-12.05%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-11.92%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152%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-36.87%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-36.33%</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139%</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5909297"/>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U</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99%</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-9.85%</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-9.89%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-21.95%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-21.56%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2159501"/>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-5.17%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-4.80%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-5.42%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0.60%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-13.16%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-13.44%</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-13.72%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274553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3</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996602824"/>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Y</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U</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-0.42%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-0.42%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139%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-12.25%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-12.18%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157%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-37.14%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-36.30%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-36.56%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142%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87%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5909297"/>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-0.27%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-0.35%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-0.39%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-10.09%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-10.07%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-22.90%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-22.56%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-23.06%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2159501"/>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-0.50%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-5.71%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-6.37%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-6.10%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-14.55%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-15.02%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-15.25%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-1.48%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-1.65%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-1.68%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161756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3</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3553685559"/>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Y</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U</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dirty="0">
                          <a:solidFill>
                            <a:srgbClr val="000000"/>
                          </a:solidFill>
                          <a:effectLst/>
                          <a:latin typeface="Arial" panose="020B0604020202020204" pitchFamily="34" charset="0"/>
                        </a:rPr>
                        <a:t>-0.23%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-0.31%</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-0.30%</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130%</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96%</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7620" marR="7620" marT="762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-11.83%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-11.84%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-11.75%</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148%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0.34%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0.26%</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0.43%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95%</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-36.17%</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-35.51%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-35.71%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138%</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90%</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1.16%</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0.94%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7620" marR="7620" marT="7620" marB="0" anchor="ctr"/>
                </a:tc>
                <a:extLst>
                  <a:ext uri="{0D108BD9-81ED-4DB2-BD59-A6C34878D82A}">
                    <a16:rowId xmlns:a16="http://schemas.microsoft.com/office/drawing/2014/main" val="835909297"/>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-0.31%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-0.28%</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-0.32%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-9.69%</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-9.74%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-9.93%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106%</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0.28%</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0.11%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-21.86%</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-21.63%</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-22.12%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0.25%</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105%</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tc>
                <a:extLst>
                  <a:ext uri="{0D108BD9-81ED-4DB2-BD59-A6C34878D82A}">
                    <a16:rowId xmlns:a16="http://schemas.microsoft.com/office/drawing/2014/main" val="292159501"/>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dirty="0">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-0.24%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-0.48%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114%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-0.18%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-0.50%</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-0.48%</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-5.45%</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-5.92%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-5.50%</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112%</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-0.35%</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-0.61%</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algn="ctr" fontAlgn="ctr"/>
                      <a:r>
                        <a:rPr lang="en-US" sz="1200" b="0" i="0" u="none" strike="noStrike">
                          <a:solidFill>
                            <a:srgbClr val="000000"/>
                          </a:solidFill>
                          <a:effectLst/>
                          <a:latin typeface="Arial" panose="020B0604020202020204" pitchFamily="34" charset="0"/>
                        </a:rPr>
                        <a:t>-13.38%</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-13.95%</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-14.11%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113%</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-0.41%</a:t>
                      </a:r>
                    </a:p>
                  </a:txBody>
                  <a:tcPr marL="7620" marR="7620" marT="7620" marB="0" anchor="ctr"/>
                </a:tc>
                <a:tc>
                  <a:txBody>
                    <a:bodyPr/>
                    <a:lstStyle/>
                    <a:p>
                      <a:pPr algn="ctr" fontAlgn="ctr"/>
                      <a:r>
                        <a:rPr lang="en-US" sz="1200" b="0" i="0" u="none" strike="noStrike">
                          <a:solidFill>
                            <a:srgbClr val="000000"/>
                          </a:solidFill>
                          <a:effectLst/>
                          <a:latin typeface="Arial" panose="020B0604020202020204" pitchFamily="34" charset="0"/>
                        </a:rPr>
                        <a:t>-0.37%</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104%</a:t>
                      </a:r>
                    </a:p>
                  </a:txBody>
                  <a:tcPr marL="7620" marR="7620" marT="7620" marB="0" anchor="ct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7620" marR="7620" marT="7620" marB="0" anchor="ctr"/>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47938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632</TotalTime>
  <Words>1627</Words>
  <Application>Microsoft Office PowerPoint</Application>
  <PresentationFormat>On-screen Show (4:3)</PresentationFormat>
  <Paragraphs>627</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Century Gothic</vt:lpstr>
      <vt:lpstr>Microsoft Sans Serif</vt:lpstr>
      <vt:lpstr>Times New Roman</vt:lpstr>
      <vt:lpstr>Qualcomm_2018</vt:lpstr>
      <vt:lpstr>CE8-related: CPR mode signaling and interaction with inter coding tools</vt:lpstr>
      <vt:lpstr>Introduction</vt:lpstr>
      <vt:lpstr>Reference index signaling and bitstream conformance restrictions</vt:lpstr>
      <vt:lpstr>Block level flag signaling and independent CPR mode</vt:lpstr>
      <vt:lpstr>Block level flag signaling and independent CPR mode</vt:lpstr>
      <vt:lpstr>Simulation results – method 1</vt:lpstr>
      <vt:lpstr>Simulation results – method 2</vt:lpstr>
      <vt:lpstr>Simulation results – method 3</vt:lpstr>
      <vt:lpstr>Simulation results – method 3</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Wei-Jung Chien</cp:lastModifiedBy>
  <cp:revision>112</cp:revision>
  <dcterms:created xsi:type="dcterms:W3CDTF">2018-07-05T06:58:17Z</dcterms:created>
  <dcterms:modified xsi:type="dcterms:W3CDTF">2019-01-16T12:24:57Z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