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11"/>
  </p:notesMasterIdLst>
  <p:handoutMasterIdLst>
    <p:handoutMasterId r:id="rId12"/>
  </p:handoutMasterIdLst>
  <p:sldIdLst>
    <p:sldId id="573" r:id="rId2"/>
    <p:sldId id="314" r:id="rId3"/>
    <p:sldId id="583" r:id="rId4"/>
    <p:sldId id="317" r:id="rId5"/>
    <p:sldId id="585" r:id="rId6"/>
    <p:sldId id="584" r:id="rId7"/>
    <p:sldId id="587" r:id="rId8"/>
    <p:sldId id="588" r:id="rId9"/>
    <p:sldId id="586" r:id="rId10"/>
  </p:sldIdLst>
  <p:sldSz cx="12192000" cy="6858000"/>
  <p:notesSz cx="6858000" cy="9144000"/>
  <p:custDataLst>
    <p:tags r:id="rId13"/>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968" userDrawn="1">
          <p15:clr>
            <a:srgbClr val="A4A3A4"/>
          </p15:clr>
        </p15:guide>
        <p15:guide id="2" pos="7632"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05050"/>
    <a:srgbClr val="190000"/>
    <a:srgbClr val="F816D8"/>
    <a:srgbClr val="DDDFE5"/>
    <a:srgbClr val="F2F2F2"/>
    <a:srgbClr val="6AB19B"/>
    <a:srgbClr val="E04F4F"/>
    <a:srgbClr val="294D42"/>
    <a:srgbClr val="000000"/>
    <a:srgbClr val="DE454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10" autoAdjust="0"/>
    <p:restoredTop sz="95840" autoAdjust="0"/>
  </p:normalViewPr>
  <p:slideViewPr>
    <p:cSldViewPr snapToGrid="0">
      <p:cViewPr varScale="1">
        <p:scale>
          <a:sx n="86" d="100"/>
          <a:sy n="86" d="100"/>
        </p:scale>
        <p:origin x="514" y="67"/>
      </p:cViewPr>
      <p:guideLst>
        <p:guide orient="horz" pos="2968"/>
        <p:guide pos="7632"/>
      </p:guideLst>
    </p:cSldViewPr>
  </p:slideViewPr>
  <p:outlineViewPr>
    <p:cViewPr>
      <p:scale>
        <a:sx n="33" d="100"/>
        <a:sy n="33" d="100"/>
      </p:scale>
      <p:origin x="0" y="-49468"/>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116" d="100"/>
          <a:sy n="116" d="100"/>
        </p:scale>
        <p:origin x="4428" y="6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gs" Target="tags/tag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484094" y="8591550"/>
            <a:ext cx="2811555" cy="298018"/>
          </a:xfrm>
          <a:prstGeom prst="rect">
            <a:avLst/>
          </a:prstGeom>
        </p:spPr>
        <p:txBody>
          <a:bodyPr vert="horz" lIns="0" tIns="0" rIns="0" bIns="0" rtlCol="0" anchor="b"/>
          <a:lstStyle>
            <a:lvl1pPr algn="l">
              <a:defRPr sz="1200"/>
            </a:lvl1pPr>
          </a:lstStyle>
          <a:p>
            <a:pPr>
              <a:lnSpc>
                <a:spcPct val="93000"/>
              </a:lnSpc>
            </a:pPr>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5" name="Slide Number Placeholder 4"/>
          <p:cNvSpPr>
            <a:spLocks noGrp="1"/>
          </p:cNvSpPr>
          <p:nvPr>
            <p:ph type="sldNum" sz="quarter" idx="3"/>
          </p:nvPr>
        </p:nvSpPr>
        <p:spPr>
          <a:xfrm>
            <a:off x="5203825" y="8591550"/>
            <a:ext cx="1186217" cy="298018"/>
          </a:xfrm>
          <a:prstGeom prst="rect">
            <a:avLst/>
          </a:prstGeom>
        </p:spPr>
        <p:txBody>
          <a:bodyPr vert="horz" lIns="0" tIns="0" rIns="0" bIns="0" rtlCol="0" anchor="b"/>
          <a:lstStyle>
            <a:lvl1pPr algn="r">
              <a:defRPr sz="1200"/>
            </a:lvl1pPr>
          </a:lstStyle>
          <a:p>
            <a:pPr>
              <a:lnSpc>
                <a:spcPct val="93000"/>
              </a:lnSpc>
            </a:pPr>
            <a:fld id="{CCF787FE-A727-45E5-A50B-58A9041FD46F}" type="slidenum">
              <a:rPr lang="en-US" sz="800">
                <a:solidFill>
                  <a:schemeClr val="tx1">
                    <a:lumMod val="50000"/>
                    <a:lumOff val="50000"/>
                  </a:schemeClr>
                </a:solidFill>
                <a:latin typeface="Microsoft Sans Serif" panose="020B0604020202020204" pitchFamily="34" charset="0"/>
                <a:cs typeface="Microsoft Sans Serif" panose="020B0604020202020204" pitchFamily="34" charset="0"/>
              </a:rPr>
              <a:pPr>
                <a:lnSpc>
                  <a:spcPct val="93000"/>
                </a:lnSpc>
              </a:pPr>
              <a:t>‹#›</a:t>
            </a:fld>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6" name="Freeform 5">
            <a:extLst>
              <a:ext uri="{FF2B5EF4-FFF2-40B4-BE49-F238E27FC236}">
                <a16:creationId xmlns:a16="http://schemas.microsoft.com/office/drawing/2014/main" id="{9433C20D-9BD1-4CBF-A6CC-339E8C451B6E}"/>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526611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946875" y="555575"/>
            <a:ext cx="4962980" cy="2791677"/>
          </a:xfrm>
          <a:prstGeom prst="rect">
            <a:avLst/>
          </a:prstGeom>
          <a:noFill/>
          <a:ln w="9525">
            <a:solidFill>
              <a:schemeClr val="tx1">
                <a:lumMod val="50000"/>
                <a:lumOff val="50000"/>
              </a:schemeClr>
            </a:solidFill>
          </a:ln>
        </p:spPr>
        <p:txBody>
          <a:bodyPr vert="horz" lIns="91440" tIns="45720" rIns="91440" bIns="45720" rtlCol="0" anchor="ctr"/>
          <a:lstStyle/>
          <a:p>
            <a:r>
              <a:rPr lang="en-US"/>
              <a:t> </a:t>
            </a:r>
            <a:endParaRPr lang="en-US" dirty="0"/>
          </a:p>
        </p:txBody>
      </p:sp>
      <p:sp>
        <p:nvSpPr>
          <p:cNvPr id="5" name="Notes Placeholder 4"/>
          <p:cNvSpPr>
            <a:spLocks noGrp="1"/>
          </p:cNvSpPr>
          <p:nvPr>
            <p:ph type="body" sz="quarter" idx="3"/>
          </p:nvPr>
        </p:nvSpPr>
        <p:spPr>
          <a:xfrm>
            <a:off x="946875" y="3502090"/>
            <a:ext cx="4962980" cy="4878118"/>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a:t>Footer</a:t>
            </a:r>
          </a:p>
        </p:txBody>
      </p:sp>
      <p:sp>
        <p:nvSpPr>
          <p:cNvPr id="7" name="Slide Number Placeholder 6"/>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8" name="Freeform 5">
            <a:extLst>
              <a:ext uri="{FF2B5EF4-FFF2-40B4-BE49-F238E27FC236}">
                <a16:creationId xmlns:a16="http://schemas.microsoft.com/office/drawing/2014/main" id="{081A910F-E215-4375-98BC-8AF00B8B77B4}"/>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86400577"/>
      </p:ext>
    </p:extLst>
  </p:cSld>
  <p:clrMap bg1="lt1" tx1="dk1" bg2="lt2" tx2="dk2" accent1="accent1" accent2="accent2" accent3="accent3" accent4="accent4" accent5="accent5" accent6="accent6" hlink="hlink" folHlink="folHlink"/>
  <p:hf hdr="0" ftr="0" dt="0"/>
  <p:notesStyle>
    <a:lvl1pPr marL="0" indent="0" algn="l" defTabSz="914400" rtl="0" eaLnBrk="1" latinLnBrk="0" hangingPunct="1">
      <a:lnSpc>
        <a:spcPct val="107000"/>
      </a:lnSpc>
      <a:buFont typeface="Arial" panose="020B0604020202020204" pitchFamily="34" charset="0"/>
      <a:buNone/>
      <a:defRPr lang="en-US" sz="1400" kern="1200" dirty="0" smtClean="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111125" indent="-111125" algn="l" defTabSz="914400" rtl="0" eaLnBrk="1" latinLnBrk="0" hangingPunct="1">
      <a:lnSpc>
        <a:spcPct val="107000"/>
      </a:lnSpc>
      <a:buFont typeface="Arial" panose="020B0604020202020204" pitchFamily="34" charset="0"/>
      <a:buChar char="•"/>
      <a:defRPr sz="1400" kern="1200">
        <a:solidFill>
          <a:schemeClr val="tx1">
            <a:lumMod val="85000"/>
            <a:lumOff val="15000"/>
          </a:schemeClr>
        </a:solidFill>
        <a:latin typeface="Microsoft Sans Serif" panose="020B0604020202020204" pitchFamily="34" charset="0"/>
        <a:ea typeface="+mn-ea"/>
        <a:cs typeface="+mn-cs"/>
      </a:defRPr>
    </a:lvl2pPr>
    <a:lvl3pPr marL="230188" indent="-119063"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3pPr>
    <a:lvl4pPr marL="341313" indent="-111125" algn="l" defTabSz="914400" rtl="0" eaLnBrk="1" latinLnBrk="0" hangingPunct="1">
      <a:lnSpc>
        <a:spcPct val="98000"/>
      </a:lnSpc>
      <a:buFont typeface="Arial"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4pPr>
    <a:lvl5pPr marL="461963" indent="-120650"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mod="1">
    <p:ext uri="{620B2872-D7B9-4A21-9093-7833F8D536E1}">
      <p15:sldGuideLst xmlns:p15="http://schemas.microsoft.com/office/powerpoint/2012/main">
        <p15:guide id="1" pos="2240" userDrawn="1">
          <p15:clr>
            <a:srgbClr val="F26B43"/>
          </p15:clr>
        </p15:guide>
        <p15:guide id="2" pos="155" userDrawn="1">
          <p15:clr>
            <a:srgbClr val="F26B43"/>
          </p15:clr>
        </p15:guide>
        <p15:guide id="3" pos="3115" userDrawn="1">
          <p15:clr>
            <a:srgbClr val="F26B43"/>
          </p15:clr>
        </p15:guide>
        <p15:guide id="4" pos="3278" userDrawn="1">
          <p15:clr>
            <a:srgbClr val="F26B43"/>
          </p15:clr>
        </p15:guide>
        <p15:guide id="5" pos="4157" userDrawn="1">
          <p15:clr>
            <a:srgbClr val="F26B43"/>
          </p15:clr>
        </p15:guide>
        <p15:guide id="7" pos="768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471937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46150" y="555625"/>
            <a:ext cx="4964113" cy="2792413"/>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5760A96-B9A0-4977-9688-08995ED4B580}" type="slidenum">
              <a:rPr lang="en-US" smtClean="0"/>
              <a:pPr/>
              <a:t>4</a:t>
            </a:fld>
            <a:endParaRPr lang="en-US" dirty="0"/>
          </a:p>
        </p:txBody>
      </p:sp>
    </p:spTree>
    <p:extLst>
      <p:ext uri="{BB962C8B-B14F-4D97-AF65-F5344CB8AC3E}">
        <p14:creationId xmlns:p14="http://schemas.microsoft.com/office/powerpoint/2010/main" val="16936533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46150" y="555625"/>
            <a:ext cx="4964113" cy="2792413"/>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5760A96-B9A0-4977-9688-08995ED4B580}" type="slidenum">
              <a:rPr lang="en-US" smtClean="0"/>
              <a:pPr/>
              <a:t>5</a:t>
            </a:fld>
            <a:endParaRPr lang="en-US" dirty="0"/>
          </a:p>
        </p:txBody>
      </p:sp>
    </p:spTree>
    <p:extLst>
      <p:ext uri="{BB962C8B-B14F-4D97-AF65-F5344CB8AC3E}">
        <p14:creationId xmlns:p14="http://schemas.microsoft.com/office/powerpoint/2010/main" val="32840362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3500"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125859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84F96DCE-FF0A-4B2F-9591-E9AF1AF48FA5}"/>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BDDB8C03-07B4-4533-BAD5-81ABB73A11D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15451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09731CD-B93F-4DF1-AF9B-57BC8959CC00}"/>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1C590B01-8FA8-4F37-A7F4-7A47DA255144}"/>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4931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9FB3EBF-1A52-44E3-9ED0-70761B7E8CD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7FD96441-ABA2-4111-A5CB-32BCB29235B9}"/>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2542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ED1B9C24-EF11-4E2C-A4E2-9953587E4AB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181918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3" name="Subtitle">
            <a:extLst>
              <a:ext uri="{FF2B5EF4-FFF2-40B4-BE49-F238E27FC236}">
                <a16:creationId xmlns:a16="http://schemas.microsoft.com/office/drawing/2014/main" id="{FBC6039C-AF75-4EC4-A13A-9950034424F3}"/>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691785B5-450D-4D9C-AF78-E0BCA291EAD8}"/>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55120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266F66AD-0962-4768-A56C-C1F051CA4BC2}"/>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CD751FBA-BB3D-4EB3-8730-523C1B8E423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22063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EEBA1E51-E7B7-4848-B96B-E6FC92350376}"/>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AC2321B-8144-4C7C-90AB-3068D5E236DD}"/>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634882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3B9F367-5273-4098-85EF-76069E6BE529}"/>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081738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8182772B-51FD-4532-AD53-E798213156F4}"/>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6E1F5C1-7965-44F0-AC21-8B61D0E99C20}"/>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54724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E1F3523D-4335-4B42-9C5C-2ADA601D8C2F}"/>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8ADC46CF-FB24-453C-AA66-FB54B937C7DC}"/>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37154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1"/>
            <a:ext cx="9773500"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637851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7EB043F-C376-48C5-A1C7-C2B8417352A5}"/>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849781E-47E1-4D42-B04A-351F10411275}"/>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13245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BFDA095-18AD-4CD4-BE6D-A29020FC2516}"/>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259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DCAC94D-95BA-4EA9-9AC8-22A3151E3997}"/>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69089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C8B9117A-45C8-41B8-A737-D5E3DDD673C1}"/>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8813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3DE1ADF2-1F17-43A1-A385-A237AFE3253C}"/>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387086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C1442D5-AD6A-45E3-8351-EC243B0008F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63799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0" name="Footer Placeholder 4">
            <a:extLst>
              <a:ext uri="{FF2B5EF4-FFF2-40B4-BE49-F238E27FC236}">
                <a16:creationId xmlns:a16="http://schemas.microsoft.com/office/drawing/2014/main" id="{33FCEADD-7D87-4F38-B124-99BC46562D2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29771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87CECA87-665D-4422-BFD8-C14511DAB20A}"/>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12324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91DDB5E-A32A-4871-AC95-3D19FCD67740}"/>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712328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5FA51CC5-68A4-4BAF-99A2-E4F88105CC67}"/>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94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5"/>
            <a:ext cx="9773500"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3183477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20DF2BD0-4E27-4570-B05E-8AFF559149C2}"/>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74A5DE2-FD46-41C2-992A-25069F64CEFC}"/>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57362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067D152C-BB2C-489C-97C9-DB2F678CFA17}"/>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8F7DAADF-C002-4FC3-9ADD-BE1237EA6DF9}"/>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137091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white">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B8D9CE30-2D7C-44D7-9E6E-CAA9B6492262}"/>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27FAF4D7-2DD3-4685-91D9-73F6C3B57BF0}"/>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568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644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9242" y="991365"/>
            <a:ext cx="4873999"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29301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userDrawn="1"/>
          </p:nvSpPr>
          <p:spPr>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56028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userDrawn="1"/>
          </p:nvSpPr>
          <p:spPr>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1929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8658B07D-31E1-48BC-BC0C-70CE6331F31B}"/>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26979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CF6F9DF9-E096-445A-905D-2AB90039115C}"/>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025D53BA-329C-4470-833F-FEFBCCD90624}"/>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899295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912CABFA-1146-4C26-A7A8-8BE5726010EB}"/>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199CA8C0-F801-4CF0-9D39-60FEAB852907}"/>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519768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D8A97C9B-4499-4412-B7FB-98DC54585AE5}"/>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AD27C9AC-5F48-4C57-A266-CF746A1CF17D}"/>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833477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Footer Placeholder 4">
            <a:extLst>
              <a:ext uri="{FF2B5EF4-FFF2-40B4-BE49-F238E27FC236}">
                <a16:creationId xmlns:a16="http://schemas.microsoft.com/office/drawing/2014/main" id="{E2069815-7C74-4EFC-BAEB-378036544812}"/>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301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10604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FECA1437-2DE4-4541-8CC7-542EB1A660B2}"/>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2A7A2340-A86B-4E79-9FF2-BDEACDC1434A}"/>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7778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D3C36F5-9C2E-4267-B9D8-9CBB3C38A90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97EA16B3-77C2-4F46-A9F1-67927CB1CB7C}"/>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246950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35706" y="273051"/>
            <a:ext cx="11639551" cy="561975"/>
          </a:xfrm>
        </p:spPr>
        <p:txBody>
          <a:bodyPr/>
          <a:lstStyle>
            <a:lvl1pPr>
              <a:defRPr>
                <a:solidFill>
                  <a:schemeClr val="tx2"/>
                </a:solidFill>
              </a:defRPr>
            </a:lvl1pPr>
          </a:lstStyle>
          <a:p>
            <a:r>
              <a:rPr lang="en-US"/>
              <a:t>Click to edit Master title style</a:t>
            </a:r>
            <a:endParaRPr lang="en-US" dirty="0"/>
          </a:p>
        </p:txBody>
      </p:sp>
      <p:sp>
        <p:nvSpPr>
          <p:cNvPr id="3" name="Content Placeholder 2"/>
          <p:cNvSpPr>
            <a:spLocks noGrp="1"/>
          </p:cNvSpPr>
          <p:nvPr>
            <p:ph idx="1"/>
          </p:nvPr>
        </p:nvSpPr>
        <p:spPr/>
        <p:txBody>
          <a:bodyPr/>
          <a:lstStyle>
            <a:lvl1pPr>
              <a:buClr>
                <a:schemeClr val="accent2"/>
              </a:buClr>
              <a:defRPr>
                <a:solidFill>
                  <a:srgbClr val="333333"/>
                </a:solidFill>
              </a:defRPr>
            </a:lvl1pPr>
            <a:lvl2pPr>
              <a:buClr>
                <a:schemeClr val="accent1"/>
              </a:buClr>
              <a:defRPr>
                <a:solidFill>
                  <a:srgbClr val="333333"/>
                </a:solidFill>
              </a:defRPr>
            </a:lvl2pPr>
            <a:lvl3pPr>
              <a:buClr>
                <a:schemeClr val="tx2"/>
              </a:buClr>
              <a:defRPr>
                <a:solidFill>
                  <a:srgbClr val="333333"/>
                </a:solidFill>
              </a:defRPr>
            </a:lvl3pPr>
            <a:lvl4pPr>
              <a:buClr>
                <a:schemeClr val="accent1"/>
              </a:buClr>
              <a:buFont typeface="Lucida Grande"/>
              <a:buChar char="»"/>
              <a:defRPr>
                <a:solidFill>
                  <a:srgbClr val="333333"/>
                </a:solidFill>
              </a:defRPr>
            </a:lvl4pPr>
            <a:lvl5pPr>
              <a:buClr>
                <a:schemeClr val="tx2"/>
              </a:buClr>
              <a:defRPr>
                <a:solidFill>
                  <a:srgbClr val="333333"/>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351522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4">
            <a:extLst>
              <a:ext uri="{FF2B5EF4-FFF2-40B4-BE49-F238E27FC236}">
                <a16:creationId xmlns:a16="http://schemas.microsoft.com/office/drawing/2014/main" id="{77F368D0-FB27-454C-A516-F7BCCD47B28F}"/>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0993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US" dirty="0"/>
          </a:p>
        </p:txBody>
      </p:sp>
      <p:sp>
        <p:nvSpPr>
          <p:cNvPr id="6" name="Content Placeholder 5"/>
          <p:cNvSpPr>
            <a:spLocks noGrp="1"/>
          </p:cNvSpPr>
          <p:nvPr>
            <p:ph sz="quarter" idx="12"/>
          </p:nvPr>
        </p:nvSpPr>
        <p:spPr>
          <a:xfrm>
            <a:off x="475488" y="1709928"/>
            <a:ext cx="11210544"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Footer Placeholder 4">
            <a:extLst>
              <a:ext uri="{FF2B5EF4-FFF2-40B4-BE49-F238E27FC236}">
                <a16:creationId xmlns:a16="http://schemas.microsoft.com/office/drawing/2014/main" id="{CE17B5C3-EC24-45A0-9C9A-FB9EEA12457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73629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4" y="575560"/>
            <a:ext cx="11210238" cy="429028"/>
          </a:xfrm>
        </p:spPr>
        <p:txBody>
          <a:bodyPr/>
          <a:lstStyle/>
          <a:p>
            <a:r>
              <a:rPr lang="en-US"/>
              <a:t>Click to edit Master title style</a:t>
            </a:r>
            <a:endParaRPr lang="en-US" dirty="0"/>
          </a:p>
        </p:txBody>
      </p:sp>
      <p:sp>
        <p:nvSpPr>
          <p:cNvPr id="11" name="Content Placeholder 10"/>
          <p:cNvSpPr>
            <a:spLocks noGrp="1"/>
          </p:cNvSpPr>
          <p:nvPr>
            <p:ph sz="quarter" idx="14"/>
          </p:nvPr>
        </p:nvSpPr>
        <p:spPr>
          <a:xfrm>
            <a:off x="475488" y="1709928"/>
            <a:ext cx="5486400"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15" hasCustomPrompt="1"/>
          </p:nvPr>
        </p:nvSpPr>
        <p:spPr>
          <a:xfrm>
            <a:off x="6190488" y="1709928"/>
            <a:ext cx="5486400" cy="463600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2" name="Straight Connector 11">
            <a:extLst>
              <a:ext uri="{FF2B5EF4-FFF2-40B4-BE49-F238E27FC236}">
                <a16:creationId xmlns:a16="http://schemas.microsoft.com/office/drawing/2014/main" id="{1A1AEB50-14EB-42D4-9C56-805170785215}"/>
              </a:ext>
            </a:extLst>
          </p:cNvPr>
          <p:cNvCxnSpPr/>
          <p:nvPr userDrawn="1"/>
        </p:nvCxnSpPr>
        <p:spPr>
          <a:xfrm>
            <a:off x="6040487" y="1771651"/>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8E56FFB8-9276-4D42-BEB3-073CF1C18C1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67181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3" y="575560"/>
            <a:ext cx="11210239" cy="429028"/>
          </a:xfrm>
        </p:spPr>
        <p:txBody>
          <a:bodyPr/>
          <a:lstStyle/>
          <a:p>
            <a:r>
              <a:rPr lang="en-US"/>
              <a:t>Click to edit Master title style</a:t>
            </a:r>
            <a:endParaRPr lang="en-US" dirty="0"/>
          </a:p>
        </p:txBody>
      </p:sp>
      <p:sp>
        <p:nvSpPr>
          <p:cNvPr id="12" name="Content Placeholder 11"/>
          <p:cNvSpPr>
            <a:spLocks noGrp="1"/>
          </p:cNvSpPr>
          <p:nvPr>
            <p:ph sz="quarter" idx="15"/>
          </p:nvPr>
        </p:nvSpPr>
        <p:spPr>
          <a:xfrm>
            <a:off x="475488"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p:cNvSpPr>
            <a:spLocks noGrp="1"/>
          </p:cNvSpPr>
          <p:nvPr>
            <p:ph sz="quarter" idx="16"/>
          </p:nvPr>
        </p:nvSpPr>
        <p:spPr>
          <a:xfrm>
            <a:off x="4288536"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p:cNvSpPr>
            <a:spLocks noGrp="1"/>
          </p:cNvSpPr>
          <p:nvPr>
            <p:ph sz="quarter" idx="17"/>
          </p:nvPr>
        </p:nvSpPr>
        <p:spPr>
          <a:xfrm>
            <a:off x="8092440"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3" name="Straight Connector 12">
            <a:extLst>
              <a:ext uri="{FF2B5EF4-FFF2-40B4-BE49-F238E27FC236}">
                <a16:creationId xmlns:a16="http://schemas.microsoft.com/office/drawing/2014/main" id="{6FE2F61B-F63B-4445-B170-12597C418B34}"/>
              </a:ext>
            </a:extLst>
          </p:cNvPr>
          <p:cNvCxnSpPr/>
          <p:nvPr userDrawn="1"/>
        </p:nvCxnSpPr>
        <p:spPr>
          <a:xfrm>
            <a:off x="4135201"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63F7B83-382C-4BAD-B80F-F2E12A511A60}"/>
              </a:ext>
            </a:extLst>
          </p:cNvPr>
          <p:cNvCxnSpPr/>
          <p:nvPr userDrawn="1"/>
        </p:nvCxnSpPr>
        <p:spPr>
          <a:xfrm>
            <a:off x="7946136"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E6BF56D4-6CCF-4B04-8451-164C779269E9}"/>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95279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825527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2173" y="575576"/>
            <a:ext cx="11210239"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6" name="TextBox 5"/>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
        <p:nvSpPr>
          <p:cNvPr id="12" name="Text Placeholder 11"/>
          <p:cNvSpPr>
            <a:spLocks noGrp="1"/>
          </p:cNvSpPr>
          <p:nvPr>
            <p:ph type="body" idx="1"/>
          </p:nvPr>
        </p:nvSpPr>
        <p:spPr>
          <a:xfrm>
            <a:off x="475488" y="1709928"/>
            <a:ext cx="11210544" cy="463600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p>
        </p:txBody>
      </p:sp>
    </p:spTree>
    <p:extLst>
      <p:ext uri="{BB962C8B-B14F-4D97-AF65-F5344CB8AC3E}">
        <p14:creationId xmlns:p14="http://schemas.microsoft.com/office/powerpoint/2010/main" val="3690409294"/>
      </p:ext>
    </p:extLst>
  </p:cSld>
  <p:clrMap bg1="lt1" tx1="dk1" bg2="lt2" tx2="dk2" accent1="accent1" accent2="accent2" accent3="accent3" accent4="accent4" accent5="accent5" accent6="accent6" hlink="hlink" folHlink="folHlink"/>
  <p:sldLayoutIdLst>
    <p:sldLayoutId id="2147483665" r:id="rId1"/>
    <p:sldLayoutId id="2147483731" r:id="rId2"/>
    <p:sldLayoutId id="2147483732" r:id="rId3"/>
    <p:sldLayoutId id="2147483654" r:id="rId4"/>
    <p:sldLayoutId id="2147483678" r:id="rId5"/>
    <p:sldLayoutId id="2147483650" r:id="rId6"/>
    <p:sldLayoutId id="2147483652" r:id="rId7"/>
    <p:sldLayoutId id="2147483660" r:id="rId8"/>
    <p:sldLayoutId id="2147483998" r:id="rId9"/>
    <p:sldLayoutId id="2147484001" r:id="rId10"/>
    <p:sldLayoutId id="2147484005" r:id="rId11"/>
    <p:sldLayoutId id="2147484040" r:id="rId12"/>
    <p:sldLayoutId id="2147483959" r:id="rId13"/>
    <p:sldLayoutId id="2147483962" r:id="rId14"/>
    <p:sldLayoutId id="2147483966" r:id="rId15"/>
    <p:sldLayoutId id="2147483971" r:id="rId16"/>
    <p:sldLayoutId id="2147483976" r:id="rId17"/>
    <p:sldLayoutId id="2147483981" r:id="rId18"/>
    <p:sldLayoutId id="2147483985" r:id="rId19"/>
    <p:sldLayoutId id="2147483990" r:id="rId20"/>
    <p:sldLayoutId id="2147484013" r:id="rId21"/>
    <p:sldLayoutId id="2147484021" r:id="rId22"/>
    <p:sldLayoutId id="2147484032" r:id="rId23"/>
    <p:sldLayoutId id="2147484060" r:id="rId24"/>
    <p:sldLayoutId id="2147484065" r:id="rId25"/>
    <p:sldLayoutId id="2147484074" r:id="rId26"/>
    <p:sldLayoutId id="2147484084" r:id="rId27"/>
    <p:sldLayoutId id="2147484099" r:id="rId28"/>
    <p:sldLayoutId id="2147484128" r:id="rId29"/>
    <p:sldLayoutId id="2147484132" r:id="rId30"/>
    <p:sldLayoutId id="2147484137" r:id="rId31"/>
    <p:sldLayoutId id="2147484141" r:id="rId32"/>
    <p:sldLayoutId id="2147483677" r:id="rId33"/>
    <p:sldLayoutId id="2147483691" r:id="rId34"/>
    <p:sldLayoutId id="2147483693" r:id="rId35"/>
    <p:sldLayoutId id="2147483675" r:id="rId36"/>
    <p:sldLayoutId id="2147483777" r:id="rId37"/>
    <p:sldLayoutId id="2147483728" r:id="rId38"/>
    <p:sldLayoutId id="2147483729" r:id="rId39"/>
    <p:sldLayoutId id="2147484147" r:id="rId40"/>
    <p:sldLayoutId id="2147483934" r:id="rId41"/>
    <p:sldLayoutId id="2147484153" r:id="rId42"/>
    <p:sldLayoutId id="2147484154" r:id="rId4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p:titleStyle>
    <p:body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4003" userDrawn="1">
          <p15:clr>
            <a:srgbClr val="F26B43"/>
          </p15:clr>
        </p15:guide>
        <p15:guide id="2" pos="309" userDrawn="1">
          <p15:clr>
            <a:srgbClr val="F26B43"/>
          </p15:clr>
        </p15:guide>
        <p15:guide id="3" orient="horz" pos="1075" userDrawn="1">
          <p15:clr>
            <a:srgbClr val="F26B43"/>
          </p15:clr>
        </p15:guide>
        <p15:guide id="4" orient="horz" pos="314" userDrawn="1">
          <p15:clr>
            <a:srgbClr val="F26B43"/>
          </p15:clr>
        </p15:guide>
        <p15:guide id="6" pos="7359" userDrawn="1">
          <p15:clr>
            <a:srgbClr val="F26B43"/>
          </p15:clr>
        </p15:guide>
        <p15:guide id="7" orient="horz" pos="4181" userDrawn="1">
          <p15:clr>
            <a:srgbClr val="F26B43"/>
          </p15:clr>
        </p15:guide>
        <p15:guide id="8" orient="horz" pos="571" userDrawn="1">
          <p15:clr>
            <a:srgbClr val="F26B43"/>
          </p15:clr>
        </p15:guide>
        <p15:guide id="9" pos="3312"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http://phenix.it-sudparis.eu/jvet/doc_end_user/current_document.php?id=4957" TargetMode="External"/><Relationship Id="rId1" Type="http://schemas.openxmlformats.org/officeDocument/2006/relationships/slideLayout" Target="../slideLayouts/slideLayout4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3.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4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84845F-75C2-415A-8317-9BE337A0A649}"/>
              </a:ext>
            </a:extLst>
          </p:cNvPr>
          <p:cNvSpPr>
            <a:spLocks noGrp="1"/>
          </p:cNvSpPr>
          <p:nvPr>
            <p:ph type="ctrTitle"/>
          </p:nvPr>
        </p:nvSpPr>
        <p:spPr bwMode="gray"/>
        <p:txBody>
          <a:bodyPr/>
          <a:lstStyle/>
          <a:p>
            <a:r>
              <a:rPr lang="en-CA" sz="3400" b="1" u="sng" dirty="0"/>
              <a:t>JVET-M0400 - CE2-related:</a:t>
            </a:r>
            <a:br>
              <a:rPr lang="en-CA" sz="3400" b="1" dirty="0"/>
            </a:br>
            <a:r>
              <a:rPr lang="en-US" sz="3400" b="1" dirty="0"/>
              <a:t>Worst-case memory bandwidth reduction for VVC</a:t>
            </a:r>
            <a:endParaRPr lang="en-US" sz="3400" dirty="0"/>
          </a:p>
        </p:txBody>
      </p:sp>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bwMode="gray"/>
        <p:txBody>
          <a:bodyPr/>
          <a:lstStyle/>
          <a:p>
            <a:r>
              <a:rPr lang="en-US" dirty="0"/>
              <a:t>Wei-Jung Chien, Luong Pham Van</a:t>
            </a:r>
          </a:p>
          <a:p>
            <a:r>
              <a:rPr lang="en-US" dirty="0"/>
              <a:t>Han Huang, Vadim Seregin, Marta </a:t>
            </a:r>
            <a:r>
              <a:rPr lang="en-CA" dirty="0"/>
              <a:t>Karczewicz</a:t>
            </a:r>
            <a:endParaRPr lang="en-US" dirty="0"/>
          </a:p>
        </p:txBody>
      </p:sp>
      <p:sp>
        <p:nvSpPr>
          <p:cNvPr id="2" name="Text Placeholder 1">
            <a:extLst>
              <a:ext uri="{FF2B5EF4-FFF2-40B4-BE49-F238E27FC236}">
                <a16:creationId xmlns:a16="http://schemas.microsoft.com/office/drawing/2014/main" id="{5D7A004E-C228-4745-8818-34236680C1A8}"/>
              </a:ext>
            </a:extLst>
          </p:cNvPr>
          <p:cNvSpPr>
            <a:spLocks noGrp="1"/>
          </p:cNvSpPr>
          <p:nvPr>
            <p:ph type="body" sz="quarter" idx="11"/>
          </p:nvPr>
        </p:nvSpPr>
        <p:spPr/>
        <p:txBody>
          <a:bodyPr/>
          <a:lstStyle/>
          <a:p>
            <a:r>
              <a:rPr lang="en-US" dirty="0"/>
              <a:t>@</a:t>
            </a:r>
            <a:r>
              <a:rPr lang="en-US" dirty="0" err="1"/>
              <a:t>qualcomm</a:t>
            </a:r>
            <a:endParaRPr lang="en-US" dirty="0"/>
          </a:p>
        </p:txBody>
      </p:sp>
      <p:sp>
        <p:nvSpPr>
          <p:cNvPr id="4" name="Text Placeholder 3">
            <a:extLst>
              <a:ext uri="{FF2B5EF4-FFF2-40B4-BE49-F238E27FC236}">
                <a16:creationId xmlns:a16="http://schemas.microsoft.com/office/drawing/2014/main" id="{B53E5127-C7EC-48AB-B594-2DE8E92A68C7}"/>
              </a:ext>
            </a:extLst>
          </p:cNvPr>
          <p:cNvSpPr>
            <a:spLocks noGrp="1"/>
          </p:cNvSpPr>
          <p:nvPr>
            <p:ph type="body" sz="quarter" idx="13"/>
          </p:nvPr>
        </p:nvSpPr>
        <p:spPr/>
        <p:txBody>
          <a:bodyPr/>
          <a:lstStyle/>
          <a:p>
            <a:r>
              <a:rPr lang="en-US" dirty="0"/>
              <a:t>01/2019</a:t>
            </a:r>
          </a:p>
        </p:txBody>
      </p:sp>
      <p:sp>
        <p:nvSpPr>
          <p:cNvPr id="15" name="Text Placeholder 14">
            <a:extLst>
              <a:ext uri="{FF2B5EF4-FFF2-40B4-BE49-F238E27FC236}">
                <a16:creationId xmlns:a16="http://schemas.microsoft.com/office/drawing/2014/main" id="{24A4A84E-A111-4BD1-A2FB-CE7465E3A8C7}"/>
              </a:ext>
            </a:extLst>
          </p:cNvPr>
          <p:cNvSpPr>
            <a:spLocks noGrp="1"/>
          </p:cNvSpPr>
          <p:nvPr>
            <p:ph type="body" sz="quarter" idx="14"/>
          </p:nvPr>
        </p:nvSpPr>
        <p:spPr/>
        <p:txBody>
          <a:bodyPr/>
          <a:lstStyle/>
          <a:p>
            <a:r>
              <a:rPr lang="en-US" dirty="0"/>
              <a:t>AV</a:t>
            </a:r>
          </a:p>
        </p:txBody>
      </p:sp>
      <p:grpSp>
        <p:nvGrpSpPr>
          <p:cNvPr id="5" name="Group 4">
            <a:extLst>
              <a:ext uri="{FF2B5EF4-FFF2-40B4-BE49-F238E27FC236}">
                <a16:creationId xmlns:a16="http://schemas.microsoft.com/office/drawing/2014/main" id="{E2D9A65C-4B85-44BB-AB01-D646E7051B03}"/>
              </a:ext>
            </a:extLst>
          </p:cNvPr>
          <p:cNvGrpSpPr>
            <a:grpSpLocks noChangeAspect="1"/>
          </p:cNvGrpSpPr>
          <p:nvPr/>
        </p:nvGrpSpPr>
        <p:grpSpPr>
          <a:xfrm>
            <a:off x="10944595" y="5505630"/>
            <a:ext cx="752482" cy="850392"/>
            <a:chOff x="6398827" y="1835394"/>
            <a:chExt cx="628176" cy="709911"/>
          </a:xfrm>
          <a:solidFill>
            <a:schemeClr val="accent1"/>
          </a:solidFill>
        </p:grpSpPr>
        <p:grpSp>
          <p:nvGrpSpPr>
            <p:cNvPr id="6" name="Group 5">
              <a:extLst>
                <a:ext uri="{FF2B5EF4-FFF2-40B4-BE49-F238E27FC236}">
                  <a16:creationId xmlns:a16="http://schemas.microsoft.com/office/drawing/2014/main" id="{9C3567E8-0442-4712-B064-EFD15CF5AFF3}"/>
                </a:ext>
              </a:extLst>
            </p:cNvPr>
            <p:cNvGrpSpPr/>
            <p:nvPr/>
          </p:nvGrpSpPr>
          <p:grpSpPr>
            <a:xfrm>
              <a:off x="6398827" y="1835394"/>
              <a:ext cx="241270" cy="237296"/>
              <a:chOff x="6867716" y="2333578"/>
              <a:chExt cx="159287" cy="156665"/>
            </a:xfrm>
            <a:grpFill/>
          </p:grpSpPr>
          <p:sp>
            <p:nvSpPr>
              <p:cNvPr id="12" name="Freeform: Shape 11">
                <a:extLst>
                  <a:ext uri="{FF2B5EF4-FFF2-40B4-BE49-F238E27FC236}">
                    <a16:creationId xmlns:a16="http://schemas.microsoft.com/office/drawing/2014/main" id="{A05D8388-8A5A-4651-BBB7-314099C4B985}"/>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3" name="Oval 11">
                <a:extLst>
                  <a:ext uri="{FF2B5EF4-FFF2-40B4-BE49-F238E27FC236}">
                    <a16:creationId xmlns:a16="http://schemas.microsoft.com/office/drawing/2014/main" id="{08122CC1-00A7-4393-BAAB-E77AA77ACF9A}"/>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Oval 12">
                <a:extLst>
                  <a:ext uri="{FF2B5EF4-FFF2-40B4-BE49-F238E27FC236}">
                    <a16:creationId xmlns:a16="http://schemas.microsoft.com/office/drawing/2014/main" id="{01399F3D-C9A7-4CBA-B410-A14173CB0164}"/>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7" name="Freeform 8">
              <a:extLst>
                <a:ext uri="{FF2B5EF4-FFF2-40B4-BE49-F238E27FC236}">
                  <a16:creationId xmlns:a16="http://schemas.microsoft.com/office/drawing/2014/main" id="{1C09A91F-B65C-4079-9F92-6005654D94DC}"/>
                </a:ext>
              </a:extLst>
            </p:cNvPr>
            <p:cNvSpPr>
              <a:spLocks/>
            </p:cNvSpPr>
            <p:nvPr/>
          </p:nvSpPr>
          <p:spPr bwMode="auto">
            <a:xfrm>
              <a:off x="6456717" y="1919301"/>
              <a:ext cx="544066" cy="626004"/>
            </a:xfrm>
            <a:custGeom>
              <a:avLst/>
              <a:gdLst>
                <a:gd name="T0" fmla="*/ 4523 w 5913"/>
                <a:gd name="T1" fmla="*/ 5373 h 6827"/>
                <a:gd name="T2" fmla="*/ 5321 w 5913"/>
                <a:gd name="T3" fmla="*/ 4573 h 6827"/>
                <a:gd name="T4" fmla="*/ 5321 w 5913"/>
                <a:gd name="T5" fmla="*/ 3902 h 6827"/>
                <a:gd name="T6" fmla="*/ 5669 w 5913"/>
                <a:gd name="T7" fmla="*/ 3902 h 6827"/>
                <a:gd name="T8" fmla="*/ 5913 w 5913"/>
                <a:gd name="T9" fmla="*/ 3668 h 6827"/>
                <a:gd name="T10" fmla="*/ 5836 w 5913"/>
                <a:gd name="T11" fmla="*/ 3489 h 6827"/>
                <a:gd name="T12" fmla="*/ 5128 w 5913"/>
                <a:gd name="T13" fmla="*/ 2912 h 6827"/>
                <a:gd name="T14" fmla="*/ 5128 w 5913"/>
                <a:gd name="T15" fmla="*/ 1484 h 6827"/>
                <a:gd name="T16" fmla="*/ 5025 w 5913"/>
                <a:gd name="T17" fmla="*/ 1389 h 6827"/>
                <a:gd name="T18" fmla="*/ 4433 w 5913"/>
                <a:gd name="T19" fmla="*/ 1389 h 6827"/>
                <a:gd name="T20" fmla="*/ 4336 w 5913"/>
                <a:gd name="T21" fmla="*/ 1484 h 6827"/>
                <a:gd name="T22" fmla="*/ 4336 w 5913"/>
                <a:gd name="T23" fmla="*/ 2272 h 6827"/>
                <a:gd name="T24" fmla="*/ 3126 w 5913"/>
                <a:gd name="T25" fmla="*/ 1289 h 6827"/>
                <a:gd name="T26" fmla="*/ 2960 w 5913"/>
                <a:gd name="T27" fmla="*/ 1219 h 6827"/>
                <a:gd name="T28" fmla="*/ 2785 w 5913"/>
                <a:gd name="T29" fmla="*/ 1289 h 6827"/>
                <a:gd name="T30" fmla="*/ 794 w 5913"/>
                <a:gd name="T31" fmla="*/ 2909 h 6827"/>
                <a:gd name="T32" fmla="*/ 794 w 5913"/>
                <a:gd name="T33" fmla="*/ 746 h 6827"/>
                <a:gd name="T34" fmla="*/ 1078 w 5913"/>
                <a:gd name="T35" fmla="*/ 376 h 6827"/>
                <a:gd name="T36" fmla="*/ 698 w 5913"/>
                <a:gd name="T37" fmla="*/ 0 h 6827"/>
                <a:gd name="T38" fmla="*/ 312 w 5913"/>
                <a:gd name="T39" fmla="*/ 376 h 6827"/>
                <a:gd name="T40" fmla="*/ 601 w 5913"/>
                <a:gd name="T41" fmla="*/ 746 h 6827"/>
                <a:gd name="T42" fmla="*/ 601 w 5913"/>
                <a:gd name="T43" fmla="*/ 3067 h 6827"/>
                <a:gd name="T44" fmla="*/ 83 w 5913"/>
                <a:gd name="T45" fmla="*/ 3489 h 6827"/>
                <a:gd name="T46" fmla="*/ 0 w 5913"/>
                <a:gd name="T47" fmla="*/ 3668 h 6827"/>
                <a:gd name="T48" fmla="*/ 245 w 5913"/>
                <a:gd name="T49" fmla="*/ 3902 h 6827"/>
                <a:gd name="T50" fmla="*/ 593 w 5913"/>
                <a:gd name="T51" fmla="*/ 3902 h 6827"/>
                <a:gd name="T52" fmla="*/ 593 w 5913"/>
                <a:gd name="T53" fmla="*/ 3914 h 6827"/>
                <a:gd name="T54" fmla="*/ 593 w 5913"/>
                <a:gd name="T55" fmla="*/ 6636 h 6827"/>
                <a:gd name="T56" fmla="*/ 791 w 5913"/>
                <a:gd name="T57" fmla="*/ 6827 h 6827"/>
                <a:gd name="T58" fmla="*/ 5128 w 5913"/>
                <a:gd name="T59" fmla="*/ 6827 h 6827"/>
                <a:gd name="T60" fmla="*/ 5321 w 5913"/>
                <a:gd name="T61" fmla="*/ 6636 h 6827"/>
                <a:gd name="T62" fmla="*/ 5321 w 5913"/>
                <a:gd name="T63" fmla="*/ 6173 h 6827"/>
                <a:gd name="T64" fmla="*/ 4523 w 5913"/>
                <a:gd name="T65" fmla="*/ 5373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13" h="6827">
                  <a:moveTo>
                    <a:pt x="4523" y="5373"/>
                  </a:moveTo>
                  <a:cubicBezTo>
                    <a:pt x="4523" y="4936"/>
                    <a:pt x="4880" y="4579"/>
                    <a:pt x="5321" y="4573"/>
                  </a:cubicBezTo>
                  <a:cubicBezTo>
                    <a:pt x="5321" y="4189"/>
                    <a:pt x="5321" y="3905"/>
                    <a:pt x="5321" y="3902"/>
                  </a:cubicBezTo>
                  <a:cubicBezTo>
                    <a:pt x="5669" y="3902"/>
                    <a:pt x="5669" y="3902"/>
                    <a:pt x="5669" y="3902"/>
                  </a:cubicBezTo>
                  <a:cubicBezTo>
                    <a:pt x="5804" y="3902"/>
                    <a:pt x="5913" y="3800"/>
                    <a:pt x="5913" y="3668"/>
                  </a:cubicBezTo>
                  <a:cubicBezTo>
                    <a:pt x="5913" y="3598"/>
                    <a:pt x="5887" y="3535"/>
                    <a:pt x="5836" y="3489"/>
                  </a:cubicBezTo>
                  <a:cubicBezTo>
                    <a:pt x="5128" y="2912"/>
                    <a:pt x="5128" y="2912"/>
                    <a:pt x="5128" y="2912"/>
                  </a:cubicBezTo>
                  <a:cubicBezTo>
                    <a:pt x="5128" y="1484"/>
                    <a:pt x="5128" y="1484"/>
                    <a:pt x="5128" y="1484"/>
                  </a:cubicBezTo>
                  <a:cubicBezTo>
                    <a:pt x="5128" y="1434"/>
                    <a:pt x="5083" y="1389"/>
                    <a:pt x="5025" y="1389"/>
                  </a:cubicBezTo>
                  <a:cubicBezTo>
                    <a:pt x="4433" y="1389"/>
                    <a:pt x="4433" y="1389"/>
                    <a:pt x="4433" y="1389"/>
                  </a:cubicBezTo>
                  <a:cubicBezTo>
                    <a:pt x="4382" y="1389"/>
                    <a:pt x="4336" y="1434"/>
                    <a:pt x="4336" y="1484"/>
                  </a:cubicBezTo>
                  <a:cubicBezTo>
                    <a:pt x="4336" y="2272"/>
                    <a:pt x="4336" y="2272"/>
                    <a:pt x="4336" y="2272"/>
                  </a:cubicBezTo>
                  <a:cubicBezTo>
                    <a:pt x="3126" y="1289"/>
                    <a:pt x="3126" y="1289"/>
                    <a:pt x="3126" y="1289"/>
                  </a:cubicBezTo>
                  <a:cubicBezTo>
                    <a:pt x="3083" y="1243"/>
                    <a:pt x="3024" y="1219"/>
                    <a:pt x="2960" y="1219"/>
                  </a:cubicBezTo>
                  <a:cubicBezTo>
                    <a:pt x="2889" y="1219"/>
                    <a:pt x="2831" y="1243"/>
                    <a:pt x="2785" y="1289"/>
                  </a:cubicBezTo>
                  <a:cubicBezTo>
                    <a:pt x="1815" y="2079"/>
                    <a:pt x="1193" y="2585"/>
                    <a:pt x="794" y="2909"/>
                  </a:cubicBezTo>
                  <a:cubicBezTo>
                    <a:pt x="794" y="2591"/>
                    <a:pt x="794" y="1961"/>
                    <a:pt x="794" y="746"/>
                  </a:cubicBezTo>
                  <a:cubicBezTo>
                    <a:pt x="955" y="701"/>
                    <a:pt x="1078" y="555"/>
                    <a:pt x="1078" y="376"/>
                  </a:cubicBezTo>
                  <a:cubicBezTo>
                    <a:pt x="1078" y="166"/>
                    <a:pt x="910" y="0"/>
                    <a:pt x="698" y="0"/>
                  </a:cubicBezTo>
                  <a:cubicBezTo>
                    <a:pt x="485" y="0"/>
                    <a:pt x="312" y="166"/>
                    <a:pt x="312" y="376"/>
                  </a:cubicBezTo>
                  <a:cubicBezTo>
                    <a:pt x="312" y="555"/>
                    <a:pt x="434" y="701"/>
                    <a:pt x="601" y="746"/>
                  </a:cubicBezTo>
                  <a:cubicBezTo>
                    <a:pt x="601" y="746"/>
                    <a:pt x="601" y="1030"/>
                    <a:pt x="601" y="3067"/>
                  </a:cubicBezTo>
                  <a:cubicBezTo>
                    <a:pt x="83" y="3489"/>
                    <a:pt x="83" y="3489"/>
                    <a:pt x="83" y="3489"/>
                  </a:cubicBezTo>
                  <a:cubicBezTo>
                    <a:pt x="33" y="3535"/>
                    <a:pt x="0" y="3598"/>
                    <a:pt x="0" y="3668"/>
                  </a:cubicBezTo>
                  <a:cubicBezTo>
                    <a:pt x="0" y="3800"/>
                    <a:pt x="110" y="3902"/>
                    <a:pt x="245" y="3902"/>
                  </a:cubicBezTo>
                  <a:cubicBezTo>
                    <a:pt x="593" y="3902"/>
                    <a:pt x="593" y="3902"/>
                    <a:pt x="593" y="3902"/>
                  </a:cubicBezTo>
                  <a:cubicBezTo>
                    <a:pt x="593" y="3909"/>
                    <a:pt x="593" y="3909"/>
                    <a:pt x="593" y="3914"/>
                  </a:cubicBezTo>
                  <a:cubicBezTo>
                    <a:pt x="593" y="6636"/>
                    <a:pt x="593" y="6636"/>
                    <a:pt x="593" y="6636"/>
                  </a:cubicBezTo>
                  <a:cubicBezTo>
                    <a:pt x="593" y="6742"/>
                    <a:pt x="682" y="6827"/>
                    <a:pt x="791" y="6827"/>
                  </a:cubicBezTo>
                  <a:cubicBezTo>
                    <a:pt x="5128" y="6827"/>
                    <a:pt x="5128" y="6827"/>
                    <a:pt x="5128" y="6827"/>
                  </a:cubicBezTo>
                  <a:cubicBezTo>
                    <a:pt x="5238" y="6827"/>
                    <a:pt x="5321" y="6742"/>
                    <a:pt x="5321" y="6636"/>
                  </a:cubicBezTo>
                  <a:cubicBezTo>
                    <a:pt x="5321" y="6636"/>
                    <a:pt x="5321" y="6449"/>
                    <a:pt x="5321" y="6173"/>
                  </a:cubicBezTo>
                  <a:cubicBezTo>
                    <a:pt x="4880" y="6167"/>
                    <a:pt x="4523" y="5811"/>
                    <a:pt x="4523" y="53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8" name="Group 7">
              <a:extLst>
                <a:ext uri="{FF2B5EF4-FFF2-40B4-BE49-F238E27FC236}">
                  <a16:creationId xmlns:a16="http://schemas.microsoft.com/office/drawing/2014/main" id="{E5ED1EE4-A21A-4013-B4DB-C126156C1433}"/>
                </a:ext>
              </a:extLst>
            </p:cNvPr>
            <p:cNvGrpSpPr/>
            <p:nvPr/>
          </p:nvGrpSpPr>
          <p:grpSpPr>
            <a:xfrm>
              <a:off x="6867716" y="2333578"/>
              <a:ext cx="159287" cy="156665"/>
              <a:chOff x="6867716" y="2333578"/>
              <a:chExt cx="159287" cy="156665"/>
            </a:xfrm>
            <a:grpFill/>
          </p:grpSpPr>
          <p:sp>
            <p:nvSpPr>
              <p:cNvPr id="9" name="Freeform: Shape 8">
                <a:extLst>
                  <a:ext uri="{FF2B5EF4-FFF2-40B4-BE49-F238E27FC236}">
                    <a16:creationId xmlns:a16="http://schemas.microsoft.com/office/drawing/2014/main" id="{BDD62E44-3CF9-40F1-88BD-28160EAF9E2C}"/>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0" name="Oval 11">
                <a:extLst>
                  <a:ext uri="{FF2B5EF4-FFF2-40B4-BE49-F238E27FC236}">
                    <a16:creationId xmlns:a16="http://schemas.microsoft.com/office/drawing/2014/main" id="{2F36ECA5-709C-4C40-BC29-3A29BC4E5BE4}"/>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1" name="Oval 12">
                <a:extLst>
                  <a:ext uri="{FF2B5EF4-FFF2-40B4-BE49-F238E27FC236}">
                    <a16:creationId xmlns:a16="http://schemas.microsoft.com/office/drawing/2014/main" id="{03FD49EF-6931-41E5-9630-DBB0C10F51F8}"/>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3810703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2">
            <a:extLst>
              <a:ext uri="{FF2B5EF4-FFF2-40B4-BE49-F238E27FC236}">
                <a16:creationId xmlns:a16="http://schemas.microsoft.com/office/drawing/2014/main" id="{B3DE070E-1E8D-48CE-A016-1191AC7134AA}"/>
              </a:ext>
            </a:extLst>
          </p:cNvPr>
          <p:cNvSpPr txBox="1">
            <a:spLocks/>
          </p:cNvSpPr>
          <p:nvPr/>
        </p:nvSpPr>
        <p:spPr>
          <a:xfrm>
            <a:off x="630319" y="1285107"/>
            <a:ext cx="10101714" cy="4769463"/>
          </a:xfrm>
          <a:prstGeom prst="rect">
            <a:avLst/>
          </a:prstGeom>
        </p:spPr>
        <p:txBody>
          <a:bodyPr vert="horz" lIns="0" tIns="0" rIns="0" bIns="0" rtlCol="0">
            <a:noAutofit/>
          </a:bodyPr>
          <a:lstStyle>
            <a:lvl1pPr marL="173736" indent="-173736" algn="l" defTabSz="914400" rtl="0" eaLnBrk="1" latinLnBrk="0" hangingPunct="1">
              <a:lnSpc>
                <a:spcPct val="107000"/>
              </a:lnSpc>
              <a:spcBef>
                <a:spcPts val="1200"/>
              </a:spcBef>
              <a:buClr>
                <a:schemeClr val="accent2"/>
              </a:buClr>
              <a:buFont typeface="Arial" panose="020B0604020202020204" pitchFamily="34" charset="0"/>
              <a:buChar char="•"/>
              <a:defRPr sz="2100" kern="1200" baseline="0">
                <a:solidFill>
                  <a:srgbClr val="333333"/>
                </a:solidFill>
                <a:latin typeface="+mn-lt"/>
                <a:ea typeface="+mn-ea"/>
                <a:cs typeface="+mn-cs"/>
              </a:defRPr>
            </a:lvl1pPr>
            <a:lvl2pPr marL="338328" indent="-174625" algn="l" defTabSz="914400" rtl="0" eaLnBrk="1" latinLnBrk="0" hangingPunct="1">
              <a:lnSpc>
                <a:spcPct val="107000"/>
              </a:lnSpc>
              <a:spcBef>
                <a:spcPts val="0"/>
              </a:spcBef>
              <a:buClr>
                <a:schemeClr val="accent1"/>
              </a:buClr>
              <a:buFont typeface="Microsoft Sans Serif" panose="020B0604020202020204" pitchFamily="34" charset="0"/>
              <a:buChar char="◦"/>
              <a:defRPr sz="2100" kern="1200" baseline="0">
                <a:solidFill>
                  <a:srgbClr val="333333"/>
                </a:solidFill>
                <a:latin typeface="+mn-lt"/>
                <a:ea typeface="+mn-ea"/>
                <a:cs typeface="+mn-cs"/>
              </a:defRPr>
            </a:lvl2pPr>
            <a:lvl3pPr marL="509588" indent="-161925" algn="l" defTabSz="914400" rtl="0" eaLnBrk="1" latinLnBrk="0" hangingPunct="1">
              <a:lnSpc>
                <a:spcPct val="100000"/>
              </a:lnSpc>
              <a:spcBef>
                <a:spcPts val="0"/>
              </a:spcBef>
              <a:buClr>
                <a:schemeClr val="tx2"/>
              </a:buClr>
              <a:buFont typeface="Microsoft Sans Serif" panose="020B0604020202020204" pitchFamily="34" charset="0"/>
              <a:buChar char="•"/>
              <a:defRPr lang="en-US" sz="1800" kern="1200">
                <a:solidFill>
                  <a:srgbClr val="333333"/>
                </a:solidFill>
                <a:latin typeface="+mn-lt"/>
                <a:ea typeface="+mn-ea"/>
                <a:cs typeface="+mn-cs"/>
              </a:defRPr>
            </a:lvl3pPr>
            <a:lvl4pPr marL="685800" indent="-173736" algn="l" defTabSz="914400" rtl="0" eaLnBrk="1" latinLnBrk="0" hangingPunct="1">
              <a:lnSpc>
                <a:spcPct val="100000"/>
              </a:lnSpc>
              <a:spcBef>
                <a:spcPts val="0"/>
              </a:spcBef>
              <a:buClr>
                <a:schemeClr val="accent1"/>
              </a:buClr>
              <a:buFont typeface="Lucida Grande"/>
              <a:buChar char="»"/>
              <a:defRPr sz="1800" kern="1200">
                <a:solidFill>
                  <a:srgbClr val="333333"/>
                </a:solidFill>
                <a:latin typeface="+mn-lt"/>
                <a:ea typeface="+mn-ea"/>
                <a:cs typeface="+mn-cs"/>
              </a:defRPr>
            </a:lvl4pPr>
            <a:lvl5pPr marL="0" indent="0" algn="l" defTabSz="914400" rtl="0" eaLnBrk="1" latinLnBrk="0" hangingPunct="1">
              <a:lnSpc>
                <a:spcPct val="98000"/>
              </a:lnSpc>
              <a:spcBef>
                <a:spcPts val="1800"/>
              </a:spcBef>
              <a:buClr>
                <a:schemeClr val="tx2"/>
              </a:buClr>
              <a:buFont typeface="Microsoft Sans Serif" panose="020B0604020202020204" pitchFamily="34" charset="0"/>
              <a:buChar char="​"/>
              <a:tabLst/>
              <a:defRPr sz="2800" kern="1200" baseline="0">
                <a:solidFill>
                  <a:srgbClr val="333333"/>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a:lstStyle>
          <a:p>
            <a:r>
              <a:rPr lang="en-US" sz="2400" dirty="0"/>
              <a:t>Luma filter: 8-tap filter </a:t>
            </a:r>
            <a:r>
              <a:rPr lang="en-US" sz="2400" dirty="0">
                <a:sym typeface="Wingdings" panose="05000000000000000000" pitchFamily="2" charset="2"/>
              </a:rPr>
              <a:t> bandwidth = (w + 7) * (h + 7)</a:t>
            </a:r>
            <a:endParaRPr lang="en-US" sz="2400" dirty="0">
              <a:solidFill>
                <a:schemeClr val="tx1"/>
              </a:solidFill>
            </a:endParaRPr>
          </a:p>
          <a:p>
            <a:r>
              <a:rPr lang="en-US" sz="2400" dirty="0">
                <a:solidFill>
                  <a:schemeClr val="tx1"/>
                </a:solidFill>
              </a:rPr>
              <a:t>In VVC, uni-pred 4x4 and bi-pred 4x4, 8x4/4x8, 16x4/4x16 have higher bandwidth than worst-case of HEVC </a:t>
            </a:r>
          </a:p>
          <a:p>
            <a:endParaRPr lang="en-US" sz="1800" dirty="0">
              <a:solidFill>
                <a:srgbClr val="000000"/>
              </a:solidFill>
              <a:latin typeface="Consolas" panose="020B0609020204030204" pitchFamily="49" charset="0"/>
            </a:endParaRPr>
          </a:p>
          <a:p>
            <a:pPr marL="914400" algn="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800" dirty="0">
              <a:solidFill>
                <a:srgbClr val="000000"/>
              </a:solidFill>
              <a:latin typeface="Consolas" panose="020B0609020204030204" pitchFamily="49" charset="0"/>
            </a:endParaRPr>
          </a:p>
          <a:p>
            <a:endParaRPr lang="en-US" b="1" dirty="0"/>
          </a:p>
          <a:p>
            <a:pPr marL="0" indent="0">
              <a:buFont typeface="Arial" panose="020B0604020202020204" pitchFamily="34" charset="0"/>
              <a:buNone/>
            </a:pPr>
            <a:endParaRPr lang="en-US" sz="1400" dirty="0"/>
          </a:p>
        </p:txBody>
      </p:sp>
      <p:sp>
        <p:nvSpPr>
          <p:cNvPr id="2" name="Title 1"/>
          <p:cNvSpPr>
            <a:spLocks noGrp="1"/>
          </p:cNvSpPr>
          <p:nvPr>
            <p:ph type="title"/>
          </p:nvPr>
        </p:nvSpPr>
        <p:spPr/>
        <p:txBody>
          <a:bodyPr/>
          <a:lstStyle/>
          <a:p>
            <a:r>
              <a:rPr lang="en-US" dirty="0">
                <a:solidFill>
                  <a:schemeClr val="tx1">
                    <a:lumMod val="85000"/>
                    <a:lumOff val="15000"/>
                  </a:schemeClr>
                </a:solidFill>
              </a:rPr>
              <a:t>Memory bandwith with luma filter</a:t>
            </a:r>
          </a:p>
        </p:txBody>
      </p:sp>
      <p:sp>
        <p:nvSpPr>
          <p:cNvPr id="4" name="Rectangle 2"/>
          <p:cNvSpPr>
            <a:spLocks noChangeArrowheads="1"/>
          </p:cNvSpPr>
          <p:nvPr/>
        </p:nvSpPr>
        <p:spPr bwMode="auto">
          <a:xfrm>
            <a:off x="1524001"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6" name="Table 5">
            <a:extLst>
              <a:ext uri="{FF2B5EF4-FFF2-40B4-BE49-F238E27FC236}">
                <a16:creationId xmlns:a16="http://schemas.microsoft.com/office/drawing/2014/main" id="{E2C83845-95B0-4ADA-B2F5-47033D97D028}"/>
              </a:ext>
            </a:extLst>
          </p:cNvPr>
          <p:cNvGraphicFramePr>
            <a:graphicFrameLocks noGrp="1"/>
          </p:cNvGraphicFramePr>
          <p:nvPr>
            <p:extLst>
              <p:ext uri="{D42A27DB-BD31-4B8C-83A1-F6EECF244321}">
                <p14:modId xmlns:p14="http://schemas.microsoft.com/office/powerpoint/2010/main" val="1961852815"/>
              </p:ext>
            </p:extLst>
          </p:nvPr>
        </p:nvGraphicFramePr>
        <p:xfrm>
          <a:off x="852257" y="3176387"/>
          <a:ext cx="9609474" cy="2434299"/>
        </p:xfrm>
        <a:graphic>
          <a:graphicData uri="http://schemas.openxmlformats.org/drawingml/2006/table">
            <a:tbl>
              <a:tblPr firstRow="1" firstCol="1" bandRow="1">
                <a:tableStyleId>{5C22544A-7EE6-4342-B048-85BDC9FD1C3A}</a:tableStyleId>
              </a:tblPr>
              <a:tblGrid>
                <a:gridCol w="1143912">
                  <a:extLst>
                    <a:ext uri="{9D8B030D-6E8A-4147-A177-3AD203B41FA5}">
                      <a16:colId xmlns:a16="http://schemas.microsoft.com/office/drawing/2014/main" val="4185117516"/>
                    </a:ext>
                  </a:extLst>
                </a:gridCol>
                <a:gridCol w="1790871">
                  <a:extLst>
                    <a:ext uri="{9D8B030D-6E8A-4147-A177-3AD203B41FA5}">
                      <a16:colId xmlns:a16="http://schemas.microsoft.com/office/drawing/2014/main" val="3611558448"/>
                    </a:ext>
                  </a:extLst>
                </a:gridCol>
                <a:gridCol w="1978631">
                  <a:extLst>
                    <a:ext uri="{9D8B030D-6E8A-4147-A177-3AD203B41FA5}">
                      <a16:colId xmlns:a16="http://schemas.microsoft.com/office/drawing/2014/main" val="944449191"/>
                    </a:ext>
                  </a:extLst>
                </a:gridCol>
                <a:gridCol w="2754164">
                  <a:extLst>
                    <a:ext uri="{9D8B030D-6E8A-4147-A177-3AD203B41FA5}">
                      <a16:colId xmlns:a16="http://schemas.microsoft.com/office/drawing/2014/main" val="36967945"/>
                    </a:ext>
                  </a:extLst>
                </a:gridCol>
                <a:gridCol w="1941896">
                  <a:extLst>
                    <a:ext uri="{9D8B030D-6E8A-4147-A177-3AD203B41FA5}">
                      <a16:colId xmlns:a16="http://schemas.microsoft.com/office/drawing/2014/main" val="3947224398"/>
                    </a:ext>
                  </a:extLst>
                </a:gridCol>
              </a:tblGrid>
              <a:tr h="658533">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Prediction</a:t>
                      </a:r>
                    </a:p>
                  </a:txBody>
                  <a:tcPr marL="68580" marR="68580" marT="0" marB="0" anchor="ctr"/>
                </a:tc>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Block size</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 of fetch pixels</a:t>
                      </a:r>
                      <a:endParaRPr lang="en-US" sz="1400" dirty="0">
                        <a:effectLst/>
                        <a:latin typeface="Times New Roman" panose="02020603050405020304" pitchFamily="18" charset="0"/>
                        <a:ea typeface="DengXia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 of fetched pixels /1 luma pixel</a:t>
                      </a:r>
                      <a:endParaRPr lang="en-US" sz="1400" dirty="0">
                        <a:effectLst/>
                        <a:latin typeface="Times New Roman" panose="02020603050405020304" pitchFamily="18" charset="0"/>
                        <a:ea typeface="DengXia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Over HEVC worst case (%)</a:t>
                      </a:r>
                      <a:endParaRPr lang="en-US" sz="1400">
                        <a:effectLst/>
                        <a:latin typeface="Times New Roman" panose="02020603050405020304" pitchFamily="18" charset="0"/>
                        <a:ea typeface="DengXian" panose="02010600030101010101" pitchFamily="2" charset="-122"/>
                      </a:endParaRPr>
                    </a:p>
                  </a:txBody>
                  <a:tcPr marL="68580" marR="68580" marT="0" marB="0" anchor="ctr"/>
                </a:tc>
                <a:extLst>
                  <a:ext uri="{0D108BD9-81ED-4DB2-BD59-A6C34878D82A}">
                    <a16:rowId xmlns:a16="http://schemas.microsoft.com/office/drawing/2014/main" val="925422484"/>
                  </a:ext>
                </a:extLst>
              </a:tr>
              <a:tr h="295961">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bi</a:t>
                      </a:r>
                      <a:endParaRPr lang="en-US" sz="14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4x4</a:t>
                      </a:r>
                      <a:endParaRPr lang="en-US" sz="1400" dirty="0">
                        <a:effectLst/>
                        <a:latin typeface="Times New Roman" panose="02020603050405020304" pitchFamily="18" charset="0"/>
                        <a:ea typeface="DengXia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242</a:t>
                      </a:r>
                      <a:endParaRPr lang="en-US" sz="1400" dirty="0">
                        <a:effectLst/>
                        <a:latin typeface="Times New Roman" panose="02020603050405020304" pitchFamily="18" charset="0"/>
                        <a:ea typeface="DengXia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15.13</a:t>
                      </a:r>
                      <a:endParaRPr lang="en-US" sz="14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115</a:t>
                      </a:r>
                      <a:endParaRPr lang="en-US" sz="1400">
                        <a:effectLst/>
                        <a:latin typeface="Times New Roman" panose="02020603050405020304" pitchFamily="18" charset="0"/>
                        <a:ea typeface="DengXian" panose="02010600030101010101" pitchFamily="2" charset="-122"/>
                      </a:endParaRPr>
                    </a:p>
                  </a:txBody>
                  <a:tcPr marL="68580" marR="68580" marT="0" marB="0" anchor="ctr"/>
                </a:tc>
                <a:extLst>
                  <a:ext uri="{0D108BD9-81ED-4DB2-BD59-A6C34878D82A}">
                    <a16:rowId xmlns:a16="http://schemas.microsoft.com/office/drawing/2014/main" val="2928114140"/>
                  </a:ext>
                </a:extLst>
              </a:tr>
              <a:tr h="295961">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uni</a:t>
                      </a:r>
                      <a:endParaRPr lang="en-US" sz="14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4x4</a:t>
                      </a:r>
                      <a:endParaRPr lang="en-US" sz="14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121</a:t>
                      </a:r>
                      <a:endParaRPr lang="en-US" sz="1400" dirty="0">
                        <a:effectLst/>
                        <a:latin typeface="Times New Roman" panose="02020603050405020304" pitchFamily="18" charset="0"/>
                        <a:ea typeface="DengXia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7.56</a:t>
                      </a:r>
                      <a:endParaRPr lang="en-US" sz="1400" dirty="0">
                        <a:effectLst/>
                        <a:latin typeface="Times New Roman" panose="02020603050405020304" pitchFamily="18" charset="0"/>
                        <a:ea typeface="DengXia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8</a:t>
                      </a:r>
                      <a:endParaRPr lang="en-US" sz="1400">
                        <a:effectLst/>
                        <a:latin typeface="Times New Roman" panose="02020603050405020304" pitchFamily="18" charset="0"/>
                        <a:ea typeface="DengXian" panose="02010600030101010101" pitchFamily="2" charset="-122"/>
                      </a:endParaRPr>
                    </a:p>
                  </a:txBody>
                  <a:tcPr marL="68580" marR="68580" marT="0" marB="0" anchor="ctr"/>
                </a:tc>
                <a:extLst>
                  <a:ext uri="{0D108BD9-81ED-4DB2-BD59-A6C34878D82A}">
                    <a16:rowId xmlns:a16="http://schemas.microsoft.com/office/drawing/2014/main" val="73057432"/>
                  </a:ext>
                </a:extLst>
              </a:tr>
              <a:tr h="295961">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bi</a:t>
                      </a:r>
                      <a:endParaRPr lang="en-US" sz="14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4x8/8x4</a:t>
                      </a:r>
                      <a:endParaRPr lang="en-US" sz="14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330</a:t>
                      </a:r>
                      <a:endParaRPr lang="en-US" sz="14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10.31</a:t>
                      </a:r>
                      <a:endParaRPr lang="en-US" sz="14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47</a:t>
                      </a:r>
                      <a:endParaRPr lang="en-US" sz="1400">
                        <a:effectLst/>
                        <a:latin typeface="Times New Roman" panose="02020603050405020304" pitchFamily="18" charset="0"/>
                        <a:ea typeface="DengXian" panose="02010600030101010101" pitchFamily="2" charset="-122"/>
                      </a:endParaRPr>
                    </a:p>
                  </a:txBody>
                  <a:tcPr marL="68580" marR="68580" marT="0" marB="0" anchor="ctr"/>
                </a:tc>
                <a:extLst>
                  <a:ext uri="{0D108BD9-81ED-4DB2-BD59-A6C34878D82A}">
                    <a16:rowId xmlns:a16="http://schemas.microsoft.com/office/drawing/2014/main" val="3327628698"/>
                  </a:ext>
                </a:extLst>
              </a:tr>
              <a:tr h="295961">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bi</a:t>
                      </a:r>
                      <a:endParaRPr lang="en-US" sz="14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4x16/16x4</a:t>
                      </a:r>
                      <a:endParaRPr lang="en-US" sz="14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506</a:t>
                      </a:r>
                      <a:endParaRPr lang="en-US" sz="14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7.91</a:t>
                      </a:r>
                      <a:endParaRPr lang="en-US" sz="14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12</a:t>
                      </a:r>
                      <a:endParaRPr lang="en-US" sz="1400">
                        <a:effectLst/>
                        <a:latin typeface="Times New Roman" panose="02020603050405020304" pitchFamily="18" charset="0"/>
                        <a:ea typeface="DengXian" panose="02010600030101010101" pitchFamily="2" charset="-122"/>
                      </a:endParaRPr>
                    </a:p>
                  </a:txBody>
                  <a:tcPr marL="68580" marR="68580" marT="0" marB="0" anchor="ctr"/>
                </a:tc>
                <a:extLst>
                  <a:ext uri="{0D108BD9-81ED-4DB2-BD59-A6C34878D82A}">
                    <a16:rowId xmlns:a16="http://schemas.microsoft.com/office/drawing/2014/main" val="760252625"/>
                  </a:ext>
                </a:extLst>
              </a:tr>
              <a:tr h="295961">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bi</a:t>
                      </a:r>
                      <a:endParaRPr lang="en-US" sz="14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8x8</a:t>
                      </a:r>
                      <a:endParaRPr lang="en-US" sz="14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450</a:t>
                      </a:r>
                      <a:endParaRPr lang="en-US" sz="14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7.03</a:t>
                      </a:r>
                      <a:endParaRPr lang="en-US" sz="14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0</a:t>
                      </a:r>
                      <a:endParaRPr lang="en-US" sz="1400">
                        <a:effectLst/>
                        <a:latin typeface="Times New Roman" panose="02020603050405020304" pitchFamily="18" charset="0"/>
                        <a:ea typeface="DengXian" panose="02010600030101010101" pitchFamily="2" charset="-122"/>
                      </a:endParaRPr>
                    </a:p>
                  </a:txBody>
                  <a:tcPr marL="68580" marR="68580" marT="0" marB="0" anchor="ctr"/>
                </a:tc>
                <a:extLst>
                  <a:ext uri="{0D108BD9-81ED-4DB2-BD59-A6C34878D82A}">
                    <a16:rowId xmlns:a16="http://schemas.microsoft.com/office/drawing/2014/main" val="4092576434"/>
                  </a:ext>
                </a:extLst>
              </a:tr>
              <a:tr h="295961">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bi</a:t>
                      </a:r>
                      <a:endParaRPr lang="en-US" sz="14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9x9</a:t>
                      </a:r>
                      <a:endParaRPr lang="en-US" sz="1400" dirty="0">
                        <a:effectLst/>
                        <a:latin typeface="Times New Roman" panose="02020603050405020304" pitchFamily="18" charset="0"/>
                        <a:ea typeface="DengXia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512</a:t>
                      </a:r>
                      <a:endParaRPr lang="en-US" sz="14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8.00</a:t>
                      </a:r>
                      <a:endParaRPr lang="en-US" sz="14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14</a:t>
                      </a:r>
                      <a:endParaRPr lang="en-US" sz="1400" dirty="0">
                        <a:effectLst/>
                        <a:latin typeface="Times New Roman" panose="02020603050405020304" pitchFamily="18" charset="0"/>
                        <a:ea typeface="DengXian" panose="02010600030101010101" pitchFamily="2" charset="-122"/>
                      </a:endParaRPr>
                    </a:p>
                  </a:txBody>
                  <a:tcPr marL="68580" marR="68580" marT="0" marB="0" anchor="ctr"/>
                </a:tc>
                <a:extLst>
                  <a:ext uri="{0D108BD9-81ED-4DB2-BD59-A6C34878D82A}">
                    <a16:rowId xmlns:a16="http://schemas.microsoft.com/office/drawing/2014/main" val="4210692877"/>
                  </a:ext>
                </a:extLst>
              </a:tr>
            </a:tbl>
          </a:graphicData>
        </a:graphic>
      </p:graphicFrame>
      <p:sp>
        <p:nvSpPr>
          <p:cNvPr id="9" name="TextBox 8">
            <a:extLst>
              <a:ext uri="{FF2B5EF4-FFF2-40B4-BE49-F238E27FC236}">
                <a16:creationId xmlns:a16="http://schemas.microsoft.com/office/drawing/2014/main" id="{CB1B89F6-F86D-4F37-AF09-9F3F78982292}"/>
              </a:ext>
            </a:extLst>
          </p:cNvPr>
          <p:cNvSpPr txBox="1"/>
          <p:nvPr/>
        </p:nvSpPr>
        <p:spPr>
          <a:xfrm>
            <a:off x="714242" y="5550462"/>
            <a:ext cx="8172116" cy="389337"/>
          </a:xfrm>
          <a:prstGeom prst="rect">
            <a:avLst/>
          </a:prstGeom>
          <a:noFill/>
          <a:ln>
            <a:noFill/>
          </a:ln>
        </p:spPr>
        <p:txBody>
          <a:bodyPr wrap="square" lIns="137160" tIns="91440" rIns="0" bIns="91440" rtlCol="0">
            <a:spAutoFit/>
          </a:bodyPr>
          <a:lstStyle/>
          <a:p>
            <a:pPr>
              <a:lnSpc>
                <a:spcPct val="95000"/>
              </a:lnSpc>
              <a:spcBef>
                <a:spcPts val="1200"/>
              </a:spcBef>
            </a:pPr>
            <a:r>
              <a:rPr lang="en-US" sz="1400" i="1" dirty="0"/>
              <a:t>*bi-pred 9x9 is the worst-case proposed in </a:t>
            </a:r>
            <a:r>
              <a:rPr lang="en-US" sz="1400" i="1" dirty="0">
                <a:hlinkClick r:id="rId2"/>
              </a:rPr>
              <a:t>JVET-M0150</a:t>
            </a:r>
            <a:r>
              <a:rPr lang="en-US" sz="1400" i="1" dirty="0"/>
              <a:t> , CE2.4.3(c)</a:t>
            </a:r>
            <a:endParaRPr lang="en-US" sz="1400" i="1" dirty="0">
              <a:solidFill>
                <a:schemeClr val="tx1"/>
              </a:solidFill>
            </a:endParaRPr>
          </a:p>
        </p:txBody>
      </p:sp>
    </p:spTree>
    <p:extLst>
      <p:ext uri="{BB962C8B-B14F-4D97-AF65-F5344CB8AC3E}">
        <p14:creationId xmlns:p14="http://schemas.microsoft.com/office/powerpoint/2010/main" val="16254544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032960-B093-4796-8570-737585494CB2}"/>
              </a:ext>
            </a:extLst>
          </p:cNvPr>
          <p:cNvSpPr>
            <a:spLocks noGrp="1"/>
          </p:cNvSpPr>
          <p:nvPr>
            <p:ph type="title"/>
          </p:nvPr>
        </p:nvSpPr>
        <p:spPr/>
        <p:txBody>
          <a:bodyPr/>
          <a:lstStyle/>
          <a:p>
            <a:r>
              <a:rPr lang="en-US" dirty="0">
                <a:solidFill>
                  <a:schemeClr val="tx1">
                    <a:lumMod val="85000"/>
                    <a:lumOff val="15000"/>
                  </a:schemeClr>
                </a:solidFill>
              </a:rPr>
              <a:t>Memory bandwith with chroma filter</a:t>
            </a:r>
            <a:endParaRPr lang="en-US" dirty="0"/>
          </a:p>
        </p:txBody>
      </p:sp>
      <p:sp>
        <p:nvSpPr>
          <p:cNvPr id="5" name="Content Placeholder 4">
            <a:extLst>
              <a:ext uri="{FF2B5EF4-FFF2-40B4-BE49-F238E27FC236}">
                <a16:creationId xmlns:a16="http://schemas.microsoft.com/office/drawing/2014/main" id="{1CC49600-62AB-4A27-BE70-51A79C9CE90D}"/>
              </a:ext>
            </a:extLst>
          </p:cNvPr>
          <p:cNvSpPr>
            <a:spLocks noGrp="1"/>
          </p:cNvSpPr>
          <p:nvPr>
            <p:ph idx="1"/>
          </p:nvPr>
        </p:nvSpPr>
        <p:spPr/>
        <p:txBody>
          <a:bodyPr/>
          <a:lstStyle/>
          <a:p>
            <a:r>
              <a:rPr lang="en-US" dirty="0"/>
              <a:t>Chroma filter: 4-tap filter </a:t>
            </a:r>
            <a:r>
              <a:rPr lang="en-US" dirty="0">
                <a:sym typeface="Wingdings" panose="05000000000000000000" pitchFamily="2" charset="2"/>
              </a:rPr>
              <a:t> bandwidth = (w + 3) * (h + 3)</a:t>
            </a:r>
            <a:endParaRPr lang="en-US" dirty="0"/>
          </a:p>
        </p:txBody>
      </p:sp>
      <p:graphicFrame>
        <p:nvGraphicFramePr>
          <p:cNvPr id="6" name="Content Placeholder 3">
            <a:extLst>
              <a:ext uri="{FF2B5EF4-FFF2-40B4-BE49-F238E27FC236}">
                <a16:creationId xmlns:a16="http://schemas.microsoft.com/office/drawing/2014/main" id="{C63D078B-7986-4F77-8399-904ECB38657C}"/>
              </a:ext>
            </a:extLst>
          </p:cNvPr>
          <p:cNvGraphicFramePr>
            <a:graphicFrameLocks/>
          </p:cNvGraphicFramePr>
          <p:nvPr>
            <p:extLst>
              <p:ext uri="{D42A27DB-BD31-4B8C-83A1-F6EECF244321}">
                <p14:modId xmlns:p14="http://schemas.microsoft.com/office/powerpoint/2010/main" val="2543638545"/>
              </p:ext>
            </p:extLst>
          </p:nvPr>
        </p:nvGraphicFramePr>
        <p:xfrm>
          <a:off x="861133" y="2785769"/>
          <a:ext cx="9609475" cy="2189945"/>
        </p:xfrm>
        <a:graphic>
          <a:graphicData uri="http://schemas.openxmlformats.org/drawingml/2006/table">
            <a:tbl>
              <a:tblPr firstRow="1" firstCol="1" bandRow="1">
                <a:tableStyleId>{5C22544A-7EE6-4342-B048-85BDC9FD1C3A}</a:tableStyleId>
              </a:tblPr>
              <a:tblGrid>
                <a:gridCol w="1262226">
                  <a:extLst>
                    <a:ext uri="{9D8B030D-6E8A-4147-A177-3AD203B41FA5}">
                      <a16:colId xmlns:a16="http://schemas.microsoft.com/office/drawing/2014/main" val="1780519107"/>
                    </a:ext>
                  </a:extLst>
                </a:gridCol>
                <a:gridCol w="2041289">
                  <a:extLst>
                    <a:ext uri="{9D8B030D-6E8A-4147-A177-3AD203B41FA5}">
                      <a16:colId xmlns:a16="http://schemas.microsoft.com/office/drawing/2014/main" val="84393803"/>
                    </a:ext>
                  </a:extLst>
                </a:gridCol>
                <a:gridCol w="2157166">
                  <a:extLst>
                    <a:ext uri="{9D8B030D-6E8A-4147-A177-3AD203B41FA5}">
                      <a16:colId xmlns:a16="http://schemas.microsoft.com/office/drawing/2014/main" val="3597729706"/>
                    </a:ext>
                  </a:extLst>
                </a:gridCol>
                <a:gridCol w="2498588">
                  <a:extLst>
                    <a:ext uri="{9D8B030D-6E8A-4147-A177-3AD203B41FA5}">
                      <a16:colId xmlns:a16="http://schemas.microsoft.com/office/drawing/2014/main" val="3723150913"/>
                    </a:ext>
                  </a:extLst>
                </a:gridCol>
                <a:gridCol w="1650206">
                  <a:extLst>
                    <a:ext uri="{9D8B030D-6E8A-4147-A177-3AD203B41FA5}">
                      <a16:colId xmlns:a16="http://schemas.microsoft.com/office/drawing/2014/main" val="416552321"/>
                    </a:ext>
                  </a:extLst>
                </a:gridCol>
              </a:tblGrid>
              <a:tr h="603681">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Prediction</a:t>
                      </a:r>
                      <a:endParaRPr lang="en-US" sz="14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Block size</a:t>
                      </a:r>
                      <a:endParaRPr lang="en-US" sz="1400" dirty="0">
                        <a:effectLst/>
                        <a:latin typeface="Times New Roman" panose="02020603050405020304" pitchFamily="18" charset="0"/>
                        <a:ea typeface="DengXia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 of fetch pixels</a:t>
                      </a:r>
                      <a:endParaRPr lang="en-US" sz="1400" dirty="0">
                        <a:effectLst/>
                        <a:latin typeface="Times New Roman" panose="02020603050405020304" pitchFamily="18" charset="0"/>
                        <a:ea typeface="DengXia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 of fetched pixels /1 luma pixel</a:t>
                      </a:r>
                      <a:endParaRPr lang="en-US" sz="1400" dirty="0">
                        <a:effectLst/>
                        <a:latin typeface="Times New Roman" panose="02020603050405020304" pitchFamily="18" charset="0"/>
                        <a:ea typeface="DengXia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Over HEVC worst case (%)</a:t>
                      </a:r>
                      <a:endParaRPr lang="en-US" sz="1400">
                        <a:effectLst/>
                        <a:latin typeface="Times New Roman" panose="02020603050405020304" pitchFamily="18" charset="0"/>
                        <a:ea typeface="DengXian" panose="02010600030101010101" pitchFamily="2" charset="-122"/>
                      </a:endParaRPr>
                    </a:p>
                  </a:txBody>
                  <a:tcPr marL="68580" marR="68580" marT="0" marB="0" anchor="ctr"/>
                </a:tc>
                <a:extLst>
                  <a:ext uri="{0D108BD9-81ED-4DB2-BD59-A6C34878D82A}">
                    <a16:rowId xmlns:a16="http://schemas.microsoft.com/office/drawing/2014/main" val="1729804995"/>
                  </a:ext>
                </a:extLst>
              </a:tr>
              <a:tr h="396566">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Bi</a:t>
                      </a:r>
                      <a:endParaRPr lang="en-US" sz="14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4x4</a:t>
                      </a:r>
                      <a:endParaRPr lang="en-US" sz="14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98</a:t>
                      </a:r>
                      <a:endParaRPr lang="en-US" sz="14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6.13</a:t>
                      </a:r>
                      <a:endParaRPr lang="en-US" sz="14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-13</a:t>
                      </a:r>
                      <a:endParaRPr lang="en-US" sz="1400">
                        <a:effectLst/>
                        <a:latin typeface="Times New Roman" panose="02020603050405020304" pitchFamily="18" charset="0"/>
                        <a:ea typeface="DengXian" panose="02010600030101010101" pitchFamily="2" charset="-122"/>
                      </a:endParaRPr>
                    </a:p>
                  </a:txBody>
                  <a:tcPr marL="68580" marR="68580" marT="0" marB="0" anchor="ctr"/>
                </a:tc>
                <a:extLst>
                  <a:ext uri="{0D108BD9-81ED-4DB2-BD59-A6C34878D82A}">
                    <a16:rowId xmlns:a16="http://schemas.microsoft.com/office/drawing/2014/main" val="1926393457"/>
                  </a:ext>
                </a:extLst>
              </a:tr>
              <a:tr h="396566">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Uni</a:t>
                      </a:r>
                      <a:endParaRPr lang="en-US" sz="14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4x4</a:t>
                      </a:r>
                      <a:endParaRPr lang="en-US" sz="1400" dirty="0">
                        <a:effectLst/>
                        <a:latin typeface="Times New Roman" panose="02020603050405020304" pitchFamily="18" charset="0"/>
                        <a:ea typeface="DengXia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49</a:t>
                      </a:r>
                      <a:endParaRPr lang="en-US" sz="14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3.06</a:t>
                      </a:r>
                      <a:endParaRPr lang="en-US" sz="14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-56</a:t>
                      </a:r>
                      <a:endParaRPr lang="en-US" sz="1400">
                        <a:effectLst/>
                        <a:latin typeface="Times New Roman" panose="02020603050405020304" pitchFamily="18" charset="0"/>
                        <a:ea typeface="DengXian" panose="02010600030101010101" pitchFamily="2" charset="-122"/>
                      </a:endParaRPr>
                    </a:p>
                  </a:txBody>
                  <a:tcPr marL="68580" marR="68580" marT="0" marB="0" anchor="ctr"/>
                </a:tc>
                <a:extLst>
                  <a:ext uri="{0D108BD9-81ED-4DB2-BD59-A6C34878D82A}">
                    <a16:rowId xmlns:a16="http://schemas.microsoft.com/office/drawing/2014/main" val="1457186394"/>
                  </a:ext>
                </a:extLst>
              </a:tr>
              <a:tr h="396566">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Bi</a:t>
                      </a:r>
                      <a:endParaRPr lang="en-US" sz="14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4x8/8x4</a:t>
                      </a:r>
                      <a:endParaRPr lang="en-US" sz="14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154</a:t>
                      </a:r>
                      <a:endParaRPr lang="en-US" sz="14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4.81</a:t>
                      </a:r>
                      <a:endParaRPr lang="en-US" sz="14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-32</a:t>
                      </a:r>
                      <a:endParaRPr lang="en-US" sz="1400">
                        <a:effectLst/>
                        <a:latin typeface="Times New Roman" panose="02020603050405020304" pitchFamily="18" charset="0"/>
                        <a:ea typeface="DengXian" panose="02010600030101010101" pitchFamily="2" charset="-122"/>
                      </a:endParaRPr>
                    </a:p>
                  </a:txBody>
                  <a:tcPr marL="68580" marR="68580" marT="0" marB="0" anchor="ctr"/>
                </a:tc>
                <a:extLst>
                  <a:ext uri="{0D108BD9-81ED-4DB2-BD59-A6C34878D82A}">
                    <a16:rowId xmlns:a16="http://schemas.microsoft.com/office/drawing/2014/main" val="2041246673"/>
                  </a:ext>
                </a:extLst>
              </a:tr>
              <a:tr h="396566">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Bi</a:t>
                      </a:r>
                      <a:endParaRPr lang="en-US" sz="14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4x16/16x4</a:t>
                      </a:r>
                      <a:endParaRPr lang="en-US" sz="1400" dirty="0">
                        <a:effectLst/>
                        <a:latin typeface="Times New Roman" panose="02020603050405020304" pitchFamily="18" charset="0"/>
                        <a:ea typeface="DengXia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266</a:t>
                      </a:r>
                      <a:endParaRPr lang="en-US" sz="1400" dirty="0">
                        <a:effectLst/>
                        <a:latin typeface="Times New Roman" panose="02020603050405020304" pitchFamily="18" charset="0"/>
                        <a:ea typeface="DengXia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4.16</a:t>
                      </a:r>
                      <a:endParaRPr lang="en-US" sz="14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-41</a:t>
                      </a:r>
                      <a:endParaRPr lang="en-US" sz="1400" dirty="0">
                        <a:effectLst/>
                        <a:latin typeface="Times New Roman" panose="02020603050405020304" pitchFamily="18" charset="0"/>
                        <a:ea typeface="DengXian" panose="02010600030101010101" pitchFamily="2" charset="-122"/>
                      </a:endParaRPr>
                    </a:p>
                  </a:txBody>
                  <a:tcPr marL="68580" marR="68580" marT="0" marB="0" anchor="ctr"/>
                </a:tc>
                <a:extLst>
                  <a:ext uri="{0D108BD9-81ED-4DB2-BD59-A6C34878D82A}">
                    <a16:rowId xmlns:a16="http://schemas.microsoft.com/office/drawing/2014/main" val="4047793705"/>
                  </a:ext>
                </a:extLst>
              </a:tr>
            </a:tbl>
          </a:graphicData>
        </a:graphic>
      </p:graphicFrame>
    </p:spTree>
    <p:extLst>
      <p:ext uri="{BB962C8B-B14F-4D97-AF65-F5344CB8AC3E}">
        <p14:creationId xmlns:p14="http://schemas.microsoft.com/office/powerpoint/2010/main" val="31392621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2762" y="743568"/>
            <a:ext cx="10291440" cy="561975"/>
          </a:xfrm>
        </p:spPr>
        <p:txBody>
          <a:bodyPr/>
          <a:lstStyle/>
          <a:p>
            <a:r>
              <a:rPr lang="en-US" dirty="0">
                <a:solidFill>
                  <a:schemeClr val="tx1"/>
                </a:solidFill>
              </a:rPr>
              <a:t>Proposed worst-case bandwidth reduction</a:t>
            </a:r>
            <a:br>
              <a:rPr lang="en-US" dirty="0">
                <a:solidFill>
                  <a:schemeClr val="tx1"/>
                </a:solidFill>
              </a:rPr>
            </a:br>
            <a:r>
              <a:rPr lang="en-US" dirty="0">
                <a:solidFill>
                  <a:schemeClr val="tx1"/>
                </a:solidFill>
              </a:rPr>
              <a:t>Block size restriction</a:t>
            </a:r>
          </a:p>
        </p:txBody>
      </p:sp>
      <p:sp>
        <p:nvSpPr>
          <p:cNvPr id="3" name="Content Placeholder 2"/>
          <p:cNvSpPr>
            <a:spLocks noGrp="1"/>
          </p:cNvSpPr>
          <p:nvPr>
            <p:ph idx="1"/>
          </p:nvPr>
        </p:nvSpPr>
        <p:spPr>
          <a:xfrm>
            <a:off x="488271" y="1589100"/>
            <a:ext cx="10101714" cy="4962623"/>
          </a:xfrm>
        </p:spPr>
        <p:txBody>
          <a:bodyPr/>
          <a:lstStyle/>
          <a:p>
            <a:pPr hangingPunct="0"/>
            <a:r>
              <a:rPr lang="vi-VN" b="1" i="1" dirty="0"/>
              <a:t>Test1.</a:t>
            </a:r>
            <a:r>
              <a:rPr lang="en-US" b="1" i="1" dirty="0"/>
              <a:t>1</a:t>
            </a:r>
            <a:r>
              <a:rPr lang="vi-VN" b="1" i="1" dirty="0"/>
              <a:t>: 47% over HEVC</a:t>
            </a:r>
            <a:r>
              <a:rPr lang="en-CA" b="1" i="1" dirty="0"/>
              <a:t>: (worst case is </a:t>
            </a:r>
            <a:r>
              <a:rPr lang="en-US" b="1" i="1" dirty="0"/>
              <a:t>4x8/8x4 bi-prediction)</a:t>
            </a:r>
            <a:endParaRPr lang="en-US" b="1" dirty="0"/>
          </a:p>
          <a:p>
            <a:pPr marL="0" indent="0" fontAlgn="base">
              <a:buNone/>
            </a:pPr>
            <a:r>
              <a:rPr lang="en-US" dirty="0"/>
              <a:t>	</a:t>
            </a:r>
            <a:r>
              <a:rPr lang="vi-VN" dirty="0"/>
              <a:t>9x9 affine restriction is tested</a:t>
            </a:r>
            <a:r>
              <a:rPr lang="en-CA" dirty="0"/>
              <a:t> for affine bi-prediction. </a:t>
            </a:r>
            <a:endParaRPr lang="en-US" dirty="0"/>
          </a:p>
          <a:p>
            <a:pPr marL="0" indent="0" hangingPunct="0">
              <a:buNone/>
            </a:pPr>
            <a:r>
              <a:rPr lang="en-CA" dirty="0"/>
              <a:t>	If the restriction is not satisfied </a:t>
            </a:r>
            <a:r>
              <a:rPr lang="en-CA" dirty="0">
                <a:sym typeface="Wingdings" panose="05000000000000000000" pitchFamily="2" charset="2"/>
              </a:rPr>
              <a:t> </a:t>
            </a:r>
            <a:r>
              <a:rPr lang="en-CA" dirty="0"/>
              <a:t>sub-block size = 8x8.</a:t>
            </a:r>
            <a:endParaRPr lang="en-US" dirty="0"/>
          </a:p>
          <a:p>
            <a:pPr hangingPunct="0"/>
            <a:r>
              <a:rPr lang="vi-VN" b="1" i="1" dirty="0"/>
              <a:t>Test 1.2: 14% over HEVC: </a:t>
            </a:r>
            <a:r>
              <a:rPr lang="en-CA" b="1" i="1" dirty="0"/>
              <a:t>(worst case is affine 9x9</a:t>
            </a:r>
            <a:r>
              <a:rPr lang="en-US" b="1" i="1" dirty="0"/>
              <a:t> bi-prediction)</a:t>
            </a:r>
            <a:endParaRPr lang="en-US" b="1" dirty="0"/>
          </a:p>
          <a:p>
            <a:pPr marL="0" indent="0" fontAlgn="base">
              <a:buNone/>
            </a:pPr>
            <a:r>
              <a:rPr lang="en-US" dirty="0"/>
              <a:t>	Include </a:t>
            </a:r>
            <a:r>
              <a:rPr lang="en-US" i="1" dirty="0"/>
              <a:t>Test 1.1</a:t>
            </a:r>
            <a:r>
              <a:rPr lang="en-US" dirty="0"/>
              <a:t> restriction</a:t>
            </a:r>
          </a:p>
          <a:p>
            <a:pPr marL="0" indent="0" fontAlgn="base">
              <a:buNone/>
            </a:pPr>
            <a:r>
              <a:rPr lang="en-US" dirty="0"/>
              <a:t>	b</a:t>
            </a:r>
            <a:r>
              <a:rPr lang="vi-VN" dirty="0"/>
              <a:t>i-prediction is </a:t>
            </a:r>
            <a:r>
              <a:rPr lang="en-US" dirty="0"/>
              <a:t>excluded from</a:t>
            </a:r>
            <a:r>
              <a:rPr lang="vi-VN" dirty="0"/>
              <a:t> 4x8/8x4.</a:t>
            </a:r>
            <a:endParaRPr lang="en-US" dirty="0"/>
          </a:p>
          <a:p>
            <a:pPr hangingPunct="0"/>
            <a:r>
              <a:rPr lang="vi-VN" b="1" i="1" dirty="0"/>
              <a:t>Test 1.</a:t>
            </a:r>
            <a:r>
              <a:rPr lang="en-US" b="1" i="1" dirty="0"/>
              <a:t>1</a:t>
            </a:r>
            <a:r>
              <a:rPr lang="vi-VN" b="1" i="1" dirty="0"/>
              <a:t>: 8% over HEVC: </a:t>
            </a:r>
            <a:r>
              <a:rPr lang="en-CA" b="1" i="1" dirty="0"/>
              <a:t>(worst case is 4x4 </a:t>
            </a:r>
            <a:r>
              <a:rPr lang="en-US" b="1" i="1" dirty="0"/>
              <a:t>uni-prediction)</a:t>
            </a:r>
            <a:endParaRPr lang="en-US" b="1" dirty="0"/>
          </a:p>
          <a:p>
            <a:pPr marL="0" indent="0" hangingPunct="0">
              <a:buNone/>
            </a:pPr>
            <a:r>
              <a:rPr lang="en-US" dirty="0"/>
              <a:t>	Affine bi-prediction is performed using sub-block size of 8x8.</a:t>
            </a:r>
          </a:p>
          <a:p>
            <a:pPr marL="0" indent="0">
              <a:buNone/>
            </a:pPr>
            <a:r>
              <a:rPr lang="en-US" dirty="0"/>
              <a:t>	bi-prediction is excluded from </a:t>
            </a:r>
            <a:r>
              <a:rPr lang="vi-VN" dirty="0"/>
              <a:t>4x8/8x4</a:t>
            </a:r>
            <a:r>
              <a:rPr lang="en-US" dirty="0"/>
              <a:t> and </a:t>
            </a:r>
            <a:r>
              <a:rPr lang="vi-VN" dirty="0"/>
              <a:t>4x16/16x4</a:t>
            </a:r>
            <a:r>
              <a:rPr lang="en-US" dirty="0"/>
              <a:t>.</a:t>
            </a:r>
            <a:endParaRPr lang="en-US" sz="1400" i="1" dirty="0"/>
          </a:p>
        </p:txBody>
      </p:sp>
    </p:spTree>
    <p:extLst>
      <p:ext uri="{BB962C8B-B14F-4D97-AF65-F5344CB8AC3E}">
        <p14:creationId xmlns:p14="http://schemas.microsoft.com/office/powerpoint/2010/main" val="22359519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2762" y="743568"/>
            <a:ext cx="10291440" cy="561975"/>
          </a:xfrm>
        </p:spPr>
        <p:txBody>
          <a:bodyPr/>
          <a:lstStyle/>
          <a:p>
            <a:r>
              <a:rPr lang="en-US" dirty="0">
                <a:solidFill>
                  <a:schemeClr val="tx1">
                    <a:lumMod val="85000"/>
                    <a:lumOff val="15000"/>
                  </a:schemeClr>
                </a:solidFill>
              </a:rPr>
              <a:t>Proposed worst-case bandwidth reduction</a:t>
            </a:r>
            <a:br>
              <a:rPr lang="en-US" dirty="0">
                <a:solidFill>
                  <a:schemeClr val="tx1">
                    <a:lumMod val="85000"/>
                    <a:lumOff val="15000"/>
                  </a:schemeClr>
                </a:solidFill>
              </a:rPr>
            </a:br>
            <a:r>
              <a:rPr lang="en-US" dirty="0">
                <a:solidFill>
                  <a:schemeClr val="accent1"/>
                </a:solidFill>
              </a:rPr>
              <a:t>Switch filter</a:t>
            </a:r>
          </a:p>
        </p:txBody>
      </p:sp>
      <p:sp>
        <p:nvSpPr>
          <p:cNvPr id="3" name="Content Placeholder 2"/>
          <p:cNvSpPr>
            <a:spLocks noGrp="1"/>
          </p:cNvSpPr>
          <p:nvPr>
            <p:ph idx="1"/>
          </p:nvPr>
        </p:nvSpPr>
        <p:spPr>
          <a:xfrm>
            <a:off x="488271" y="1589100"/>
            <a:ext cx="10101714" cy="4962623"/>
          </a:xfrm>
        </p:spPr>
        <p:txBody>
          <a:bodyPr/>
          <a:lstStyle/>
          <a:p>
            <a:pPr hangingPunct="0"/>
            <a:r>
              <a:rPr lang="vi-VN" b="1" i="1" dirty="0"/>
              <a:t>Test1.</a:t>
            </a:r>
            <a:r>
              <a:rPr lang="en-US" b="1" i="1" dirty="0"/>
              <a:t>1</a:t>
            </a:r>
            <a:r>
              <a:rPr lang="vi-VN" b="1" i="1" dirty="0"/>
              <a:t>: 47% over HEVC</a:t>
            </a:r>
            <a:r>
              <a:rPr lang="en-CA" b="1" i="1" dirty="0"/>
              <a:t>: (worst case is </a:t>
            </a:r>
            <a:r>
              <a:rPr lang="en-US" b="1" i="1" dirty="0"/>
              <a:t>4x8/8x4 bi-prediction)</a:t>
            </a:r>
            <a:endParaRPr lang="en-US" b="1" dirty="0"/>
          </a:p>
          <a:p>
            <a:pPr marL="0" indent="0" fontAlgn="base">
              <a:buNone/>
            </a:pPr>
            <a:r>
              <a:rPr lang="en-US" dirty="0"/>
              <a:t>	</a:t>
            </a:r>
            <a:r>
              <a:rPr lang="vi-VN" dirty="0"/>
              <a:t>9x9 affine restriction is tested</a:t>
            </a:r>
            <a:r>
              <a:rPr lang="en-CA" dirty="0"/>
              <a:t> for affine bi-prediction. </a:t>
            </a:r>
            <a:endParaRPr lang="en-US" dirty="0"/>
          </a:p>
          <a:p>
            <a:pPr marL="0" indent="0" hangingPunct="0">
              <a:buNone/>
            </a:pPr>
            <a:r>
              <a:rPr lang="en-CA" dirty="0"/>
              <a:t>	If the restriction is not satisfied </a:t>
            </a:r>
            <a:r>
              <a:rPr lang="en-CA" dirty="0">
                <a:sym typeface="Wingdings" panose="05000000000000000000" pitchFamily="2" charset="2"/>
              </a:rPr>
              <a:t> </a:t>
            </a:r>
            <a:r>
              <a:rPr lang="en-CA" dirty="0"/>
              <a:t>use chroma filter for luma MC.</a:t>
            </a:r>
            <a:endParaRPr lang="en-US" dirty="0"/>
          </a:p>
          <a:p>
            <a:pPr hangingPunct="0"/>
            <a:r>
              <a:rPr lang="vi-VN" b="1" i="1" dirty="0"/>
              <a:t>Test 1.2: 14% over HEVC: </a:t>
            </a:r>
            <a:r>
              <a:rPr lang="en-CA" b="1" i="1" dirty="0"/>
              <a:t>(worst case is affine 9x9</a:t>
            </a:r>
            <a:r>
              <a:rPr lang="en-US" b="1" i="1" dirty="0"/>
              <a:t> bi-prediction)</a:t>
            </a:r>
            <a:endParaRPr lang="en-US" b="1" dirty="0"/>
          </a:p>
          <a:p>
            <a:pPr marL="0" indent="0" fontAlgn="base">
              <a:buNone/>
            </a:pPr>
            <a:r>
              <a:rPr lang="en-US" dirty="0"/>
              <a:t>	Include </a:t>
            </a:r>
            <a:r>
              <a:rPr lang="en-US" i="1" dirty="0"/>
              <a:t>Test 1.1</a:t>
            </a:r>
            <a:r>
              <a:rPr lang="en-US" dirty="0"/>
              <a:t> restriction</a:t>
            </a:r>
          </a:p>
          <a:p>
            <a:pPr marL="0" indent="0" fontAlgn="base">
              <a:buNone/>
            </a:pPr>
            <a:r>
              <a:rPr lang="en-US" dirty="0"/>
              <a:t>	Chroma filter is used for b</a:t>
            </a:r>
            <a:r>
              <a:rPr lang="vi-VN" dirty="0"/>
              <a:t>i-pred 4x8/8x4</a:t>
            </a:r>
            <a:r>
              <a:rPr lang="en-US" dirty="0"/>
              <a:t> luma MC</a:t>
            </a:r>
            <a:r>
              <a:rPr lang="vi-VN" dirty="0"/>
              <a:t>.</a:t>
            </a:r>
            <a:endParaRPr lang="en-US" dirty="0"/>
          </a:p>
          <a:p>
            <a:pPr hangingPunct="0"/>
            <a:r>
              <a:rPr lang="vi-VN" b="1" i="1" dirty="0"/>
              <a:t>Test 1.</a:t>
            </a:r>
            <a:r>
              <a:rPr lang="en-US" b="1" i="1" dirty="0"/>
              <a:t>1</a:t>
            </a:r>
            <a:r>
              <a:rPr lang="vi-VN" b="1" i="1" dirty="0"/>
              <a:t>: 8% over HEVC: </a:t>
            </a:r>
            <a:r>
              <a:rPr lang="en-CA" b="1" i="1" dirty="0"/>
              <a:t>(worst case is 4x4 </a:t>
            </a:r>
            <a:r>
              <a:rPr lang="en-US" b="1" i="1" dirty="0"/>
              <a:t>uni-prediction)</a:t>
            </a:r>
            <a:endParaRPr lang="en-US" b="1" dirty="0"/>
          </a:p>
          <a:p>
            <a:pPr marL="0" indent="0" hangingPunct="0">
              <a:buNone/>
            </a:pPr>
            <a:r>
              <a:rPr lang="en-US" dirty="0"/>
              <a:t>	Chroma filter is used for bi-pred of 8x4/4x8, 16x4/4x16, and bi-pred affine</a:t>
            </a:r>
            <a:endParaRPr lang="en-US" sz="1400" i="1" dirty="0"/>
          </a:p>
        </p:txBody>
      </p:sp>
    </p:spTree>
    <p:extLst>
      <p:ext uri="{BB962C8B-B14F-4D97-AF65-F5344CB8AC3E}">
        <p14:creationId xmlns:p14="http://schemas.microsoft.com/office/powerpoint/2010/main" val="2917654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4C929A-13C8-442D-94EC-76FA2ADEF19B}"/>
              </a:ext>
            </a:extLst>
          </p:cNvPr>
          <p:cNvSpPr>
            <a:spLocks noGrp="1"/>
          </p:cNvSpPr>
          <p:nvPr>
            <p:ph type="title"/>
          </p:nvPr>
        </p:nvSpPr>
        <p:spPr/>
        <p:txBody>
          <a:bodyPr/>
          <a:lstStyle/>
          <a:p>
            <a:r>
              <a:rPr lang="en-US" dirty="0">
                <a:solidFill>
                  <a:schemeClr val="tx1">
                    <a:lumMod val="85000"/>
                    <a:lumOff val="15000"/>
                  </a:schemeClr>
                </a:solidFill>
              </a:rPr>
              <a:t>Experimental results over VTM3.0, CTC condition</a:t>
            </a:r>
          </a:p>
        </p:txBody>
      </p:sp>
      <p:sp>
        <p:nvSpPr>
          <p:cNvPr id="3" name="Content Placeholder 2">
            <a:extLst>
              <a:ext uri="{FF2B5EF4-FFF2-40B4-BE49-F238E27FC236}">
                <a16:creationId xmlns:a16="http://schemas.microsoft.com/office/drawing/2014/main" id="{32F0581F-24A3-4A34-8EB8-6FD8B2902B23}"/>
              </a:ext>
            </a:extLst>
          </p:cNvPr>
          <p:cNvSpPr>
            <a:spLocks noGrp="1"/>
          </p:cNvSpPr>
          <p:nvPr>
            <p:ph idx="1"/>
          </p:nvPr>
        </p:nvSpPr>
        <p:spPr/>
        <p:txBody>
          <a:body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Good trade-off: 	14% bandwidth over worst-case of HEVC</a:t>
            </a:r>
          </a:p>
          <a:p>
            <a:r>
              <a:rPr lang="en-US" dirty="0"/>
              <a:t>Suggested solution: 	</a:t>
            </a:r>
            <a:r>
              <a:rPr lang="en-US" dirty="0">
                <a:solidFill>
                  <a:schemeClr val="accent1"/>
                </a:solidFill>
              </a:rPr>
              <a:t>Switch filter</a:t>
            </a:r>
          </a:p>
        </p:txBody>
      </p:sp>
      <p:pic>
        <p:nvPicPr>
          <p:cNvPr id="4" name="Picture 3">
            <a:extLst>
              <a:ext uri="{FF2B5EF4-FFF2-40B4-BE49-F238E27FC236}">
                <a16:creationId xmlns:a16="http://schemas.microsoft.com/office/drawing/2014/main" id="{73D94791-5BF1-4CEC-B802-3DCC868366ED}"/>
              </a:ext>
            </a:extLst>
          </p:cNvPr>
          <p:cNvPicPr/>
          <p:nvPr/>
        </p:nvPicPr>
        <p:blipFill rotWithShape="1">
          <a:blip r:embed="rId2" cstate="print">
            <a:extLst>
              <a:ext uri="{28A0092B-C50C-407E-A947-70E740481C1C}">
                <a14:useLocalDpi xmlns:a14="http://schemas.microsoft.com/office/drawing/2010/main" val="0"/>
              </a:ext>
            </a:extLst>
          </a:blip>
          <a:srcRect l="1360" t="9130" r="2973" b="4230"/>
          <a:stretch/>
        </p:blipFill>
        <p:spPr bwMode="auto">
          <a:xfrm>
            <a:off x="1214787" y="1523409"/>
            <a:ext cx="3840480" cy="3108960"/>
          </a:xfrm>
          <a:prstGeom prst="rect">
            <a:avLst/>
          </a:prstGeom>
          <a:noFill/>
          <a:ln>
            <a:noFill/>
          </a:ln>
          <a:extLst>
            <a:ext uri="{53640926-AAD7-44D8-BBD7-CCE9431645EC}">
              <a14:shadowObscured xmlns:a14="http://schemas.microsoft.com/office/drawing/2010/main"/>
            </a:ext>
          </a:extLst>
        </p:spPr>
      </p:pic>
      <p:pic>
        <p:nvPicPr>
          <p:cNvPr id="5" name="Picture 4">
            <a:extLst>
              <a:ext uri="{FF2B5EF4-FFF2-40B4-BE49-F238E27FC236}">
                <a16:creationId xmlns:a16="http://schemas.microsoft.com/office/drawing/2014/main" id="{3343B5D0-172E-472C-86B4-1DFB81BB15FF}"/>
              </a:ext>
            </a:extLst>
          </p:cNvPr>
          <p:cNvPicPr/>
          <p:nvPr/>
        </p:nvPicPr>
        <p:blipFill rotWithShape="1">
          <a:blip r:embed="rId3" cstate="print">
            <a:extLst>
              <a:ext uri="{28A0092B-C50C-407E-A947-70E740481C1C}">
                <a14:useLocalDpi xmlns:a14="http://schemas.microsoft.com/office/drawing/2010/main" val="0"/>
              </a:ext>
            </a:extLst>
          </a:blip>
          <a:srcRect l="1497" t="8319" r="3602" b="3377"/>
          <a:stretch/>
        </p:blipFill>
        <p:spPr bwMode="auto">
          <a:xfrm>
            <a:off x="6569814" y="1461354"/>
            <a:ext cx="3840480" cy="3108960"/>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214318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4C929A-13C8-442D-94EC-76FA2ADEF19B}"/>
              </a:ext>
            </a:extLst>
          </p:cNvPr>
          <p:cNvSpPr>
            <a:spLocks noGrp="1"/>
          </p:cNvSpPr>
          <p:nvPr>
            <p:ph type="title"/>
          </p:nvPr>
        </p:nvSpPr>
        <p:spPr/>
        <p:txBody>
          <a:bodyPr/>
          <a:lstStyle/>
          <a:p>
            <a:r>
              <a:rPr lang="en-US" dirty="0">
                <a:solidFill>
                  <a:schemeClr val="tx1">
                    <a:lumMod val="85000"/>
                    <a:lumOff val="15000"/>
                  </a:schemeClr>
                </a:solidFill>
              </a:rPr>
              <a:t>Experimental results – Block size restriction</a:t>
            </a:r>
          </a:p>
        </p:txBody>
      </p:sp>
      <p:sp>
        <p:nvSpPr>
          <p:cNvPr id="3" name="Content Placeholder 2">
            <a:extLst>
              <a:ext uri="{FF2B5EF4-FFF2-40B4-BE49-F238E27FC236}">
                <a16:creationId xmlns:a16="http://schemas.microsoft.com/office/drawing/2014/main" id="{32F0581F-24A3-4A34-8EB8-6FD8B2902B23}"/>
              </a:ext>
            </a:extLst>
          </p:cNvPr>
          <p:cNvSpPr>
            <a:spLocks noGrp="1"/>
          </p:cNvSpPr>
          <p:nvPr>
            <p:ph idx="1"/>
          </p:nvPr>
        </p:nvSpPr>
        <p:spPr>
          <a:xfrm>
            <a:off x="439976" y="1665538"/>
            <a:ext cx="11210544" cy="4636008"/>
          </a:xfrm>
        </p:spPr>
        <p:txBody>
          <a:bodyPr/>
          <a:lstStyle/>
          <a:p>
            <a:endParaRPr lang="en-US" dirty="0"/>
          </a:p>
          <a:p>
            <a:endParaRPr lang="en-US" dirty="0"/>
          </a:p>
          <a:p>
            <a:endParaRPr lang="en-US" dirty="0"/>
          </a:p>
          <a:p>
            <a:endParaRPr lang="en-US" dirty="0"/>
          </a:p>
          <a:p>
            <a:endParaRPr lang="en-US" dirty="0"/>
          </a:p>
          <a:p>
            <a:endParaRPr lang="en-US" dirty="0"/>
          </a:p>
          <a:p>
            <a:endParaRPr lang="en-US" dirty="0"/>
          </a:p>
        </p:txBody>
      </p:sp>
      <p:graphicFrame>
        <p:nvGraphicFramePr>
          <p:cNvPr id="7" name="Table 6">
            <a:extLst>
              <a:ext uri="{FF2B5EF4-FFF2-40B4-BE49-F238E27FC236}">
                <a16:creationId xmlns:a16="http://schemas.microsoft.com/office/drawing/2014/main" id="{8956F834-952B-4396-BDDD-F70F66EC4690}"/>
              </a:ext>
            </a:extLst>
          </p:cNvPr>
          <p:cNvGraphicFramePr>
            <a:graphicFrameLocks noGrp="1"/>
          </p:cNvGraphicFramePr>
          <p:nvPr>
            <p:extLst>
              <p:ext uri="{D42A27DB-BD31-4B8C-83A1-F6EECF244321}">
                <p14:modId xmlns:p14="http://schemas.microsoft.com/office/powerpoint/2010/main" val="2922877184"/>
              </p:ext>
            </p:extLst>
          </p:nvPr>
        </p:nvGraphicFramePr>
        <p:xfrm>
          <a:off x="4948186" y="1792800"/>
          <a:ext cx="3365500" cy="4135264"/>
        </p:xfrm>
        <a:graphic>
          <a:graphicData uri="http://schemas.openxmlformats.org/drawingml/2006/table">
            <a:tbl>
              <a:tblPr firstRow="1" firstCol="1" bandRow="1">
                <a:tableStyleId>{5940675A-B579-460E-94D1-54222C63F5DA}</a:tableStyleId>
              </a:tblPr>
              <a:tblGrid>
                <a:gridCol w="668020">
                  <a:extLst>
                    <a:ext uri="{9D8B030D-6E8A-4147-A177-3AD203B41FA5}">
                      <a16:colId xmlns:a16="http://schemas.microsoft.com/office/drawing/2014/main" val="3295008203"/>
                    </a:ext>
                  </a:extLst>
                </a:gridCol>
                <a:gridCol w="742315">
                  <a:extLst>
                    <a:ext uri="{9D8B030D-6E8A-4147-A177-3AD203B41FA5}">
                      <a16:colId xmlns:a16="http://schemas.microsoft.com/office/drawing/2014/main" val="4026005793"/>
                    </a:ext>
                  </a:extLst>
                </a:gridCol>
                <a:gridCol w="742315">
                  <a:extLst>
                    <a:ext uri="{9D8B030D-6E8A-4147-A177-3AD203B41FA5}">
                      <a16:colId xmlns:a16="http://schemas.microsoft.com/office/drawing/2014/main" val="647763906"/>
                    </a:ext>
                  </a:extLst>
                </a:gridCol>
                <a:gridCol w="606425">
                  <a:extLst>
                    <a:ext uri="{9D8B030D-6E8A-4147-A177-3AD203B41FA5}">
                      <a16:colId xmlns:a16="http://schemas.microsoft.com/office/drawing/2014/main" val="116185115"/>
                    </a:ext>
                  </a:extLst>
                </a:gridCol>
                <a:gridCol w="606425">
                  <a:extLst>
                    <a:ext uri="{9D8B030D-6E8A-4147-A177-3AD203B41FA5}">
                      <a16:colId xmlns:a16="http://schemas.microsoft.com/office/drawing/2014/main" val="72018192"/>
                    </a:ext>
                  </a:extLst>
                </a:gridCol>
              </a:tblGrid>
              <a:tr h="364478">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RA</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485499571"/>
                  </a:ext>
                </a:extLst>
              </a:tr>
              <a:tr h="18223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Y</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U</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V</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EncT</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DecT</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76604825"/>
                  </a:ext>
                </a:extLst>
              </a:tr>
              <a:tr h="18223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0.01%</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0.05%</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0.06%</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100%</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101%</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63616069"/>
                  </a:ext>
                </a:extLst>
              </a:tr>
              <a:tr h="18223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0.20%</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0.33%</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0.44%</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98%</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97%</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693869475"/>
                  </a:ext>
                </a:extLst>
              </a:tr>
              <a:tr h="18223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0.09%</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0.24%</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0.21%</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98%</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98%</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533016374"/>
                  </a:ext>
                </a:extLst>
              </a:tr>
              <a:tr h="18223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0.19%</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0.23%</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0.30%</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101%</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102%</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759988690"/>
                  </a:ext>
                </a:extLst>
              </a:tr>
              <a:tr h="18223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 </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US" sz="1000" dirty="0">
                        <a:effectLst/>
                        <a:latin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 </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 </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 </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391814795"/>
                  </a:ext>
                </a:extLst>
              </a:tr>
              <a:tr h="18223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b="1" dirty="0">
                          <a:effectLst/>
                        </a:rPr>
                        <a:t>0.12%</a:t>
                      </a:r>
                      <a:endParaRPr lang="en-US" sz="1100" b="1"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b="1" dirty="0">
                          <a:effectLst/>
                        </a:rPr>
                        <a:t>0.22%</a:t>
                      </a:r>
                      <a:endParaRPr lang="en-US" sz="1100" b="1" dirty="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b="1" dirty="0">
                          <a:effectLst/>
                        </a:rPr>
                        <a:t>0.25%</a:t>
                      </a:r>
                      <a:endParaRPr lang="en-US" sz="1100" b="1" dirty="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b="1" dirty="0">
                          <a:effectLst/>
                        </a:rPr>
                        <a:t>99%</a:t>
                      </a:r>
                      <a:endParaRPr lang="en-US" sz="1100" b="1"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b="1" dirty="0">
                          <a:effectLst/>
                        </a:rPr>
                        <a:t>100%</a:t>
                      </a:r>
                      <a:endParaRPr lang="en-US" sz="1100" b="1" dirty="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817190930"/>
                  </a:ext>
                </a:extLst>
              </a:tr>
              <a:tr h="18223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0.34%</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0.36%</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0.36%</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101%</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101%</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937422574"/>
                  </a:ext>
                </a:extLst>
              </a:tr>
              <a:tr h="18223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0.16%</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0.18%</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0.22%</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99%</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98%</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19773615"/>
                  </a:ext>
                </a:extLst>
              </a:tr>
              <a:tr h="490484">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LDB</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sz="1000" dirty="0">
                        <a:effectLst/>
                        <a:latin typeface="Times New Roman" panose="02020603050405020304" pitchFamily="18" charset="0"/>
                      </a:endParaRPr>
                    </a:p>
                  </a:txBody>
                  <a:tcPr marL="68580" marR="68580" marT="0" marB="0" anchor="b"/>
                </a:tc>
                <a:tc hMerge="1">
                  <a:txBody>
                    <a:bodyPr/>
                    <a:lstStyle/>
                    <a:p>
                      <a:endParaRPr lang="en-US" sz="1000">
                        <a:effectLst/>
                        <a:latin typeface="Times New Roman" panose="02020603050405020304" pitchFamily="18" charset="0"/>
                      </a:endParaRPr>
                    </a:p>
                  </a:txBody>
                  <a:tcPr marL="68580" marR="68580" marT="0" marB="0" anchor="b"/>
                </a:tc>
                <a:tc hMerge="1">
                  <a:txBody>
                    <a:bodyPr/>
                    <a:lstStyle/>
                    <a:p>
                      <a:endParaRPr lang="en-US" sz="1000">
                        <a:effectLst/>
                        <a:latin typeface="Times New Roman" panose="02020603050405020304" pitchFamily="18" charset="0"/>
                      </a:endParaRPr>
                    </a:p>
                  </a:txBody>
                  <a:tcPr marL="68580" marR="68580" marT="0" marB="0" anchor="b"/>
                </a:tc>
                <a:tc hMerge="1">
                  <a:txBody>
                    <a:bodyPr/>
                    <a:lstStyle/>
                    <a:p>
                      <a:endParaRPr lang="en-US" sz="1000">
                        <a:effectLst/>
                        <a:latin typeface="Times New Roman" panose="02020603050405020304" pitchFamily="18" charset="0"/>
                      </a:endParaRPr>
                    </a:p>
                  </a:txBody>
                  <a:tcPr marL="68580" marR="68580" marT="0" marB="0" anchor="b"/>
                </a:tc>
                <a:extLst>
                  <a:ext uri="{0D108BD9-81ED-4DB2-BD59-A6C34878D82A}">
                    <a16:rowId xmlns:a16="http://schemas.microsoft.com/office/drawing/2014/main" val="187532683"/>
                  </a:ext>
                </a:extLst>
              </a:tr>
              <a:tr h="18223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Y</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U</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V</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EncT</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DecT</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80816617"/>
                  </a:ext>
                </a:extLst>
              </a:tr>
              <a:tr h="18223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 </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 </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 </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 </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 </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17514202"/>
                  </a:ext>
                </a:extLst>
              </a:tr>
              <a:tr h="18223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 </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US" sz="1000" dirty="0">
                        <a:effectLst/>
                        <a:latin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 </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 </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 </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171226933"/>
                  </a:ext>
                </a:extLst>
              </a:tr>
              <a:tr h="18223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0.12%</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-0.04%</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0.30%</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101%</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102%</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634869728"/>
                  </a:ext>
                </a:extLst>
              </a:tr>
              <a:tr h="18223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0.21%</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0.50%</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0.45%</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101%</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101%</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205019945"/>
                  </a:ext>
                </a:extLst>
              </a:tr>
              <a:tr h="18223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0.06%</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0.27%</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-0.85%</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99%</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100%</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70208343"/>
                  </a:ext>
                </a:extLst>
              </a:tr>
              <a:tr h="18223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b="1" dirty="0">
                          <a:effectLst/>
                        </a:rPr>
                        <a:t>0.13%</a:t>
                      </a:r>
                      <a:endParaRPr lang="en-US" sz="1100" b="1"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b="1" dirty="0">
                          <a:effectLst/>
                        </a:rPr>
                        <a:t>0.22%</a:t>
                      </a:r>
                      <a:endParaRPr lang="en-US" sz="1100" b="1" dirty="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b="1" dirty="0">
                          <a:effectLst/>
                        </a:rPr>
                        <a:t>0.06%</a:t>
                      </a:r>
                      <a:endParaRPr lang="en-US" sz="1100" b="1" dirty="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b="1" dirty="0">
                          <a:effectLst/>
                        </a:rPr>
                        <a:t>101%</a:t>
                      </a:r>
                      <a:endParaRPr lang="en-US" sz="1100" b="1"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b="1" dirty="0">
                          <a:effectLst/>
                        </a:rPr>
                        <a:t>101%</a:t>
                      </a:r>
                      <a:endParaRPr lang="en-US" sz="1100" b="1" dirty="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437379807"/>
                  </a:ext>
                </a:extLst>
              </a:tr>
              <a:tr h="18223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0.33%</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0.62%</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0.33%</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99%</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95%</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180372009"/>
                  </a:ext>
                </a:extLst>
              </a:tr>
              <a:tr h="18223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0.13%</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0.04%</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0.39%</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99%</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99%</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35578723"/>
                  </a:ext>
                </a:extLst>
              </a:tr>
            </a:tbl>
          </a:graphicData>
        </a:graphic>
      </p:graphicFrame>
      <p:graphicFrame>
        <p:nvGraphicFramePr>
          <p:cNvPr id="8" name="Table 7">
            <a:extLst>
              <a:ext uri="{FF2B5EF4-FFF2-40B4-BE49-F238E27FC236}">
                <a16:creationId xmlns:a16="http://schemas.microsoft.com/office/drawing/2014/main" id="{22F17372-9C76-4DAC-A137-392A1A55310C}"/>
              </a:ext>
            </a:extLst>
          </p:cNvPr>
          <p:cNvGraphicFramePr>
            <a:graphicFrameLocks noGrp="1"/>
          </p:cNvGraphicFramePr>
          <p:nvPr>
            <p:extLst>
              <p:ext uri="{D42A27DB-BD31-4B8C-83A1-F6EECF244321}">
                <p14:modId xmlns:p14="http://schemas.microsoft.com/office/powerpoint/2010/main" val="3486792679"/>
              </p:ext>
            </p:extLst>
          </p:nvPr>
        </p:nvGraphicFramePr>
        <p:xfrm>
          <a:off x="8413170" y="1792800"/>
          <a:ext cx="3366135" cy="4135264"/>
        </p:xfrm>
        <a:graphic>
          <a:graphicData uri="http://schemas.openxmlformats.org/drawingml/2006/table">
            <a:tbl>
              <a:tblPr firstRow="1" firstCol="1" bandRow="1">
                <a:tableStyleId>{5940675A-B579-460E-94D1-54222C63F5DA}</a:tableStyleId>
              </a:tblPr>
              <a:tblGrid>
                <a:gridCol w="699135">
                  <a:extLst>
                    <a:ext uri="{9D8B030D-6E8A-4147-A177-3AD203B41FA5}">
                      <a16:colId xmlns:a16="http://schemas.microsoft.com/office/drawing/2014/main" val="209239307"/>
                    </a:ext>
                  </a:extLst>
                </a:gridCol>
                <a:gridCol w="699135">
                  <a:extLst>
                    <a:ext uri="{9D8B030D-6E8A-4147-A177-3AD203B41FA5}">
                      <a16:colId xmlns:a16="http://schemas.microsoft.com/office/drawing/2014/main" val="3767169935"/>
                    </a:ext>
                  </a:extLst>
                </a:gridCol>
                <a:gridCol w="699135">
                  <a:extLst>
                    <a:ext uri="{9D8B030D-6E8A-4147-A177-3AD203B41FA5}">
                      <a16:colId xmlns:a16="http://schemas.microsoft.com/office/drawing/2014/main" val="2976557319"/>
                    </a:ext>
                  </a:extLst>
                </a:gridCol>
                <a:gridCol w="634365">
                  <a:extLst>
                    <a:ext uri="{9D8B030D-6E8A-4147-A177-3AD203B41FA5}">
                      <a16:colId xmlns:a16="http://schemas.microsoft.com/office/drawing/2014/main" val="1512491111"/>
                    </a:ext>
                  </a:extLst>
                </a:gridCol>
                <a:gridCol w="634365">
                  <a:extLst>
                    <a:ext uri="{9D8B030D-6E8A-4147-A177-3AD203B41FA5}">
                      <a16:colId xmlns:a16="http://schemas.microsoft.com/office/drawing/2014/main" val="703099669"/>
                    </a:ext>
                  </a:extLst>
                </a:gridCol>
              </a:tblGrid>
              <a:tr h="364478">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RA</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686193341"/>
                  </a:ext>
                </a:extLst>
              </a:tr>
              <a:tr h="18223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Y</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U</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V</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EncT</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DecT</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839801995"/>
                  </a:ext>
                </a:extLst>
              </a:tr>
              <a:tr h="18223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0.08%</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0.06%</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0.15%</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98%</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99%</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432291293"/>
                  </a:ext>
                </a:extLst>
              </a:tr>
              <a:tr h="18223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0.71%</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0.73%</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0.83%</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96%</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97%</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170421180"/>
                  </a:ext>
                </a:extLst>
              </a:tr>
              <a:tr h="18223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0.56%</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0.72%</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0.67%</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97%</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96%</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54599808"/>
                  </a:ext>
                </a:extLst>
              </a:tr>
              <a:tr h="18223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0.62%</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0.67%</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0.76%</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100%</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101%</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32763725"/>
                  </a:ext>
                </a:extLst>
              </a:tr>
              <a:tr h="18223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 </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US" sz="1000" dirty="0">
                        <a:effectLst/>
                        <a:latin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 </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 </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 </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86939137"/>
                  </a:ext>
                </a:extLst>
              </a:tr>
              <a:tr h="18223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b="1" dirty="0">
                          <a:effectLst/>
                        </a:rPr>
                        <a:t>0.51%</a:t>
                      </a:r>
                      <a:endParaRPr lang="en-US" sz="1100" b="1"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b="1" dirty="0">
                          <a:effectLst/>
                        </a:rPr>
                        <a:t>0.58%</a:t>
                      </a:r>
                      <a:endParaRPr lang="en-US" sz="1100" b="1" dirty="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b="1" dirty="0">
                          <a:effectLst/>
                        </a:rPr>
                        <a:t>0.62%</a:t>
                      </a:r>
                      <a:endParaRPr lang="en-US" sz="1100" b="1" dirty="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b="1" dirty="0">
                          <a:effectLst/>
                        </a:rPr>
                        <a:t>98%</a:t>
                      </a:r>
                      <a:endParaRPr lang="en-US" sz="1100" b="1"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b="1" dirty="0">
                          <a:effectLst/>
                        </a:rPr>
                        <a:t>98%</a:t>
                      </a:r>
                      <a:endParaRPr lang="en-US" sz="1100" b="1" dirty="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923064324"/>
                  </a:ext>
                </a:extLst>
              </a:tr>
              <a:tr h="18223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1.08%</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1.05%</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1.30%</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98%</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100%</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172135712"/>
                  </a:ext>
                </a:extLst>
              </a:tr>
              <a:tr h="18223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0.68%</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0.70%</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0.74%</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98%</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98%</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59614979"/>
                  </a:ext>
                </a:extLst>
              </a:tr>
              <a:tr h="490484">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LDB</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sz="1000" dirty="0">
                        <a:effectLst/>
                        <a:latin typeface="Times New Roman" panose="02020603050405020304" pitchFamily="18" charset="0"/>
                      </a:endParaRPr>
                    </a:p>
                  </a:txBody>
                  <a:tcPr marL="68580" marR="68580" marT="0" marB="0" anchor="b"/>
                </a:tc>
                <a:tc hMerge="1">
                  <a:txBody>
                    <a:bodyPr/>
                    <a:lstStyle/>
                    <a:p>
                      <a:endParaRPr lang="en-US" sz="1000">
                        <a:effectLst/>
                        <a:latin typeface="Times New Roman" panose="02020603050405020304" pitchFamily="18" charset="0"/>
                      </a:endParaRPr>
                    </a:p>
                  </a:txBody>
                  <a:tcPr marL="68580" marR="68580" marT="0" marB="0" anchor="b"/>
                </a:tc>
                <a:tc hMerge="1">
                  <a:txBody>
                    <a:bodyPr/>
                    <a:lstStyle/>
                    <a:p>
                      <a:endParaRPr lang="en-US" sz="1000">
                        <a:effectLst/>
                        <a:latin typeface="Times New Roman" panose="02020603050405020304" pitchFamily="18" charset="0"/>
                      </a:endParaRPr>
                    </a:p>
                  </a:txBody>
                  <a:tcPr marL="68580" marR="68580" marT="0" marB="0" anchor="b"/>
                </a:tc>
                <a:tc hMerge="1">
                  <a:txBody>
                    <a:bodyPr/>
                    <a:lstStyle/>
                    <a:p>
                      <a:endParaRPr lang="en-US" sz="1000">
                        <a:effectLst/>
                        <a:latin typeface="Times New Roman" panose="02020603050405020304" pitchFamily="18" charset="0"/>
                      </a:endParaRPr>
                    </a:p>
                  </a:txBody>
                  <a:tcPr marL="68580" marR="68580" marT="0" marB="0" anchor="b"/>
                </a:tc>
                <a:extLst>
                  <a:ext uri="{0D108BD9-81ED-4DB2-BD59-A6C34878D82A}">
                    <a16:rowId xmlns:a16="http://schemas.microsoft.com/office/drawing/2014/main" val="1485657117"/>
                  </a:ext>
                </a:extLst>
              </a:tr>
              <a:tr h="18223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Y</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U</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V</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EncT</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DecT</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18849255"/>
                  </a:ext>
                </a:extLst>
              </a:tr>
              <a:tr h="18223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 </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 </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 </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 </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 </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288566176"/>
                  </a:ext>
                </a:extLst>
              </a:tr>
              <a:tr h="18223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 </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US" sz="1000">
                        <a:effectLst/>
                        <a:latin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 </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 </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 </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806433221"/>
                  </a:ext>
                </a:extLst>
              </a:tr>
              <a:tr h="18223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0.55%</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0.36%</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0.96%</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99%</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98%</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17418639"/>
                  </a:ext>
                </a:extLst>
              </a:tr>
              <a:tr h="18223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0.59%</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0.83%</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0.71%</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99%</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101%</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0795032"/>
                  </a:ext>
                </a:extLst>
              </a:tr>
              <a:tr h="18223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0.42%</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0.29%</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0.35%</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96%</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97%</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53676956"/>
                  </a:ext>
                </a:extLst>
              </a:tr>
              <a:tr h="18223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b="1" dirty="0">
                          <a:effectLst/>
                        </a:rPr>
                        <a:t>0.53%</a:t>
                      </a:r>
                      <a:endParaRPr lang="en-US" sz="1100" b="1"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b="1" dirty="0">
                          <a:effectLst/>
                        </a:rPr>
                        <a:t>0.50%</a:t>
                      </a:r>
                      <a:endParaRPr lang="en-US" sz="1100" b="1" dirty="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b="1" dirty="0">
                          <a:effectLst/>
                        </a:rPr>
                        <a:t>0.72%</a:t>
                      </a:r>
                      <a:endParaRPr lang="en-US" sz="1100" b="1" dirty="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b="1" dirty="0">
                          <a:effectLst/>
                        </a:rPr>
                        <a:t>98%</a:t>
                      </a:r>
                      <a:endParaRPr lang="en-US" sz="1100" b="1"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b="1" dirty="0">
                          <a:effectLst/>
                        </a:rPr>
                        <a:t>99%</a:t>
                      </a:r>
                      <a:endParaRPr lang="en-US" sz="1100" b="1" dirty="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595558125"/>
                  </a:ext>
                </a:extLst>
              </a:tr>
              <a:tr h="18223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1.21%</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0.69%</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0.86%</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96%</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94%</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405655029"/>
                  </a:ext>
                </a:extLst>
              </a:tr>
              <a:tr h="18223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0.56%</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0.43%</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0.75%</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97%</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98%</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59550436"/>
                  </a:ext>
                </a:extLst>
              </a:tr>
            </a:tbl>
          </a:graphicData>
        </a:graphic>
      </p:graphicFrame>
      <p:graphicFrame>
        <p:nvGraphicFramePr>
          <p:cNvPr id="9" name="Table 8">
            <a:extLst>
              <a:ext uri="{FF2B5EF4-FFF2-40B4-BE49-F238E27FC236}">
                <a16:creationId xmlns:a16="http://schemas.microsoft.com/office/drawing/2014/main" id="{539239EC-4E37-46EE-9881-14B79D05978B}"/>
              </a:ext>
            </a:extLst>
          </p:cNvPr>
          <p:cNvGraphicFramePr>
            <a:graphicFrameLocks noGrp="1"/>
          </p:cNvGraphicFramePr>
          <p:nvPr>
            <p:extLst>
              <p:ext uri="{D42A27DB-BD31-4B8C-83A1-F6EECF244321}">
                <p14:modId xmlns:p14="http://schemas.microsoft.com/office/powerpoint/2010/main" val="2956318704"/>
              </p:ext>
            </p:extLst>
          </p:nvPr>
        </p:nvGraphicFramePr>
        <p:xfrm>
          <a:off x="1488554" y="1792799"/>
          <a:ext cx="3365500" cy="4135265"/>
        </p:xfrm>
        <a:graphic>
          <a:graphicData uri="http://schemas.openxmlformats.org/drawingml/2006/table">
            <a:tbl>
              <a:tblPr firstRow="1" firstCol="1" bandRow="1">
                <a:tableStyleId>{2D5ABB26-0587-4C30-8999-92F81FD0307C}</a:tableStyleId>
              </a:tblPr>
              <a:tblGrid>
                <a:gridCol w="726440">
                  <a:extLst>
                    <a:ext uri="{9D8B030D-6E8A-4147-A177-3AD203B41FA5}">
                      <a16:colId xmlns:a16="http://schemas.microsoft.com/office/drawing/2014/main" val="4101780736"/>
                    </a:ext>
                  </a:extLst>
                </a:gridCol>
                <a:gridCol w="726440">
                  <a:extLst>
                    <a:ext uri="{9D8B030D-6E8A-4147-A177-3AD203B41FA5}">
                      <a16:colId xmlns:a16="http://schemas.microsoft.com/office/drawing/2014/main" val="1785077483"/>
                    </a:ext>
                  </a:extLst>
                </a:gridCol>
                <a:gridCol w="726440">
                  <a:extLst>
                    <a:ext uri="{9D8B030D-6E8A-4147-A177-3AD203B41FA5}">
                      <a16:colId xmlns:a16="http://schemas.microsoft.com/office/drawing/2014/main" val="23034234"/>
                    </a:ext>
                  </a:extLst>
                </a:gridCol>
                <a:gridCol w="593090">
                  <a:extLst>
                    <a:ext uri="{9D8B030D-6E8A-4147-A177-3AD203B41FA5}">
                      <a16:colId xmlns:a16="http://schemas.microsoft.com/office/drawing/2014/main" val="800719491"/>
                    </a:ext>
                  </a:extLst>
                </a:gridCol>
                <a:gridCol w="593090">
                  <a:extLst>
                    <a:ext uri="{9D8B030D-6E8A-4147-A177-3AD203B41FA5}">
                      <a16:colId xmlns:a16="http://schemas.microsoft.com/office/drawing/2014/main" val="426028556"/>
                    </a:ext>
                  </a:extLst>
                </a:gridCol>
              </a:tblGrid>
              <a:tr h="360122">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RA</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3633666"/>
                  </a:ext>
                </a:extLst>
              </a:tr>
              <a:tr h="180061">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Y</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U</a:t>
                      </a:r>
                      <a:endParaRPr lang="en-US" sz="1100" dirty="0">
                        <a:effectLst/>
                        <a:latin typeface="Times New Roman" panose="02020603050405020304" pitchFamily="18" charset="0"/>
                        <a:ea typeface="DengXian" panose="02010600030101010101" pitchFamily="2" charset="-122"/>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V</a:t>
                      </a:r>
                      <a:endParaRPr lang="en-US" sz="1100" dirty="0">
                        <a:effectLst/>
                        <a:latin typeface="Times New Roman" panose="02020603050405020304" pitchFamily="18" charset="0"/>
                        <a:ea typeface="DengXian" panose="02010600030101010101" pitchFamily="2" charset="-122"/>
                      </a:endParaRPr>
                    </a:p>
                  </a:txBody>
                  <a:tcPr marL="68580" marR="68580"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EncT</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DecT</a:t>
                      </a:r>
                      <a:endParaRPr lang="en-US" sz="1100" dirty="0">
                        <a:effectLst/>
                        <a:latin typeface="Times New Roman" panose="02020603050405020304" pitchFamily="18" charset="0"/>
                        <a:ea typeface="DengXian" panose="02010600030101010101" pitchFamily="2" charset="-122"/>
                      </a:endParaRPr>
                    </a:p>
                  </a:txBody>
                  <a:tcPr marL="68580" marR="68580"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47570283"/>
                  </a:ext>
                </a:extLst>
              </a:tr>
              <a:tr h="180061">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0.00%</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0.05%</a:t>
                      </a:r>
                      <a:endParaRPr lang="en-US" sz="1100">
                        <a:effectLst/>
                        <a:latin typeface="Times New Roman" panose="02020603050405020304" pitchFamily="18" charset="0"/>
                        <a:ea typeface="DengXian" panose="02010600030101010101" pitchFamily="2" charset="-122"/>
                      </a:endParaRPr>
                    </a:p>
                  </a:txBody>
                  <a:tcPr marL="68580" marR="68580" marT="0" marB="0" anchor="ctr">
                    <a:lnT w="12700" cap="flat" cmpd="sng" algn="ctr">
                      <a:solidFill>
                        <a:schemeClr val="tx1"/>
                      </a:solidFill>
                      <a:prstDash val="solid"/>
                      <a:round/>
                      <a:headEnd type="none" w="med" len="med"/>
                      <a:tailEnd type="none" w="med" len="med"/>
                    </a:lnT>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-0.01%</a:t>
                      </a:r>
                      <a:endParaRPr lang="en-US" sz="1100">
                        <a:effectLst/>
                        <a:latin typeface="Times New Roman" panose="02020603050405020304" pitchFamily="18" charset="0"/>
                        <a:ea typeface="DengXian" panose="02010600030101010101" pitchFamily="2" charset="-122"/>
                      </a:endParaRPr>
                    </a:p>
                  </a:txBody>
                  <a:tcPr marL="68580" marR="68580"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99%</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100%</a:t>
                      </a:r>
                      <a:endParaRPr lang="en-US" sz="1100">
                        <a:effectLst/>
                        <a:latin typeface="Times New Roman" panose="02020603050405020304" pitchFamily="18" charset="0"/>
                        <a:ea typeface="DengXian" panose="02010600030101010101" pitchFamily="2" charset="-122"/>
                      </a:endParaRPr>
                    </a:p>
                  </a:txBody>
                  <a:tcPr marL="68580" marR="68580"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4067856715"/>
                  </a:ext>
                </a:extLst>
              </a:tr>
              <a:tr h="180061">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0.14%</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0.16%</a:t>
                      </a:r>
                      <a:endParaRPr lang="en-US" sz="1100" dirty="0">
                        <a:effectLst/>
                        <a:latin typeface="Times New Roman" panose="02020603050405020304" pitchFamily="18" charset="0"/>
                        <a:ea typeface="DengXia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0.17%</a:t>
                      </a:r>
                      <a:endParaRPr lang="en-US" sz="1100">
                        <a:effectLst/>
                        <a:latin typeface="Times New Roman" panose="02020603050405020304" pitchFamily="18" charset="0"/>
                        <a:ea typeface="DengXian" panose="02010600030101010101" pitchFamily="2" charset="-122"/>
                      </a:endParaRPr>
                    </a:p>
                  </a:txBody>
                  <a:tcPr marL="68580" marR="68580" marT="0" marB="0" anchor="ctr">
                    <a:lnR w="12700" cap="flat" cmpd="sng" algn="ctr">
                      <a:solidFill>
                        <a:schemeClr val="tx1"/>
                      </a:solidFill>
                      <a:prstDash val="solid"/>
                      <a:round/>
                      <a:headEnd type="none" w="med" len="med"/>
                      <a:tailEnd type="none" w="med" len="med"/>
                    </a:ln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98%</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99%</a:t>
                      </a:r>
                      <a:endParaRPr lang="en-US" sz="1100">
                        <a:effectLst/>
                        <a:latin typeface="Times New Roman" panose="02020603050405020304" pitchFamily="18" charset="0"/>
                        <a:ea typeface="DengXian" panose="02010600030101010101" pitchFamily="2" charset="-122"/>
                      </a:endParaRPr>
                    </a:p>
                  </a:txBody>
                  <a:tcPr marL="68580" marR="68580" marT="0" marB="0" anchor="ct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4276405747"/>
                  </a:ext>
                </a:extLst>
              </a:tr>
              <a:tr h="180061">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0.00%</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0.00%</a:t>
                      </a:r>
                      <a:endParaRPr lang="en-US" sz="1100" dirty="0">
                        <a:effectLst/>
                        <a:latin typeface="Times New Roman" panose="02020603050405020304" pitchFamily="18" charset="0"/>
                        <a:ea typeface="DengXia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-0.11%</a:t>
                      </a:r>
                      <a:endParaRPr lang="en-US" sz="1100">
                        <a:effectLst/>
                        <a:latin typeface="Times New Roman" panose="02020603050405020304" pitchFamily="18" charset="0"/>
                        <a:ea typeface="DengXian" panose="02010600030101010101" pitchFamily="2" charset="-122"/>
                      </a:endParaRPr>
                    </a:p>
                  </a:txBody>
                  <a:tcPr marL="68580" marR="68580" marT="0" marB="0" anchor="ctr">
                    <a:lnR w="12700" cap="flat" cmpd="sng" algn="ctr">
                      <a:solidFill>
                        <a:schemeClr val="tx1"/>
                      </a:solidFill>
                      <a:prstDash val="solid"/>
                      <a:round/>
                      <a:headEnd type="none" w="med" len="med"/>
                      <a:tailEnd type="none" w="med" len="med"/>
                    </a:ln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98%</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98%</a:t>
                      </a:r>
                      <a:endParaRPr lang="en-US" sz="1100">
                        <a:effectLst/>
                        <a:latin typeface="Times New Roman" panose="02020603050405020304" pitchFamily="18" charset="0"/>
                        <a:ea typeface="DengXian" panose="02010600030101010101" pitchFamily="2" charset="-122"/>
                      </a:endParaRPr>
                    </a:p>
                  </a:txBody>
                  <a:tcPr marL="68580" marR="68580" marT="0" marB="0" anchor="ct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685619546"/>
                  </a:ext>
                </a:extLst>
              </a:tr>
              <a:tr h="180061">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0.03%</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0.06%</a:t>
                      </a:r>
                      <a:endParaRPr lang="en-US" sz="1100" dirty="0">
                        <a:effectLst/>
                        <a:latin typeface="Times New Roman" panose="02020603050405020304" pitchFamily="18" charset="0"/>
                        <a:ea typeface="DengXia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0.06%</a:t>
                      </a:r>
                      <a:endParaRPr lang="en-US" sz="1100">
                        <a:effectLst/>
                        <a:latin typeface="Times New Roman" panose="02020603050405020304" pitchFamily="18" charset="0"/>
                        <a:ea typeface="DengXian" panose="02010600030101010101" pitchFamily="2" charset="-122"/>
                      </a:endParaRPr>
                    </a:p>
                  </a:txBody>
                  <a:tcPr marL="68580" marR="68580" marT="0" marB="0" anchor="ctr">
                    <a:lnR w="12700" cap="flat" cmpd="sng" algn="ctr">
                      <a:solidFill>
                        <a:schemeClr val="tx1"/>
                      </a:solidFill>
                      <a:prstDash val="solid"/>
                      <a:round/>
                      <a:headEnd type="none" w="med" len="med"/>
                      <a:tailEnd type="none" w="med" len="med"/>
                    </a:ln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102%</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102%</a:t>
                      </a:r>
                      <a:endParaRPr lang="en-US" sz="1100">
                        <a:effectLst/>
                        <a:latin typeface="Times New Roman" panose="02020603050405020304" pitchFamily="18" charset="0"/>
                        <a:ea typeface="DengXian" panose="02010600030101010101" pitchFamily="2" charset="-122"/>
                      </a:endParaRPr>
                    </a:p>
                  </a:txBody>
                  <a:tcPr marL="68580" marR="68580" marT="0" marB="0" anchor="ct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73625516"/>
                  </a:ext>
                </a:extLst>
              </a:tr>
              <a:tr h="180061">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 </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tcPr>
                </a:tc>
                <a:tc>
                  <a:txBody>
                    <a:bodyPr/>
                    <a:lstStyle/>
                    <a:p>
                      <a:endParaRPr lang="en-US" sz="1000" dirty="0">
                        <a:effectLst/>
                        <a:latin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 </a:t>
                      </a:r>
                      <a:endParaRPr lang="en-US" sz="1100">
                        <a:effectLst/>
                        <a:latin typeface="Times New Roman" panose="02020603050405020304" pitchFamily="18" charset="0"/>
                        <a:ea typeface="DengXian" panose="02010600030101010101" pitchFamily="2" charset="-122"/>
                      </a:endParaRPr>
                    </a:p>
                  </a:txBody>
                  <a:tcPr marL="68580" marR="68580" marT="0" marB="0" anchor="ctr">
                    <a:lnR w="12700" cap="flat" cmpd="sng" algn="ctr">
                      <a:solidFill>
                        <a:schemeClr val="tx1"/>
                      </a:solidFill>
                      <a:prstDash val="solid"/>
                      <a:round/>
                      <a:headEnd type="none" w="med" len="med"/>
                      <a:tailEnd type="none" w="med" len="med"/>
                    </a:ln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 </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 </a:t>
                      </a:r>
                      <a:endParaRPr lang="en-US" sz="1100">
                        <a:effectLst/>
                        <a:latin typeface="Times New Roman" panose="02020603050405020304" pitchFamily="18" charset="0"/>
                        <a:ea typeface="DengXian" panose="02010600030101010101" pitchFamily="2" charset="-122"/>
                      </a:endParaRPr>
                    </a:p>
                  </a:txBody>
                  <a:tcPr marL="68580" marR="68580" marT="0" marB="0" anchor="ct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054016572"/>
                  </a:ext>
                </a:extLst>
              </a:tr>
              <a:tr h="180061">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b="1" dirty="0">
                          <a:effectLst/>
                        </a:rPr>
                        <a:t>0.03%</a:t>
                      </a:r>
                      <a:endParaRPr lang="en-US" sz="1100" b="1"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b="1" dirty="0">
                          <a:effectLst/>
                        </a:rPr>
                        <a:t>0.06%</a:t>
                      </a:r>
                      <a:endParaRPr lang="en-US" sz="1100" b="1" dirty="0">
                        <a:effectLst/>
                        <a:latin typeface="Times New Roman" panose="02020603050405020304" pitchFamily="18" charset="0"/>
                        <a:ea typeface="DengXia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b="1" dirty="0">
                          <a:effectLst/>
                        </a:rPr>
                        <a:t>0.01%</a:t>
                      </a:r>
                      <a:endParaRPr lang="en-US" sz="1100" b="1" dirty="0">
                        <a:effectLst/>
                        <a:latin typeface="Times New Roman" panose="02020603050405020304" pitchFamily="18" charset="0"/>
                        <a:ea typeface="DengXian" panose="02010600030101010101" pitchFamily="2" charset="-122"/>
                      </a:endParaRPr>
                    </a:p>
                  </a:txBody>
                  <a:tcPr marL="68580" marR="68580" marT="0" marB="0" anchor="ctr">
                    <a:lnR w="12700" cap="flat" cmpd="sng" algn="ctr">
                      <a:solidFill>
                        <a:schemeClr val="tx1"/>
                      </a:solidFill>
                      <a:prstDash val="solid"/>
                      <a:round/>
                      <a:headEnd type="none" w="med" len="med"/>
                      <a:tailEnd type="none" w="med" len="med"/>
                    </a:ln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b="1" dirty="0">
                          <a:effectLst/>
                        </a:rPr>
                        <a:t>99%</a:t>
                      </a:r>
                      <a:endParaRPr lang="en-US" sz="1100" b="1"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b="1" dirty="0">
                          <a:effectLst/>
                        </a:rPr>
                        <a:t>99%</a:t>
                      </a:r>
                      <a:endParaRPr lang="en-US" sz="1100" b="1" dirty="0">
                        <a:effectLst/>
                        <a:latin typeface="Times New Roman" panose="02020603050405020304" pitchFamily="18" charset="0"/>
                        <a:ea typeface="DengXian" panose="02010600030101010101" pitchFamily="2" charset="-122"/>
                      </a:endParaRPr>
                    </a:p>
                  </a:txBody>
                  <a:tcPr marL="68580" marR="68580" marT="0" marB="0" anchor="ct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841352568"/>
                  </a:ext>
                </a:extLst>
              </a:tr>
              <a:tr h="180061">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0.00%</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-0.11%</a:t>
                      </a:r>
                      <a:endParaRPr lang="en-US" sz="11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0.07%</a:t>
                      </a:r>
                      <a:endParaRPr lang="en-US" sz="1100" dirty="0">
                        <a:effectLst/>
                        <a:latin typeface="Times New Roman" panose="02020603050405020304" pitchFamily="18" charset="0"/>
                        <a:ea typeface="DengXian" panose="02010600030101010101" pitchFamily="2" charset="-122"/>
                      </a:endParaRPr>
                    </a:p>
                  </a:txBody>
                  <a:tcPr marL="68580" marR="68580" marT="0" marB="0" anchor="ctr">
                    <a:lnR w="12700" cap="flat" cmpd="sng" algn="ctr">
                      <a:solidFill>
                        <a:schemeClr val="tx1"/>
                      </a:solidFill>
                      <a:prstDash val="solid"/>
                      <a:round/>
                      <a:headEnd type="none" w="med" len="med"/>
                      <a:tailEnd type="none" w="med" len="med"/>
                    </a:ln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101%</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102%</a:t>
                      </a:r>
                      <a:endParaRPr lang="en-US" sz="1100">
                        <a:effectLst/>
                        <a:latin typeface="Times New Roman" panose="02020603050405020304" pitchFamily="18" charset="0"/>
                        <a:ea typeface="DengXian" panose="02010600030101010101" pitchFamily="2" charset="-122"/>
                      </a:endParaRPr>
                    </a:p>
                  </a:txBody>
                  <a:tcPr marL="68580" marR="68580" marT="0" marB="0" anchor="ct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770940979"/>
                  </a:ext>
                </a:extLst>
              </a:tr>
              <a:tr h="180061">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0.05%</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0.03%</a:t>
                      </a:r>
                      <a:endParaRPr lang="en-US" sz="1100">
                        <a:effectLst/>
                        <a:latin typeface="Times New Roman" panose="02020603050405020304" pitchFamily="18" charset="0"/>
                        <a:ea typeface="DengXian" panose="02010600030101010101" pitchFamily="2" charset="-122"/>
                      </a:endParaRPr>
                    </a:p>
                  </a:txBody>
                  <a:tcPr marL="68580" marR="68580" marT="0" marB="0" anchor="ctr">
                    <a:lnB w="12700" cap="flat" cmpd="sng" algn="ctr">
                      <a:solidFill>
                        <a:schemeClr val="tx1"/>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0.03%</a:t>
                      </a:r>
                      <a:endParaRPr lang="en-US" sz="1100" dirty="0">
                        <a:effectLst/>
                        <a:latin typeface="Times New Roman" panose="02020603050405020304" pitchFamily="18" charset="0"/>
                        <a:ea typeface="DengXian" panose="02010600030101010101" pitchFamily="2" charset="-122"/>
                      </a:endParaRPr>
                    </a:p>
                  </a:txBody>
                  <a:tcPr marL="68580" marR="68580" marT="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98%</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98%</a:t>
                      </a:r>
                      <a:endParaRPr lang="en-US" sz="1100">
                        <a:effectLst/>
                        <a:latin typeface="Times New Roman" panose="02020603050405020304" pitchFamily="18" charset="0"/>
                        <a:ea typeface="DengXian" panose="02010600030101010101" pitchFamily="2" charset="-122"/>
                      </a:endParaRPr>
                    </a:p>
                  </a:txBody>
                  <a:tcPr marL="68580" marR="68580" marT="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86407846"/>
                  </a:ext>
                </a:extLst>
              </a:tr>
              <a:tr h="534045">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LDB</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sz="1000" dirty="0">
                        <a:effectLst/>
                        <a:latin typeface="Times New Roman" panose="02020603050405020304" pitchFamily="18" charset="0"/>
                      </a:endParaRPr>
                    </a:p>
                  </a:txBody>
                  <a:tcPr marL="68580" marR="68580" marT="0" marB="0" anchor="b"/>
                </a:tc>
                <a:tc hMerge="1">
                  <a:txBody>
                    <a:bodyPr/>
                    <a:lstStyle/>
                    <a:p>
                      <a:endParaRPr lang="en-US" sz="1000">
                        <a:effectLst/>
                        <a:latin typeface="Times New Roman" panose="02020603050405020304" pitchFamily="18" charset="0"/>
                      </a:endParaRPr>
                    </a:p>
                  </a:txBody>
                  <a:tcPr marL="68580" marR="68580" marT="0" marB="0" anchor="b"/>
                </a:tc>
                <a:tc hMerge="1">
                  <a:txBody>
                    <a:bodyPr/>
                    <a:lstStyle/>
                    <a:p>
                      <a:endParaRPr lang="en-US" sz="1000">
                        <a:effectLst/>
                        <a:latin typeface="Times New Roman" panose="02020603050405020304" pitchFamily="18" charset="0"/>
                      </a:endParaRPr>
                    </a:p>
                  </a:txBody>
                  <a:tcPr marL="68580" marR="68580" marT="0" marB="0" anchor="b"/>
                </a:tc>
                <a:tc hMerge="1">
                  <a:txBody>
                    <a:bodyPr/>
                    <a:lstStyle/>
                    <a:p>
                      <a:endParaRPr lang="en-US" sz="1000">
                        <a:effectLst/>
                        <a:latin typeface="Times New Roman" panose="02020603050405020304" pitchFamily="18" charset="0"/>
                      </a:endParaRPr>
                    </a:p>
                  </a:txBody>
                  <a:tcPr marL="68580" marR="68580" marT="0" marB="0" anchor="b">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794413181"/>
                  </a:ext>
                </a:extLst>
              </a:tr>
              <a:tr h="180061">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Y</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U</a:t>
                      </a:r>
                      <a:endParaRPr lang="en-US" sz="1100" dirty="0">
                        <a:effectLst/>
                        <a:latin typeface="Times New Roman" panose="02020603050405020304" pitchFamily="18" charset="0"/>
                        <a:ea typeface="DengXian" panose="02010600030101010101" pitchFamily="2" charset="-122"/>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V</a:t>
                      </a:r>
                      <a:endParaRPr lang="en-US" sz="1100" dirty="0">
                        <a:effectLst/>
                        <a:latin typeface="Times New Roman" panose="02020603050405020304" pitchFamily="18" charset="0"/>
                        <a:ea typeface="DengXian" panose="02010600030101010101" pitchFamily="2" charset="-122"/>
                      </a:endParaRPr>
                    </a:p>
                  </a:txBody>
                  <a:tcPr marL="68580" marR="68580"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EncT</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DecT</a:t>
                      </a:r>
                      <a:endParaRPr lang="en-US" sz="1100" dirty="0">
                        <a:effectLst/>
                        <a:latin typeface="Times New Roman" panose="02020603050405020304" pitchFamily="18" charset="0"/>
                        <a:ea typeface="DengXian" panose="02010600030101010101" pitchFamily="2" charset="-122"/>
                      </a:endParaRPr>
                    </a:p>
                  </a:txBody>
                  <a:tcPr marL="68580" marR="68580"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03283104"/>
                  </a:ext>
                </a:extLst>
              </a:tr>
              <a:tr h="180061">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 </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 </a:t>
                      </a:r>
                      <a:endParaRPr lang="en-US" sz="1100">
                        <a:effectLst/>
                        <a:latin typeface="Times New Roman" panose="02020603050405020304" pitchFamily="18" charset="0"/>
                        <a:ea typeface="DengXian" panose="02010600030101010101" pitchFamily="2" charset="-122"/>
                      </a:endParaRPr>
                    </a:p>
                  </a:txBody>
                  <a:tcPr marL="68580" marR="68580" marT="0" marB="0" anchor="ctr">
                    <a:lnT w="12700" cap="flat" cmpd="sng" algn="ctr">
                      <a:solidFill>
                        <a:schemeClr val="tx1"/>
                      </a:solidFill>
                      <a:prstDash val="solid"/>
                      <a:round/>
                      <a:headEnd type="none" w="med" len="med"/>
                      <a:tailEnd type="none" w="med" len="med"/>
                    </a:lnT>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 </a:t>
                      </a:r>
                      <a:endParaRPr lang="en-US" sz="1100">
                        <a:effectLst/>
                        <a:latin typeface="Times New Roman" panose="02020603050405020304" pitchFamily="18" charset="0"/>
                        <a:ea typeface="DengXian" panose="02010600030101010101" pitchFamily="2" charset="-122"/>
                      </a:endParaRPr>
                    </a:p>
                  </a:txBody>
                  <a:tcPr marL="68580" marR="68580"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 </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 </a:t>
                      </a:r>
                      <a:endParaRPr lang="en-US" sz="1100">
                        <a:effectLst/>
                        <a:latin typeface="Times New Roman" panose="02020603050405020304" pitchFamily="18" charset="0"/>
                        <a:ea typeface="DengXian" panose="02010600030101010101" pitchFamily="2" charset="-122"/>
                      </a:endParaRPr>
                    </a:p>
                  </a:txBody>
                  <a:tcPr marL="68580" marR="68580"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2171043478"/>
                  </a:ext>
                </a:extLst>
              </a:tr>
              <a:tr h="180061">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 </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tcPr>
                </a:tc>
                <a:tc>
                  <a:txBody>
                    <a:bodyPr/>
                    <a:lstStyle/>
                    <a:p>
                      <a:endParaRPr lang="en-US" sz="1000">
                        <a:effectLst/>
                        <a:latin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 </a:t>
                      </a:r>
                      <a:endParaRPr lang="en-US" sz="1100">
                        <a:effectLst/>
                        <a:latin typeface="Times New Roman" panose="02020603050405020304" pitchFamily="18" charset="0"/>
                        <a:ea typeface="DengXian" panose="02010600030101010101" pitchFamily="2" charset="-122"/>
                      </a:endParaRPr>
                    </a:p>
                  </a:txBody>
                  <a:tcPr marL="68580" marR="68580" marT="0" marB="0" anchor="ctr">
                    <a:lnR w="12700" cap="flat" cmpd="sng" algn="ctr">
                      <a:solidFill>
                        <a:schemeClr val="tx1"/>
                      </a:solidFill>
                      <a:prstDash val="solid"/>
                      <a:round/>
                      <a:headEnd type="none" w="med" len="med"/>
                      <a:tailEnd type="none" w="med" len="med"/>
                    </a:ln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 </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 </a:t>
                      </a:r>
                      <a:endParaRPr lang="en-US" sz="1100">
                        <a:effectLst/>
                        <a:latin typeface="Times New Roman" panose="02020603050405020304" pitchFamily="18" charset="0"/>
                        <a:ea typeface="DengXian" panose="02010600030101010101" pitchFamily="2" charset="-122"/>
                      </a:endParaRPr>
                    </a:p>
                  </a:txBody>
                  <a:tcPr marL="68580" marR="68580" marT="0" marB="0" anchor="ct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976718359"/>
                  </a:ext>
                </a:extLst>
              </a:tr>
              <a:tr h="180061">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0.01%</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-0.28%</a:t>
                      </a:r>
                      <a:endParaRPr lang="en-US" sz="11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-0.10%</a:t>
                      </a:r>
                      <a:endParaRPr lang="en-US" sz="1100">
                        <a:effectLst/>
                        <a:latin typeface="Times New Roman" panose="02020603050405020304" pitchFamily="18" charset="0"/>
                        <a:ea typeface="DengXian" panose="02010600030101010101" pitchFamily="2" charset="-122"/>
                      </a:endParaRPr>
                    </a:p>
                  </a:txBody>
                  <a:tcPr marL="68580" marR="68580" marT="0" marB="0" anchor="ctr">
                    <a:lnR w="12700" cap="flat" cmpd="sng" algn="ctr">
                      <a:solidFill>
                        <a:schemeClr val="tx1"/>
                      </a:solidFill>
                      <a:prstDash val="solid"/>
                      <a:round/>
                      <a:headEnd type="none" w="med" len="med"/>
                      <a:tailEnd type="none" w="med" len="med"/>
                    </a:ln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101%</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100%</a:t>
                      </a:r>
                      <a:endParaRPr lang="en-US" sz="1100">
                        <a:effectLst/>
                        <a:latin typeface="Times New Roman" panose="02020603050405020304" pitchFamily="18" charset="0"/>
                        <a:ea typeface="DengXian" panose="02010600030101010101" pitchFamily="2" charset="-122"/>
                      </a:endParaRPr>
                    </a:p>
                  </a:txBody>
                  <a:tcPr marL="68580" marR="68580" marT="0" marB="0" anchor="ct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468679418"/>
                  </a:ext>
                </a:extLst>
              </a:tr>
              <a:tr h="180061">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0.00%</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0.01%</a:t>
                      </a:r>
                      <a:endParaRPr lang="en-US" sz="11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-0.04%</a:t>
                      </a:r>
                      <a:endParaRPr lang="en-US" sz="1100">
                        <a:effectLst/>
                        <a:latin typeface="Times New Roman" panose="02020603050405020304" pitchFamily="18" charset="0"/>
                        <a:ea typeface="DengXian" panose="02010600030101010101" pitchFamily="2" charset="-122"/>
                      </a:endParaRPr>
                    </a:p>
                  </a:txBody>
                  <a:tcPr marL="68580" marR="68580" marT="0" marB="0" anchor="ctr">
                    <a:lnR w="12700" cap="flat" cmpd="sng" algn="ctr">
                      <a:solidFill>
                        <a:schemeClr val="tx1"/>
                      </a:solidFill>
                      <a:prstDash val="solid"/>
                      <a:round/>
                      <a:headEnd type="none" w="med" len="med"/>
                      <a:tailEnd type="none" w="med" len="med"/>
                    </a:ln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102%</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102%</a:t>
                      </a:r>
                      <a:endParaRPr lang="en-US" sz="1100">
                        <a:effectLst/>
                        <a:latin typeface="Times New Roman" panose="02020603050405020304" pitchFamily="18" charset="0"/>
                        <a:ea typeface="DengXian" panose="02010600030101010101" pitchFamily="2" charset="-122"/>
                      </a:endParaRPr>
                    </a:p>
                  </a:txBody>
                  <a:tcPr marL="68580" marR="68580" marT="0" marB="0" anchor="ct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791339974"/>
                  </a:ext>
                </a:extLst>
              </a:tr>
              <a:tr h="180061">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-0.05%</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0.11%</a:t>
                      </a:r>
                      <a:endParaRPr lang="en-US" sz="1100" dirty="0">
                        <a:effectLst/>
                        <a:latin typeface="Times New Roman" panose="02020603050405020304" pitchFamily="18" charset="0"/>
                        <a:ea typeface="DengXia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-0.05%</a:t>
                      </a:r>
                      <a:endParaRPr lang="en-US" sz="1100">
                        <a:effectLst/>
                        <a:latin typeface="Times New Roman" panose="02020603050405020304" pitchFamily="18" charset="0"/>
                        <a:ea typeface="DengXian" panose="02010600030101010101" pitchFamily="2" charset="-122"/>
                      </a:endParaRPr>
                    </a:p>
                  </a:txBody>
                  <a:tcPr marL="68580" marR="68580" marT="0" marB="0" anchor="ctr">
                    <a:lnR w="12700" cap="flat" cmpd="sng" algn="ctr">
                      <a:solidFill>
                        <a:schemeClr val="tx1"/>
                      </a:solidFill>
                      <a:prstDash val="solid"/>
                      <a:round/>
                      <a:headEnd type="none" w="med" len="med"/>
                      <a:tailEnd type="none" w="med" len="med"/>
                    </a:ln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99%</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99%</a:t>
                      </a:r>
                      <a:endParaRPr lang="en-US" sz="1100">
                        <a:effectLst/>
                        <a:latin typeface="Times New Roman" panose="02020603050405020304" pitchFamily="18" charset="0"/>
                        <a:ea typeface="DengXian" panose="02010600030101010101" pitchFamily="2" charset="-122"/>
                      </a:endParaRPr>
                    </a:p>
                  </a:txBody>
                  <a:tcPr marL="68580" marR="68580" marT="0" marB="0" anchor="ct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4176995732"/>
                  </a:ext>
                </a:extLst>
              </a:tr>
              <a:tr h="180061">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b="1" dirty="0">
                          <a:effectLst/>
                        </a:rPr>
                        <a:t>-0.01%</a:t>
                      </a:r>
                      <a:endParaRPr lang="en-US" sz="1100" b="1"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b="1" dirty="0">
                          <a:effectLst/>
                        </a:rPr>
                        <a:t>-0.08%</a:t>
                      </a:r>
                      <a:endParaRPr lang="en-US" sz="1100" b="1" dirty="0">
                        <a:effectLst/>
                        <a:latin typeface="Times New Roman" panose="02020603050405020304" pitchFamily="18" charset="0"/>
                        <a:ea typeface="DengXia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b="1" dirty="0">
                          <a:effectLst/>
                        </a:rPr>
                        <a:t>-0.07%</a:t>
                      </a:r>
                      <a:endParaRPr lang="en-US" sz="1100" b="1" dirty="0">
                        <a:effectLst/>
                        <a:latin typeface="Times New Roman" panose="02020603050405020304" pitchFamily="18" charset="0"/>
                        <a:ea typeface="DengXian" panose="02010600030101010101" pitchFamily="2" charset="-122"/>
                      </a:endParaRPr>
                    </a:p>
                  </a:txBody>
                  <a:tcPr marL="68580" marR="68580" marT="0" marB="0" anchor="ctr">
                    <a:lnR w="12700" cap="flat" cmpd="sng" algn="ctr">
                      <a:solidFill>
                        <a:schemeClr val="tx1"/>
                      </a:solidFill>
                      <a:prstDash val="solid"/>
                      <a:round/>
                      <a:headEnd type="none" w="med" len="med"/>
                      <a:tailEnd type="none" w="med" len="med"/>
                    </a:ln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b="1" dirty="0">
                          <a:effectLst/>
                        </a:rPr>
                        <a:t>101%</a:t>
                      </a:r>
                      <a:endParaRPr lang="en-US" sz="1100" b="1"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b="1" dirty="0">
                          <a:effectLst/>
                        </a:rPr>
                        <a:t>100%</a:t>
                      </a:r>
                      <a:endParaRPr lang="en-US" sz="1100" b="1" dirty="0">
                        <a:effectLst/>
                        <a:latin typeface="Times New Roman" panose="02020603050405020304" pitchFamily="18" charset="0"/>
                        <a:ea typeface="DengXian" panose="02010600030101010101" pitchFamily="2" charset="-122"/>
                      </a:endParaRPr>
                    </a:p>
                  </a:txBody>
                  <a:tcPr marL="68580" marR="68580" marT="0" marB="0" anchor="ct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818048441"/>
                  </a:ext>
                </a:extLst>
              </a:tr>
              <a:tr h="180061">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0.03%</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-0.11%</a:t>
                      </a:r>
                      <a:endParaRPr lang="en-US" sz="1100" dirty="0">
                        <a:effectLst/>
                        <a:latin typeface="Times New Roman" panose="02020603050405020304" pitchFamily="18" charset="0"/>
                        <a:ea typeface="DengXia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-0.10%</a:t>
                      </a:r>
                      <a:endParaRPr lang="en-US" sz="1100">
                        <a:effectLst/>
                        <a:latin typeface="Times New Roman" panose="02020603050405020304" pitchFamily="18" charset="0"/>
                        <a:ea typeface="DengXian" panose="02010600030101010101" pitchFamily="2" charset="-122"/>
                      </a:endParaRPr>
                    </a:p>
                  </a:txBody>
                  <a:tcPr marL="68580" marR="68580" marT="0" marB="0" anchor="ctr">
                    <a:lnR w="12700" cap="flat" cmpd="sng" algn="ctr">
                      <a:solidFill>
                        <a:schemeClr val="tx1"/>
                      </a:solidFill>
                      <a:prstDash val="solid"/>
                      <a:round/>
                      <a:headEnd type="none" w="med" len="med"/>
                      <a:tailEnd type="none" w="med" len="med"/>
                    </a:ln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100%</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95%</a:t>
                      </a:r>
                      <a:endParaRPr lang="en-US" sz="1100">
                        <a:effectLst/>
                        <a:latin typeface="Times New Roman" panose="02020603050405020304" pitchFamily="18" charset="0"/>
                        <a:ea typeface="DengXian" panose="02010600030101010101" pitchFamily="2" charset="-122"/>
                      </a:endParaRPr>
                    </a:p>
                  </a:txBody>
                  <a:tcPr marL="68580" marR="68580" marT="0" marB="0" anchor="ct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90801132"/>
                  </a:ext>
                </a:extLst>
              </a:tr>
              <a:tr h="180061">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0.08%</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0.24%</a:t>
                      </a:r>
                      <a:endParaRPr lang="en-US" sz="1100" dirty="0">
                        <a:effectLst/>
                        <a:latin typeface="Times New Roman" panose="02020603050405020304" pitchFamily="18" charset="0"/>
                        <a:ea typeface="DengXian" panose="02010600030101010101" pitchFamily="2" charset="-122"/>
                      </a:endParaRPr>
                    </a:p>
                  </a:txBody>
                  <a:tcPr marL="68580" marR="68580" marT="0" marB="0" anchor="ctr">
                    <a:lnB w="12700" cap="flat" cmpd="sng" algn="ctr">
                      <a:solidFill>
                        <a:schemeClr val="tx1"/>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0.05%</a:t>
                      </a:r>
                      <a:endParaRPr lang="en-US" sz="1100" dirty="0">
                        <a:effectLst/>
                        <a:latin typeface="Times New Roman" panose="02020603050405020304" pitchFamily="18" charset="0"/>
                        <a:ea typeface="DengXian" panose="02010600030101010101" pitchFamily="2" charset="-122"/>
                      </a:endParaRPr>
                    </a:p>
                  </a:txBody>
                  <a:tcPr marL="68580" marR="68580" marT="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99%</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98%</a:t>
                      </a:r>
                      <a:endParaRPr lang="en-US" sz="1100" dirty="0">
                        <a:effectLst/>
                        <a:latin typeface="Times New Roman" panose="02020603050405020304" pitchFamily="18" charset="0"/>
                        <a:ea typeface="DengXian" panose="02010600030101010101" pitchFamily="2" charset="-122"/>
                      </a:endParaRPr>
                    </a:p>
                  </a:txBody>
                  <a:tcPr marL="68580" marR="68580" marT="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94634112"/>
                  </a:ext>
                </a:extLst>
              </a:tr>
            </a:tbl>
          </a:graphicData>
        </a:graphic>
      </p:graphicFrame>
      <p:graphicFrame>
        <p:nvGraphicFramePr>
          <p:cNvPr id="10" name="Table 9">
            <a:extLst>
              <a:ext uri="{FF2B5EF4-FFF2-40B4-BE49-F238E27FC236}">
                <a16:creationId xmlns:a16="http://schemas.microsoft.com/office/drawing/2014/main" id="{8E688D23-F2C0-4CB4-9C37-15E1DB47BFDC}"/>
              </a:ext>
            </a:extLst>
          </p:cNvPr>
          <p:cNvGraphicFramePr>
            <a:graphicFrameLocks noGrp="1"/>
          </p:cNvGraphicFramePr>
          <p:nvPr>
            <p:extLst>
              <p:ext uri="{D42A27DB-BD31-4B8C-83A1-F6EECF244321}">
                <p14:modId xmlns:p14="http://schemas.microsoft.com/office/powerpoint/2010/main" val="304866562"/>
              </p:ext>
            </p:extLst>
          </p:nvPr>
        </p:nvGraphicFramePr>
        <p:xfrm>
          <a:off x="397412" y="1802163"/>
          <a:ext cx="1041400" cy="4125901"/>
        </p:xfrm>
        <a:graphic>
          <a:graphicData uri="http://schemas.openxmlformats.org/drawingml/2006/table">
            <a:tbl>
              <a:tblPr firstRow="1" firstCol="1" bandRow="1">
                <a:tableStyleId>{2D5ABB26-0587-4C30-8999-92F81FD0307C}</a:tableStyleId>
              </a:tblPr>
              <a:tblGrid>
                <a:gridCol w="1041400">
                  <a:extLst>
                    <a:ext uri="{9D8B030D-6E8A-4147-A177-3AD203B41FA5}">
                      <a16:colId xmlns:a16="http://schemas.microsoft.com/office/drawing/2014/main" val="3960707439"/>
                    </a:ext>
                  </a:extLst>
                </a:gridCol>
              </a:tblGrid>
              <a:tr h="166121">
                <a:tc>
                  <a:txBody>
                    <a:bodyPr/>
                    <a:lstStyle/>
                    <a:p>
                      <a:endParaRPr lang="en-US" sz="1000" dirty="0">
                        <a:effectLst/>
                        <a:latin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2416646784"/>
                  </a:ext>
                </a:extLst>
              </a:tr>
              <a:tr h="175486">
                <a:tc>
                  <a:txBody>
                    <a:bodyPr/>
                    <a:lstStyle/>
                    <a:p>
                      <a:endParaRPr lang="en-US" sz="1000" dirty="0">
                        <a:effectLst/>
                        <a:latin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08578665"/>
                  </a:ext>
                </a:extLst>
              </a:tr>
              <a:tr h="175486">
                <a:tc>
                  <a:txBody>
                    <a:bodyPr/>
                    <a:lstStyle/>
                    <a:p>
                      <a:endParaRPr lang="en-US" sz="1000" dirty="0">
                        <a:effectLst/>
                        <a:latin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46343247"/>
                  </a:ext>
                </a:extLst>
              </a:tr>
              <a:tr h="18167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Class A1</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4169549533"/>
                  </a:ext>
                </a:extLst>
              </a:tr>
              <a:tr h="18167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Class A2</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10415237"/>
                  </a:ext>
                </a:extLst>
              </a:tr>
              <a:tr h="18167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Class B</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628098771"/>
                  </a:ext>
                </a:extLst>
              </a:tr>
              <a:tr h="18167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Class C</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400003773"/>
                  </a:ext>
                </a:extLst>
              </a:tr>
              <a:tr h="18167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Class E</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337514506"/>
                  </a:ext>
                </a:extLst>
              </a:tr>
              <a:tr h="18167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b="1" dirty="0">
                          <a:effectLst/>
                        </a:rPr>
                        <a:t>Overall</a:t>
                      </a:r>
                      <a:endParaRPr lang="en-US" sz="1100" b="1"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223914397"/>
                  </a:ext>
                </a:extLst>
              </a:tr>
              <a:tr h="18167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Class D</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497015540"/>
                  </a:ext>
                </a:extLst>
              </a:tr>
              <a:tr h="18167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Class F</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59765923"/>
                  </a:ext>
                </a:extLst>
              </a:tr>
              <a:tr h="175486">
                <a:tc>
                  <a:txBody>
                    <a:bodyPr/>
                    <a:lstStyle/>
                    <a:p>
                      <a:endParaRPr lang="en-US" sz="1000" dirty="0">
                        <a:effectLst/>
                        <a:latin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387559650"/>
                  </a:ext>
                </a:extLst>
              </a:tr>
              <a:tr h="175486">
                <a:tc>
                  <a:txBody>
                    <a:bodyPr/>
                    <a:lstStyle/>
                    <a:p>
                      <a:endParaRPr lang="en-US" sz="1000" dirty="0">
                        <a:effectLst/>
                        <a:latin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266649045"/>
                  </a:ext>
                </a:extLst>
              </a:tr>
              <a:tr h="175486">
                <a:tc>
                  <a:txBody>
                    <a:bodyPr/>
                    <a:lstStyle/>
                    <a:p>
                      <a:endParaRPr lang="en-US" sz="1000" dirty="0">
                        <a:effectLst/>
                        <a:latin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77177399"/>
                  </a:ext>
                </a:extLst>
              </a:tr>
              <a:tr h="175486">
                <a:tc>
                  <a:txBody>
                    <a:bodyPr/>
                    <a:lstStyle/>
                    <a:p>
                      <a:endParaRPr lang="en-US" sz="1000" dirty="0">
                        <a:effectLst/>
                        <a:latin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65673526"/>
                  </a:ext>
                </a:extLst>
              </a:tr>
              <a:tr h="18167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Class A1</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206599990"/>
                  </a:ext>
                </a:extLst>
              </a:tr>
              <a:tr h="18167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Class A2</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4281724031"/>
                  </a:ext>
                </a:extLst>
              </a:tr>
              <a:tr h="18167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Class B</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85094620"/>
                  </a:ext>
                </a:extLst>
              </a:tr>
              <a:tr h="18167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Class C</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244883857"/>
                  </a:ext>
                </a:extLst>
              </a:tr>
              <a:tr h="18167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Class E</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541918421"/>
                  </a:ext>
                </a:extLst>
              </a:tr>
              <a:tr h="18167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b="1" dirty="0">
                          <a:effectLst/>
                        </a:rPr>
                        <a:t>Overall</a:t>
                      </a:r>
                      <a:endParaRPr lang="en-US" sz="1100" b="1"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610720048"/>
                  </a:ext>
                </a:extLst>
              </a:tr>
              <a:tr h="18167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Class D</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885239387"/>
                  </a:ext>
                </a:extLst>
              </a:tr>
              <a:tr h="18167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Class F</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79173041"/>
                  </a:ext>
                </a:extLst>
              </a:tr>
            </a:tbl>
          </a:graphicData>
        </a:graphic>
      </p:graphicFrame>
      <p:sp>
        <p:nvSpPr>
          <p:cNvPr id="11" name="Rectangle 10">
            <a:extLst>
              <a:ext uri="{FF2B5EF4-FFF2-40B4-BE49-F238E27FC236}">
                <a16:creationId xmlns:a16="http://schemas.microsoft.com/office/drawing/2014/main" id="{2E05D994-DA5C-4830-9761-5CB9672B841E}"/>
              </a:ext>
            </a:extLst>
          </p:cNvPr>
          <p:cNvSpPr/>
          <p:nvPr/>
        </p:nvSpPr>
        <p:spPr>
          <a:xfrm>
            <a:off x="1712966" y="1309612"/>
            <a:ext cx="2871299" cy="369332"/>
          </a:xfrm>
          <a:prstGeom prst="rect">
            <a:avLst/>
          </a:prstGeom>
        </p:spPr>
        <p:txBody>
          <a:bodyPr wrap="none">
            <a:spAutoFit/>
          </a:bodyPr>
          <a:lstStyle/>
          <a:p>
            <a:r>
              <a:rPr lang="vi-VN" b="1" i="1" dirty="0"/>
              <a:t>Test1.</a:t>
            </a:r>
            <a:r>
              <a:rPr lang="en-US" b="1" i="1" dirty="0"/>
              <a:t>1</a:t>
            </a:r>
            <a:r>
              <a:rPr lang="vi-VN" b="1" i="1" dirty="0"/>
              <a:t>: 47% </a:t>
            </a:r>
            <a:r>
              <a:rPr lang="en-US" b="1" i="1" dirty="0"/>
              <a:t> -  CE2.4.3 c</a:t>
            </a:r>
            <a:endParaRPr lang="en-US" dirty="0"/>
          </a:p>
        </p:txBody>
      </p:sp>
      <p:sp>
        <p:nvSpPr>
          <p:cNvPr id="12" name="Rectangle 11">
            <a:extLst>
              <a:ext uri="{FF2B5EF4-FFF2-40B4-BE49-F238E27FC236}">
                <a16:creationId xmlns:a16="http://schemas.microsoft.com/office/drawing/2014/main" id="{80EC9D90-02C4-4EB5-837F-A561D2499CEF}"/>
              </a:ext>
            </a:extLst>
          </p:cNvPr>
          <p:cNvSpPr/>
          <p:nvPr/>
        </p:nvSpPr>
        <p:spPr>
          <a:xfrm>
            <a:off x="5768475" y="1309612"/>
            <a:ext cx="1601721" cy="369332"/>
          </a:xfrm>
          <a:prstGeom prst="rect">
            <a:avLst/>
          </a:prstGeom>
        </p:spPr>
        <p:txBody>
          <a:bodyPr wrap="none">
            <a:spAutoFit/>
          </a:bodyPr>
          <a:lstStyle/>
          <a:p>
            <a:r>
              <a:rPr lang="vi-VN" b="1" i="1" dirty="0"/>
              <a:t>Test1.</a:t>
            </a:r>
            <a:r>
              <a:rPr lang="en-US" b="1" i="1" dirty="0"/>
              <a:t>2</a:t>
            </a:r>
            <a:r>
              <a:rPr lang="vi-VN" b="1" i="1" dirty="0"/>
              <a:t>: </a:t>
            </a:r>
            <a:r>
              <a:rPr lang="en-US" b="1" i="1" dirty="0"/>
              <a:t>14</a:t>
            </a:r>
            <a:r>
              <a:rPr lang="vi-VN" b="1" i="1" dirty="0"/>
              <a:t>% </a:t>
            </a:r>
            <a:endParaRPr lang="en-US" dirty="0"/>
          </a:p>
        </p:txBody>
      </p:sp>
      <p:sp>
        <p:nvSpPr>
          <p:cNvPr id="13" name="Rectangle 12">
            <a:extLst>
              <a:ext uri="{FF2B5EF4-FFF2-40B4-BE49-F238E27FC236}">
                <a16:creationId xmlns:a16="http://schemas.microsoft.com/office/drawing/2014/main" id="{6116C859-7F1A-4F39-9784-CEA6D610F216}"/>
              </a:ext>
            </a:extLst>
          </p:cNvPr>
          <p:cNvSpPr/>
          <p:nvPr/>
        </p:nvSpPr>
        <p:spPr>
          <a:xfrm>
            <a:off x="9228972" y="1292056"/>
            <a:ext cx="1473480" cy="369332"/>
          </a:xfrm>
          <a:prstGeom prst="rect">
            <a:avLst/>
          </a:prstGeom>
        </p:spPr>
        <p:txBody>
          <a:bodyPr wrap="none">
            <a:spAutoFit/>
          </a:bodyPr>
          <a:lstStyle/>
          <a:p>
            <a:r>
              <a:rPr lang="vi-VN" b="1" i="1" dirty="0"/>
              <a:t>Test1.</a:t>
            </a:r>
            <a:r>
              <a:rPr lang="en-US" b="1" i="1" dirty="0"/>
              <a:t>3</a:t>
            </a:r>
            <a:r>
              <a:rPr lang="vi-VN" b="1" i="1" dirty="0"/>
              <a:t>: </a:t>
            </a:r>
            <a:r>
              <a:rPr lang="en-US" b="1" i="1" dirty="0"/>
              <a:t>8</a:t>
            </a:r>
            <a:r>
              <a:rPr lang="vi-VN" b="1" i="1" dirty="0"/>
              <a:t>% </a:t>
            </a:r>
            <a:endParaRPr lang="en-US" dirty="0"/>
          </a:p>
        </p:txBody>
      </p:sp>
    </p:spTree>
    <p:extLst>
      <p:ext uri="{BB962C8B-B14F-4D97-AF65-F5344CB8AC3E}">
        <p14:creationId xmlns:p14="http://schemas.microsoft.com/office/powerpoint/2010/main" val="3215191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4C929A-13C8-442D-94EC-76FA2ADEF19B}"/>
              </a:ext>
            </a:extLst>
          </p:cNvPr>
          <p:cNvSpPr>
            <a:spLocks noGrp="1"/>
          </p:cNvSpPr>
          <p:nvPr>
            <p:ph type="title"/>
          </p:nvPr>
        </p:nvSpPr>
        <p:spPr/>
        <p:txBody>
          <a:bodyPr/>
          <a:lstStyle/>
          <a:p>
            <a:r>
              <a:rPr lang="en-US" dirty="0">
                <a:solidFill>
                  <a:schemeClr val="tx1">
                    <a:lumMod val="85000"/>
                    <a:lumOff val="15000"/>
                  </a:schemeClr>
                </a:solidFill>
              </a:rPr>
              <a:t>Experimental results – Switch filter</a:t>
            </a:r>
          </a:p>
        </p:txBody>
      </p:sp>
      <p:sp>
        <p:nvSpPr>
          <p:cNvPr id="3" name="Content Placeholder 2">
            <a:extLst>
              <a:ext uri="{FF2B5EF4-FFF2-40B4-BE49-F238E27FC236}">
                <a16:creationId xmlns:a16="http://schemas.microsoft.com/office/drawing/2014/main" id="{32F0581F-24A3-4A34-8EB8-6FD8B2902B23}"/>
              </a:ext>
            </a:extLst>
          </p:cNvPr>
          <p:cNvSpPr>
            <a:spLocks noGrp="1"/>
          </p:cNvSpPr>
          <p:nvPr>
            <p:ph idx="1"/>
          </p:nvPr>
        </p:nvSpPr>
        <p:spPr>
          <a:xfrm>
            <a:off x="439976" y="1665538"/>
            <a:ext cx="11210544" cy="4636008"/>
          </a:xfrm>
        </p:spPr>
        <p:txBody>
          <a:bodyPr/>
          <a:lstStyle/>
          <a:p>
            <a:endParaRPr lang="en-US" dirty="0"/>
          </a:p>
          <a:p>
            <a:endParaRPr lang="en-US" dirty="0"/>
          </a:p>
          <a:p>
            <a:endParaRPr lang="en-US" dirty="0"/>
          </a:p>
          <a:p>
            <a:endParaRPr lang="en-US" dirty="0"/>
          </a:p>
          <a:p>
            <a:endParaRPr lang="en-US" dirty="0"/>
          </a:p>
          <a:p>
            <a:endParaRPr lang="en-US" dirty="0"/>
          </a:p>
          <a:p>
            <a:endParaRPr lang="en-US" dirty="0"/>
          </a:p>
        </p:txBody>
      </p:sp>
      <p:graphicFrame>
        <p:nvGraphicFramePr>
          <p:cNvPr id="7" name="Table 6">
            <a:extLst>
              <a:ext uri="{FF2B5EF4-FFF2-40B4-BE49-F238E27FC236}">
                <a16:creationId xmlns:a16="http://schemas.microsoft.com/office/drawing/2014/main" id="{8956F834-952B-4396-BDDD-F70F66EC4690}"/>
              </a:ext>
            </a:extLst>
          </p:cNvPr>
          <p:cNvGraphicFramePr>
            <a:graphicFrameLocks noGrp="1"/>
          </p:cNvGraphicFramePr>
          <p:nvPr>
            <p:extLst>
              <p:ext uri="{D42A27DB-BD31-4B8C-83A1-F6EECF244321}">
                <p14:modId xmlns:p14="http://schemas.microsoft.com/office/powerpoint/2010/main" val="3749675514"/>
              </p:ext>
            </p:extLst>
          </p:nvPr>
        </p:nvGraphicFramePr>
        <p:xfrm>
          <a:off x="4948186" y="1792800"/>
          <a:ext cx="3365500" cy="4135264"/>
        </p:xfrm>
        <a:graphic>
          <a:graphicData uri="http://schemas.openxmlformats.org/drawingml/2006/table">
            <a:tbl>
              <a:tblPr firstRow="1" firstCol="1" bandRow="1">
                <a:tableStyleId>{5940675A-B579-460E-94D1-54222C63F5DA}</a:tableStyleId>
              </a:tblPr>
              <a:tblGrid>
                <a:gridCol w="668020">
                  <a:extLst>
                    <a:ext uri="{9D8B030D-6E8A-4147-A177-3AD203B41FA5}">
                      <a16:colId xmlns:a16="http://schemas.microsoft.com/office/drawing/2014/main" val="3295008203"/>
                    </a:ext>
                  </a:extLst>
                </a:gridCol>
                <a:gridCol w="742315">
                  <a:extLst>
                    <a:ext uri="{9D8B030D-6E8A-4147-A177-3AD203B41FA5}">
                      <a16:colId xmlns:a16="http://schemas.microsoft.com/office/drawing/2014/main" val="4026005793"/>
                    </a:ext>
                  </a:extLst>
                </a:gridCol>
                <a:gridCol w="742315">
                  <a:extLst>
                    <a:ext uri="{9D8B030D-6E8A-4147-A177-3AD203B41FA5}">
                      <a16:colId xmlns:a16="http://schemas.microsoft.com/office/drawing/2014/main" val="647763906"/>
                    </a:ext>
                  </a:extLst>
                </a:gridCol>
                <a:gridCol w="606425">
                  <a:extLst>
                    <a:ext uri="{9D8B030D-6E8A-4147-A177-3AD203B41FA5}">
                      <a16:colId xmlns:a16="http://schemas.microsoft.com/office/drawing/2014/main" val="116185115"/>
                    </a:ext>
                  </a:extLst>
                </a:gridCol>
                <a:gridCol w="606425">
                  <a:extLst>
                    <a:ext uri="{9D8B030D-6E8A-4147-A177-3AD203B41FA5}">
                      <a16:colId xmlns:a16="http://schemas.microsoft.com/office/drawing/2014/main" val="72018192"/>
                    </a:ext>
                  </a:extLst>
                </a:gridCol>
              </a:tblGrid>
              <a:tr h="364478">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dirty="0">
                          <a:solidFill>
                            <a:schemeClr val="tx1"/>
                          </a:solidFill>
                          <a:effectLst/>
                          <a:latin typeface="+mn-lt"/>
                          <a:ea typeface="+mn-ea"/>
                          <a:cs typeface="+mn-cs"/>
                        </a:rPr>
                        <a:t>RA</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485499571"/>
                  </a:ext>
                </a:extLst>
              </a:tr>
              <a:tr h="18223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dirty="0">
                          <a:solidFill>
                            <a:schemeClr val="tx1"/>
                          </a:solidFill>
                          <a:effectLst/>
                          <a:latin typeface="+mn-lt"/>
                          <a:ea typeface="+mn-ea"/>
                          <a:cs typeface="+mn-cs"/>
                        </a:rPr>
                        <a:t>Y</a:t>
                      </a: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dirty="0">
                          <a:solidFill>
                            <a:schemeClr val="tx1"/>
                          </a:solidFill>
                          <a:effectLst/>
                          <a:latin typeface="+mn-lt"/>
                          <a:ea typeface="+mn-ea"/>
                          <a:cs typeface="+mn-cs"/>
                        </a:rPr>
                        <a:t>U</a:t>
                      </a: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dirty="0">
                          <a:solidFill>
                            <a:schemeClr val="tx1"/>
                          </a:solidFill>
                          <a:effectLst/>
                          <a:latin typeface="+mn-lt"/>
                          <a:ea typeface="+mn-ea"/>
                          <a:cs typeface="+mn-cs"/>
                        </a:rPr>
                        <a:t>V</a:t>
                      </a: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dirty="0">
                          <a:solidFill>
                            <a:schemeClr val="tx1"/>
                          </a:solidFill>
                          <a:effectLst/>
                          <a:latin typeface="+mn-lt"/>
                          <a:ea typeface="+mn-ea"/>
                          <a:cs typeface="+mn-cs"/>
                        </a:rPr>
                        <a:t>EncT</a:t>
                      </a: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dirty="0">
                          <a:solidFill>
                            <a:schemeClr val="tx1"/>
                          </a:solidFill>
                          <a:effectLst/>
                          <a:latin typeface="+mn-lt"/>
                          <a:ea typeface="+mn-ea"/>
                          <a:cs typeface="+mn-cs"/>
                        </a:rPr>
                        <a:t>DecT</a:t>
                      </a: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76604825"/>
                  </a:ext>
                </a:extLst>
              </a:tr>
              <a:tr h="18223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dirty="0">
                          <a:solidFill>
                            <a:schemeClr val="tx1"/>
                          </a:solidFill>
                          <a:effectLst/>
                          <a:latin typeface="+mn-lt"/>
                          <a:ea typeface="+mn-ea"/>
                          <a:cs typeface="+mn-cs"/>
                        </a:rPr>
                        <a:t>0.03%</a:t>
                      </a:r>
                    </a:p>
                  </a:txBody>
                  <a:tcPr marL="0" marR="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0.01%</a:t>
                      </a:r>
                    </a:p>
                  </a:txBody>
                  <a:tcPr marL="0" marR="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0.08%</a:t>
                      </a: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100%</a:t>
                      </a:r>
                    </a:p>
                  </a:txBody>
                  <a:tcPr marL="0" marR="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100%</a:t>
                      </a: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63616069"/>
                  </a:ext>
                </a:extLst>
              </a:tr>
              <a:tr h="18223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dirty="0">
                          <a:solidFill>
                            <a:schemeClr val="tx1"/>
                          </a:solidFill>
                          <a:effectLst/>
                          <a:latin typeface="+mn-lt"/>
                          <a:ea typeface="+mn-ea"/>
                          <a:cs typeface="+mn-cs"/>
                        </a:rPr>
                        <a:t>0.01%</a:t>
                      </a:r>
                    </a:p>
                  </a:txBody>
                  <a:tcPr marL="0" marR="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dirty="0">
                          <a:solidFill>
                            <a:schemeClr val="tx1"/>
                          </a:solidFill>
                          <a:effectLst/>
                          <a:latin typeface="+mn-lt"/>
                          <a:ea typeface="+mn-ea"/>
                          <a:cs typeface="+mn-cs"/>
                        </a:rPr>
                        <a:t>-0.03%</a:t>
                      </a: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-0.05%</a:t>
                      </a: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101%</a:t>
                      </a:r>
                    </a:p>
                  </a:txBody>
                  <a:tcPr marL="0" marR="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101%</a:t>
                      </a: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693869475"/>
                  </a:ext>
                </a:extLst>
              </a:tr>
              <a:tr h="18223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-0.01%</a:t>
                      </a:r>
                    </a:p>
                  </a:txBody>
                  <a:tcPr marL="0" marR="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dirty="0">
                          <a:solidFill>
                            <a:schemeClr val="tx1"/>
                          </a:solidFill>
                          <a:effectLst/>
                          <a:latin typeface="+mn-lt"/>
                          <a:ea typeface="+mn-ea"/>
                          <a:cs typeface="+mn-cs"/>
                        </a:rPr>
                        <a:t>0.10%</a:t>
                      </a: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dirty="0">
                          <a:solidFill>
                            <a:schemeClr val="tx1"/>
                          </a:solidFill>
                          <a:effectLst/>
                          <a:latin typeface="+mn-lt"/>
                          <a:ea typeface="+mn-ea"/>
                          <a:cs typeface="+mn-cs"/>
                        </a:rPr>
                        <a:t>0.01%</a:t>
                      </a: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dirty="0">
                          <a:solidFill>
                            <a:schemeClr val="tx1"/>
                          </a:solidFill>
                          <a:effectLst/>
                          <a:latin typeface="+mn-lt"/>
                          <a:ea typeface="+mn-ea"/>
                          <a:cs typeface="+mn-cs"/>
                        </a:rPr>
                        <a:t>100%</a:t>
                      </a:r>
                    </a:p>
                  </a:txBody>
                  <a:tcPr marL="0" marR="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99%</a:t>
                      </a: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533016374"/>
                  </a:ext>
                </a:extLst>
              </a:tr>
              <a:tr h="18223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0.06%</a:t>
                      </a:r>
                    </a:p>
                  </a:txBody>
                  <a:tcPr marL="0" marR="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dirty="0">
                          <a:solidFill>
                            <a:schemeClr val="tx1"/>
                          </a:solidFill>
                          <a:effectLst/>
                          <a:latin typeface="+mn-lt"/>
                          <a:ea typeface="+mn-ea"/>
                          <a:cs typeface="+mn-cs"/>
                        </a:rPr>
                        <a:t>0.08%</a:t>
                      </a: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dirty="0">
                          <a:solidFill>
                            <a:schemeClr val="tx1"/>
                          </a:solidFill>
                          <a:effectLst/>
                          <a:latin typeface="+mn-lt"/>
                          <a:ea typeface="+mn-ea"/>
                          <a:cs typeface="+mn-cs"/>
                        </a:rPr>
                        <a:t>0.05%</a:t>
                      </a: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100%</a:t>
                      </a:r>
                    </a:p>
                  </a:txBody>
                  <a:tcPr marL="0" marR="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101%</a:t>
                      </a: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759988690"/>
                  </a:ext>
                </a:extLst>
              </a:tr>
              <a:tr h="18223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 </a:t>
                      </a:r>
                    </a:p>
                  </a:txBody>
                  <a:tcPr marL="0" marR="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US" sz="1100" kern="1200" dirty="0">
                        <a:solidFill>
                          <a:schemeClr val="tx1"/>
                        </a:solidFill>
                        <a:effectLst/>
                        <a:latin typeface="+mn-lt"/>
                        <a:ea typeface="+mn-ea"/>
                        <a:cs typeface="+mn-cs"/>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dirty="0">
                          <a:solidFill>
                            <a:schemeClr val="tx1"/>
                          </a:solidFill>
                          <a:effectLst/>
                          <a:latin typeface="+mn-lt"/>
                          <a:ea typeface="+mn-ea"/>
                          <a:cs typeface="+mn-cs"/>
                        </a:rPr>
                        <a:t> </a:t>
                      </a: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 </a:t>
                      </a:r>
                    </a:p>
                  </a:txBody>
                  <a:tcPr marL="0" marR="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 </a:t>
                      </a: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391814795"/>
                  </a:ext>
                </a:extLst>
              </a:tr>
              <a:tr h="18223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b="1" kern="1200" dirty="0">
                          <a:solidFill>
                            <a:schemeClr val="tx1"/>
                          </a:solidFill>
                          <a:effectLst/>
                          <a:latin typeface="+mn-lt"/>
                          <a:ea typeface="+mn-ea"/>
                          <a:cs typeface="+mn-cs"/>
                        </a:rPr>
                        <a:t>0.02%</a:t>
                      </a: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b="1" kern="1200" dirty="0">
                          <a:solidFill>
                            <a:schemeClr val="tx1"/>
                          </a:solidFill>
                          <a:effectLst/>
                          <a:latin typeface="+mn-lt"/>
                          <a:ea typeface="+mn-ea"/>
                          <a:cs typeface="+mn-cs"/>
                        </a:rPr>
                        <a:t>0.05%</a:t>
                      </a: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b="1" kern="1200" dirty="0">
                          <a:solidFill>
                            <a:schemeClr val="tx1"/>
                          </a:solidFill>
                          <a:effectLst/>
                          <a:latin typeface="+mn-lt"/>
                          <a:ea typeface="+mn-ea"/>
                          <a:cs typeface="+mn-cs"/>
                        </a:rPr>
                        <a:t>0.02%</a:t>
                      </a: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b="1" kern="1200" dirty="0">
                          <a:solidFill>
                            <a:schemeClr val="tx1"/>
                          </a:solidFill>
                          <a:effectLst/>
                          <a:latin typeface="+mn-lt"/>
                          <a:ea typeface="+mn-ea"/>
                          <a:cs typeface="+mn-cs"/>
                        </a:rPr>
                        <a:t>100%</a:t>
                      </a: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b="1" kern="1200" dirty="0">
                          <a:solidFill>
                            <a:schemeClr val="tx1"/>
                          </a:solidFill>
                          <a:effectLst/>
                          <a:latin typeface="+mn-lt"/>
                          <a:ea typeface="+mn-ea"/>
                          <a:cs typeface="+mn-cs"/>
                        </a:rPr>
                        <a:t>100%</a:t>
                      </a: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817190930"/>
                  </a:ext>
                </a:extLst>
              </a:tr>
              <a:tr h="18223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0.14%</a:t>
                      </a: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dirty="0">
                          <a:solidFill>
                            <a:schemeClr val="tx1"/>
                          </a:solidFill>
                          <a:effectLst/>
                          <a:latin typeface="+mn-lt"/>
                          <a:ea typeface="+mn-ea"/>
                          <a:cs typeface="+mn-cs"/>
                        </a:rPr>
                        <a:t>-0.06%</a:t>
                      </a: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dirty="0">
                          <a:solidFill>
                            <a:schemeClr val="tx1"/>
                          </a:solidFill>
                          <a:effectLst/>
                          <a:latin typeface="+mn-lt"/>
                          <a:ea typeface="+mn-ea"/>
                          <a:cs typeface="+mn-cs"/>
                        </a:rPr>
                        <a:t>0.05%</a:t>
                      </a: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100%</a:t>
                      </a: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100%</a:t>
                      </a: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937422574"/>
                  </a:ext>
                </a:extLst>
              </a:tr>
              <a:tr h="18223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0.02%</a:t>
                      </a: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dirty="0">
                          <a:solidFill>
                            <a:schemeClr val="tx1"/>
                          </a:solidFill>
                          <a:effectLst/>
                          <a:latin typeface="+mn-lt"/>
                          <a:ea typeface="+mn-ea"/>
                          <a:cs typeface="+mn-cs"/>
                        </a:rPr>
                        <a:t>-0.04%</a:t>
                      </a: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dirty="0">
                          <a:solidFill>
                            <a:schemeClr val="tx1"/>
                          </a:solidFill>
                          <a:effectLst/>
                          <a:latin typeface="+mn-lt"/>
                          <a:ea typeface="+mn-ea"/>
                          <a:cs typeface="+mn-cs"/>
                        </a:rPr>
                        <a:t>0.01%</a:t>
                      </a: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100%</a:t>
                      </a: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dirty="0">
                          <a:solidFill>
                            <a:schemeClr val="tx1"/>
                          </a:solidFill>
                          <a:effectLst/>
                          <a:latin typeface="+mn-lt"/>
                          <a:ea typeface="+mn-ea"/>
                          <a:cs typeface="+mn-cs"/>
                        </a:rPr>
                        <a:t>99%</a:t>
                      </a: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19773615"/>
                  </a:ext>
                </a:extLst>
              </a:tr>
              <a:tr h="490484">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dirty="0">
                          <a:solidFill>
                            <a:schemeClr val="tx1"/>
                          </a:solidFill>
                          <a:effectLst/>
                          <a:latin typeface="+mn-lt"/>
                          <a:ea typeface="+mn-ea"/>
                          <a:cs typeface="+mn-cs"/>
                        </a:rPr>
                        <a:t>LDB</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sz="1000" dirty="0">
                        <a:effectLst/>
                        <a:latin typeface="Times New Roman" panose="02020603050405020304" pitchFamily="18" charset="0"/>
                      </a:endParaRPr>
                    </a:p>
                  </a:txBody>
                  <a:tcPr marL="68580" marR="68580" marT="0" marB="0" anchor="b"/>
                </a:tc>
                <a:tc hMerge="1">
                  <a:txBody>
                    <a:bodyPr/>
                    <a:lstStyle/>
                    <a:p>
                      <a:endParaRPr lang="en-US" sz="1000">
                        <a:effectLst/>
                        <a:latin typeface="Times New Roman" panose="02020603050405020304" pitchFamily="18" charset="0"/>
                      </a:endParaRPr>
                    </a:p>
                  </a:txBody>
                  <a:tcPr marL="68580" marR="68580" marT="0" marB="0" anchor="b"/>
                </a:tc>
                <a:tc hMerge="1">
                  <a:txBody>
                    <a:bodyPr/>
                    <a:lstStyle/>
                    <a:p>
                      <a:endParaRPr lang="en-US" sz="1000">
                        <a:effectLst/>
                        <a:latin typeface="Times New Roman" panose="02020603050405020304" pitchFamily="18" charset="0"/>
                      </a:endParaRPr>
                    </a:p>
                  </a:txBody>
                  <a:tcPr marL="68580" marR="68580" marT="0" marB="0" anchor="b"/>
                </a:tc>
                <a:tc hMerge="1">
                  <a:txBody>
                    <a:bodyPr/>
                    <a:lstStyle/>
                    <a:p>
                      <a:endParaRPr lang="en-US" sz="1000">
                        <a:effectLst/>
                        <a:latin typeface="Times New Roman" panose="02020603050405020304" pitchFamily="18" charset="0"/>
                      </a:endParaRPr>
                    </a:p>
                  </a:txBody>
                  <a:tcPr marL="68580" marR="68580" marT="0" marB="0" anchor="b"/>
                </a:tc>
                <a:extLst>
                  <a:ext uri="{0D108BD9-81ED-4DB2-BD59-A6C34878D82A}">
                    <a16:rowId xmlns:a16="http://schemas.microsoft.com/office/drawing/2014/main" val="187532683"/>
                  </a:ext>
                </a:extLst>
              </a:tr>
              <a:tr h="18223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dirty="0">
                          <a:solidFill>
                            <a:schemeClr val="tx1"/>
                          </a:solidFill>
                          <a:effectLst/>
                          <a:latin typeface="+mn-lt"/>
                          <a:ea typeface="+mn-ea"/>
                          <a:cs typeface="+mn-cs"/>
                        </a:rPr>
                        <a:t>Y</a:t>
                      </a: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dirty="0">
                          <a:solidFill>
                            <a:schemeClr val="tx1"/>
                          </a:solidFill>
                          <a:effectLst/>
                          <a:latin typeface="+mn-lt"/>
                          <a:ea typeface="+mn-ea"/>
                          <a:cs typeface="+mn-cs"/>
                        </a:rPr>
                        <a:t>U</a:t>
                      </a: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dirty="0">
                          <a:solidFill>
                            <a:schemeClr val="tx1"/>
                          </a:solidFill>
                          <a:effectLst/>
                          <a:latin typeface="+mn-lt"/>
                          <a:ea typeface="+mn-ea"/>
                          <a:cs typeface="+mn-cs"/>
                        </a:rPr>
                        <a:t>V</a:t>
                      </a: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dirty="0">
                          <a:solidFill>
                            <a:schemeClr val="tx1"/>
                          </a:solidFill>
                          <a:effectLst/>
                          <a:latin typeface="+mn-lt"/>
                          <a:ea typeface="+mn-ea"/>
                          <a:cs typeface="+mn-cs"/>
                        </a:rPr>
                        <a:t>EncT</a:t>
                      </a: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dirty="0">
                          <a:solidFill>
                            <a:schemeClr val="tx1"/>
                          </a:solidFill>
                          <a:effectLst/>
                          <a:latin typeface="+mn-lt"/>
                          <a:ea typeface="+mn-ea"/>
                          <a:cs typeface="+mn-cs"/>
                        </a:rPr>
                        <a:t>DecT</a:t>
                      </a: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80816617"/>
                  </a:ext>
                </a:extLst>
              </a:tr>
              <a:tr h="18223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dirty="0">
                          <a:solidFill>
                            <a:schemeClr val="tx1"/>
                          </a:solidFill>
                          <a:effectLst/>
                          <a:latin typeface="+mn-lt"/>
                          <a:ea typeface="+mn-ea"/>
                          <a:cs typeface="+mn-cs"/>
                        </a:rPr>
                        <a:t> </a:t>
                      </a: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dirty="0">
                          <a:solidFill>
                            <a:schemeClr val="tx1"/>
                          </a:solidFill>
                          <a:effectLst/>
                          <a:latin typeface="+mn-lt"/>
                          <a:ea typeface="+mn-ea"/>
                          <a:cs typeface="+mn-cs"/>
                        </a:rPr>
                        <a:t> </a:t>
                      </a: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dirty="0">
                          <a:solidFill>
                            <a:schemeClr val="tx1"/>
                          </a:solidFill>
                          <a:effectLst/>
                          <a:latin typeface="+mn-lt"/>
                          <a:ea typeface="+mn-ea"/>
                          <a:cs typeface="+mn-cs"/>
                        </a:rPr>
                        <a:t> </a:t>
                      </a: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 </a:t>
                      </a: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 </a:t>
                      </a: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17514202"/>
                  </a:ext>
                </a:extLst>
              </a:tr>
              <a:tr h="18223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dirty="0">
                          <a:solidFill>
                            <a:schemeClr val="tx1"/>
                          </a:solidFill>
                          <a:effectLst/>
                          <a:latin typeface="+mn-lt"/>
                          <a:ea typeface="+mn-ea"/>
                          <a:cs typeface="+mn-cs"/>
                        </a:rPr>
                        <a:t> </a:t>
                      </a: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US" sz="1100" kern="1200" dirty="0">
                        <a:solidFill>
                          <a:schemeClr val="tx1"/>
                        </a:solidFill>
                        <a:effectLst/>
                        <a:latin typeface="+mn-lt"/>
                        <a:ea typeface="+mn-ea"/>
                        <a:cs typeface="+mn-cs"/>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dirty="0">
                          <a:solidFill>
                            <a:schemeClr val="tx1"/>
                          </a:solidFill>
                          <a:effectLst/>
                          <a:latin typeface="+mn-lt"/>
                          <a:ea typeface="+mn-ea"/>
                          <a:cs typeface="+mn-cs"/>
                        </a:rPr>
                        <a:t> </a:t>
                      </a: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dirty="0">
                          <a:solidFill>
                            <a:schemeClr val="tx1"/>
                          </a:solidFill>
                          <a:effectLst/>
                          <a:latin typeface="+mn-lt"/>
                          <a:ea typeface="+mn-ea"/>
                          <a:cs typeface="+mn-cs"/>
                        </a:rPr>
                        <a:t> </a:t>
                      </a: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 </a:t>
                      </a: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171226933"/>
                  </a:ext>
                </a:extLst>
              </a:tr>
              <a:tr h="18223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dirty="0">
                          <a:solidFill>
                            <a:schemeClr val="tx1"/>
                          </a:solidFill>
                          <a:effectLst/>
                          <a:latin typeface="+mn-lt"/>
                          <a:ea typeface="+mn-ea"/>
                          <a:cs typeface="+mn-cs"/>
                        </a:rPr>
                        <a:t>0.03%</a:t>
                      </a:r>
                    </a:p>
                  </a:txBody>
                  <a:tcPr marL="0" marR="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dirty="0">
                          <a:solidFill>
                            <a:schemeClr val="tx1"/>
                          </a:solidFill>
                          <a:effectLst/>
                          <a:latin typeface="+mn-lt"/>
                          <a:ea typeface="+mn-ea"/>
                          <a:cs typeface="+mn-cs"/>
                        </a:rPr>
                        <a:t>-0.11%</a:t>
                      </a: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0.03%</a:t>
                      </a: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dirty="0">
                          <a:solidFill>
                            <a:schemeClr val="tx1"/>
                          </a:solidFill>
                          <a:effectLst/>
                          <a:latin typeface="+mn-lt"/>
                          <a:ea typeface="+mn-ea"/>
                          <a:cs typeface="+mn-cs"/>
                        </a:rPr>
                        <a:t>101%</a:t>
                      </a:r>
                    </a:p>
                  </a:txBody>
                  <a:tcPr marL="0" marR="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102%</a:t>
                      </a: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634869728"/>
                  </a:ext>
                </a:extLst>
              </a:tr>
              <a:tr h="18223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0.07%</a:t>
                      </a:r>
                    </a:p>
                  </a:txBody>
                  <a:tcPr marL="0" marR="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dirty="0">
                          <a:solidFill>
                            <a:schemeClr val="tx1"/>
                          </a:solidFill>
                          <a:effectLst/>
                          <a:latin typeface="+mn-lt"/>
                          <a:ea typeface="+mn-ea"/>
                          <a:cs typeface="+mn-cs"/>
                        </a:rPr>
                        <a:t>0.40%</a:t>
                      </a: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0.24%</a:t>
                      </a: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102%</a:t>
                      </a:r>
                    </a:p>
                  </a:txBody>
                  <a:tcPr marL="0" marR="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104%</a:t>
                      </a: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205019945"/>
                  </a:ext>
                </a:extLst>
              </a:tr>
              <a:tr h="18223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-0.12%</a:t>
                      </a:r>
                    </a:p>
                  </a:txBody>
                  <a:tcPr marL="0" marR="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dirty="0">
                          <a:solidFill>
                            <a:schemeClr val="tx1"/>
                          </a:solidFill>
                          <a:effectLst/>
                          <a:latin typeface="+mn-lt"/>
                          <a:ea typeface="+mn-ea"/>
                          <a:cs typeface="+mn-cs"/>
                        </a:rPr>
                        <a:t>0.25%</a:t>
                      </a: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-0.50%</a:t>
                      </a: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dirty="0">
                          <a:solidFill>
                            <a:schemeClr val="tx1"/>
                          </a:solidFill>
                          <a:effectLst/>
                          <a:latin typeface="+mn-lt"/>
                          <a:ea typeface="+mn-ea"/>
                          <a:cs typeface="+mn-cs"/>
                        </a:rPr>
                        <a:t>101%</a:t>
                      </a:r>
                    </a:p>
                  </a:txBody>
                  <a:tcPr marL="0" marR="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101%</a:t>
                      </a: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70208343"/>
                  </a:ext>
                </a:extLst>
              </a:tr>
              <a:tr h="18223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b="1" kern="1200" dirty="0">
                          <a:solidFill>
                            <a:schemeClr val="tx1"/>
                          </a:solidFill>
                          <a:effectLst/>
                          <a:latin typeface="+mn-lt"/>
                          <a:ea typeface="+mn-ea"/>
                          <a:cs typeface="+mn-cs"/>
                        </a:rPr>
                        <a:t>0.01%</a:t>
                      </a: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b="1" kern="1200" dirty="0">
                          <a:solidFill>
                            <a:schemeClr val="tx1"/>
                          </a:solidFill>
                          <a:effectLst/>
                          <a:latin typeface="+mn-lt"/>
                          <a:ea typeface="+mn-ea"/>
                          <a:cs typeface="+mn-cs"/>
                        </a:rPr>
                        <a:t>0.15%</a:t>
                      </a: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b="1" kern="1200" dirty="0">
                          <a:solidFill>
                            <a:schemeClr val="tx1"/>
                          </a:solidFill>
                          <a:effectLst/>
                          <a:latin typeface="+mn-lt"/>
                          <a:ea typeface="+mn-ea"/>
                          <a:cs typeface="+mn-cs"/>
                        </a:rPr>
                        <a:t>-0.03%</a:t>
                      </a: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b="1" kern="1200" dirty="0">
                          <a:solidFill>
                            <a:schemeClr val="tx1"/>
                          </a:solidFill>
                          <a:effectLst/>
                          <a:latin typeface="+mn-lt"/>
                          <a:ea typeface="+mn-ea"/>
                          <a:cs typeface="+mn-cs"/>
                        </a:rPr>
                        <a:t>101%</a:t>
                      </a: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b="1" kern="1200" dirty="0">
                          <a:solidFill>
                            <a:schemeClr val="tx1"/>
                          </a:solidFill>
                          <a:effectLst/>
                          <a:latin typeface="+mn-lt"/>
                          <a:ea typeface="+mn-ea"/>
                          <a:cs typeface="+mn-cs"/>
                        </a:rPr>
                        <a:t>102%</a:t>
                      </a: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437379807"/>
                  </a:ext>
                </a:extLst>
              </a:tr>
              <a:tr h="18223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0.17%</a:t>
                      </a: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dirty="0">
                          <a:solidFill>
                            <a:schemeClr val="tx1"/>
                          </a:solidFill>
                          <a:effectLst/>
                          <a:latin typeface="+mn-lt"/>
                          <a:ea typeface="+mn-ea"/>
                          <a:cs typeface="+mn-cs"/>
                        </a:rPr>
                        <a:t>0.71%</a:t>
                      </a: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0.51%</a:t>
                      </a: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101%</a:t>
                      </a: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dirty="0">
                          <a:solidFill>
                            <a:schemeClr val="tx1"/>
                          </a:solidFill>
                          <a:effectLst/>
                          <a:latin typeface="+mn-lt"/>
                          <a:ea typeface="+mn-ea"/>
                          <a:cs typeface="+mn-cs"/>
                        </a:rPr>
                        <a:t>99%</a:t>
                      </a: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180372009"/>
                  </a:ext>
                </a:extLst>
              </a:tr>
              <a:tr h="18223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0.07%</a:t>
                      </a: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dirty="0">
                          <a:solidFill>
                            <a:schemeClr val="tx1"/>
                          </a:solidFill>
                          <a:effectLst/>
                          <a:latin typeface="+mn-lt"/>
                          <a:ea typeface="+mn-ea"/>
                          <a:cs typeface="+mn-cs"/>
                        </a:rPr>
                        <a:t>-0.09%</a:t>
                      </a: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0.08%</a:t>
                      </a: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101%</a:t>
                      </a: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dirty="0">
                          <a:solidFill>
                            <a:schemeClr val="tx1"/>
                          </a:solidFill>
                          <a:effectLst/>
                          <a:latin typeface="+mn-lt"/>
                          <a:ea typeface="+mn-ea"/>
                          <a:cs typeface="+mn-cs"/>
                        </a:rPr>
                        <a:t>103%</a:t>
                      </a: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35578723"/>
                  </a:ext>
                </a:extLst>
              </a:tr>
            </a:tbl>
          </a:graphicData>
        </a:graphic>
      </p:graphicFrame>
      <p:graphicFrame>
        <p:nvGraphicFramePr>
          <p:cNvPr id="8" name="Table 7">
            <a:extLst>
              <a:ext uri="{FF2B5EF4-FFF2-40B4-BE49-F238E27FC236}">
                <a16:creationId xmlns:a16="http://schemas.microsoft.com/office/drawing/2014/main" id="{22F17372-9C76-4DAC-A137-392A1A55310C}"/>
              </a:ext>
            </a:extLst>
          </p:cNvPr>
          <p:cNvGraphicFramePr>
            <a:graphicFrameLocks noGrp="1"/>
          </p:cNvGraphicFramePr>
          <p:nvPr>
            <p:extLst>
              <p:ext uri="{D42A27DB-BD31-4B8C-83A1-F6EECF244321}">
                <p14:modId xmlns:p14="http://schemas.microsoft.com/office/powerpoint/2010/main" val="1617585377"/>
              </p:ext>
            </p:extLst>
          </p:nvPr>
        </p:nvGraphicFramePr>
        <p:xfrm>
          <a:off x="8413170" y="1792800"/>
          <a:ext cx="3366135" cy="4135264"/>
        </p:xfrm>
        <a:graphic>
          <a:graphicData uri="http://schemas.openxmlformats.org/drawingml/2006/table">
            <a:tbl>
              <a:tblPr firstRow="1" firstCol="1" bandRow="1">
                <a:tableStyleId>{5940675A-B579-460E-94D1-54222C63F5DA}</a:tableStyleId>
              </a:tblPr>
              <a:tblGrid>
                <a:gridCol w="699135">
                  <a:extLst>
                    <a:ext uri="{9D8B030D-6E8A-4147-A177-3AD203B41FA5}">
                      <a16:colId xmlns:a16="http://schemas.microsoft.com/office/drawing/2014/main" val="209239307"/>
                    </a:ext>
                  </a:extLst>
                </a:gridCol>
                <a:gridCol w="699135">
                  <a:extLst>
                    <a:ext uri="{9D8B030D-6E8A-4147-A177-3AD203B41FA5}">
                      <a16:colId xmlns:a16="http://schemas.microsoft.com/office/drawing/2014/main" val="3767169935"/>
                    </a:ext>
                  </a:extLst>
                </a:gridCol>
                <a:gridCol w="699135">
                  <a:extLst>
                    <a:ext uri="{9D8B030D-6E8A-4147-A177-3AD203B41FA5}">
                      <a16:colId xmlns:a16="http://schemas.microsoft.com/office/drawing/2014/main" val="2976557319"/>
                    </a:ext>
                  </a:extLst>
                </a:gridCol>
                <a:gridCol w="634365">
                  <a:extLst>
                    <a:ext uri="{9D8B030D-6E8A-4147-A177-3AD203B41FA5}">
                      <a16:colId xmlns:a16="http://schemas.microsoft.com/office/drawing/2014/main" val="1512491111"/>
                    </a:ext>
                  </a:extLst>
                </a:gridCol>
                <a:gridCol w="634365">
                  <a:extLst>
                    <a:ext uri="{9D8B030D-6E8A-4147-A177-3AD203B41FA5}">
                      <a16:colId xmlns:a16="http://schemas.microsoft.com/office/drawing/2014/main" val="703099669"/>
                    </a:ext>
                  </a:extLst>
                </a:gridCol>
              </a:tblGrid>
              <a:tr h="364478">
                <a:tc gridSpan="5">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dirty="0">
                          <a:solidFill>
                            <a:schemeClr val="tx1"/>
                          </a:solidFill>
                          <a:effectLst/>
                          <a:latin typeface="+mn-lt"/>
                          <a:ea typeface="+mn-ea"/>
                          <a:cs typeface="+mn-cs"/>
                        </a:rPr>
                        <a:t>RA</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686193341"/>
                  </a:ext>
                </a:extLst>
              </a:tr>
              <a:tr h="182239">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dirty="0">
                          <a:solidFill>
                            <a:schemeClr val="tx1"/>
                          </a:solidFill>
                          <a:effectLst/>
                          <a:latin typeface="+mn-lt"/>
                          <a:ea typeface="+mn-ea"/>
                          <a:cs typeface="+mn-cs"/>
                        </a:rPr>
                        <a:t>Y</a:t>
                      </a: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dirty="0">
                          <a:solidFill>
                            <a:schemeClr val="tx1"/>
                          </a:solidFill>
                          <a:effectLst/>
                          <a:latin typeface="+mn-lt"/>
                          <a:ea typeface="+mn-ea"/>
                          <a:cs typeface="+mn-cs"/>
                        </a:rPr>
                        <a:t>U</a:t>
                      </a: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dirty="0">
                          <a:solidFill>
                            <a:schemeClr val="tx1"/>
                          </a:solidFill>
                          <a:effectLst/>
                          <a:latin typeface="+mn-lt"/>
                          <a:ea typeface="+mn-ea"/>
                          <a:cs typeface="+mn-cs"/>
                        </a:rPr>
                        <a:t>V</a:t>
                      </a: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dirty="0">
                          <a:solidFill>
                            <a:schemeClr val="tx1"/>
                          </a:solidFill>
                          <a:effectLst/>
                          <a:latin typeface="+mn-lt"/>
                          <a:ea typeface="+mn-ea"/>
                          <a:cs typeface="+mn-cs"/>
                        </a:rPr>
                        <a:t>EncT</a:t>
                      </a: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dirty="0">
                          <a:solidFill>
                            <a:schemeClr val="tx1"/>
                          </a:solidFill>
                          <a:effectLst/>
                          <a:latin typeface="+mn-lt"/>
                          <a:ea typeface="+mn-ea"/>
                          <a:cs typeface="+mn-cs"/>
                        </a:rPr>
                        <a:t>DecT</a:t>
                      </a: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839801995"/>
                  </a:ext>
                </a:extLst>
              </a:tr>
              <a:tr h="182239">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dirty="0">
                          <a:solidFill>
                            <a:schemeClr val="tx1"/>
                          </a:solidFill>
                          <a:effectLst/>
                          <a:latin typeface="+mn-lt"/>
                          <a:ea typeface="+mn-ea"/>
                          <a:cs typeface="+mn-cs"/>
                        </a:rPr>
                        <a:t>-0.01%</a:t>
                      </a: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dirty="0">
                          <a:solidFill>
                            <a:schemeClr val="tx1"/>
                          </a:solidFill>
                          <a:effectLst/>
                          <a:latin typeface="+mn-lt"/>
                          <a:ea typeface="+mn-ea"/>
                          <a:cs typeface="+mn-cs"/>
                        </a:rPr>
                        <a:t>-0.28%</a:t>
                      </a: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-0.15%</a:t>
                      </a: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107%</a:t>
                      </a: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115%</a:t>
                      </a: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432291293"/>
                  </a:ext>
                </a:extLst>
              </a:tr>
              <a:tr h="182239">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dirty="0">
                          <a:solidFill>
                            <a:schemeClr val="tx1"/>
                          </a:solidFill>
                          <a:effectLst/>
                          <a:latin typeface="+mn-lt"/>
                          <a:ea typeface="+mn-ea"/>
                          <a:cs typeface="+mn-cs"/>
                        </a:rPr>
                        <a:t>0.17%</a:t>
                      </a: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0.01%</a:t>
                      </a: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0.06%</a:t>
                      </a: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100%</a:t>
                      </a: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100%</a:t>
                      </a: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170421180"/>
                  </a:ext>
                </a:extLst>
              </a:tr>
              <a:tr h="182239">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0.36%</a:t>
                      </a: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0.10%</a:t>
                      </a: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-0.04%</a:t>
                      </a: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84%</a:t>
                      </a: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96%</a:t>
                      </a: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54599808"/>
                  </a:ext>
                </a:extLst>
              </a:tr>
              <a:tr h="182239">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0.39%</a:t>
                      </a: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0.16%</a:t>
                      </a: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0.22%</a:t>
                      </a: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83%</a:t>
                      </a: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96%</a:t>
                      </a: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32763725"/>
                  </a:ext>
                </a:extLst>
              </a:tr>
              <a:tr h="182239">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 </a:t>
                      </a: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US" sz="1100" kern="1200" dirty="0">
                        <a:solidFill>
                          <a:schemeClr val="tx1"/>
                        </a:solidFill>
                        <a:effectLst/>
                        <a:latin typeface="+mn-lt"/>
                        <a:ea typeface="+mn-ea"/>
                        <a:cs typeface="+mn-cs"/>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 </a:t>
                      </a: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 </a:t>
                      </a: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 </a:t>
                      </a: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86939137"/>
                  </a:ext>
                </a:extLst>
              </a:tr>
              <a:tr h="182239">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b="1" kern="1200" dirty="0">
                          <a:solidFill>
                            <a:schemeClr val="tx1"/>
                          </a:solidFill>
                          <a:effectLst/>
                          <a:latin typeface="+mn-lt"/>
                          <a:ea typeface="+mn-ea"/>
                          <a:cs typeface="+mn-cs"/>
                        </a:rPr>
                        <a:t>0.26%</a:t>
                      </a: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b="1" kern="1200" dirty="0">
                          <a:solidFill>
                            <a:schemeClr val="tx1"/>
                          </a:solidFill>
                          <a:effectLst/>
                          <a:latin typeface="+mn-lt"/>
                          <a:ea typeface="+mn-ea"/>
                          <a:cs typeface="+mn-cs"/>
                        </a:rPr>
                        <a:t>0.01%</a:t>
                      </a: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b="1" kern="1200" dirty="0">
                          <a:solidFill>
                            <a:schemeClr val="tx1"/>
                          </a:solidFill>
                          <a:effectLst/>
                          <a:latin typeface="+mn-lt"/>
                          <a:ea typeface="+mn-ea"/>
                          <a:cs typeface="+mn-cs"/>
                        </a:rPr>
                        <a:t>0.02%</a:t>
                      </a: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b="1" kern="1200" dirty="0">
                          <a:solidFill>
                            <a:schemeClr val="tx1"/>
                          </a:solidFill>
                          <a:effectLst/>
                          <a:latin typeface="+mn-lt"/>
                          <a:ea typeface="+mn-ea"/>
                          <a:cs typeface="+mn-cs"/>
                        </a:rPr>
                        <a:t>91%</a:t>
                      </a: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b="1" kern="1200" dirty="0">
                          <a:solidFill>
                            <a:schemeClr val="tx1"/>
                          </a:solidFill>
                          <a:effectLst/>
                          <a:latin typeface="+mn-lt"/>
                          <a:ea typeface="+mn-ea"/>
                          <a:cs typeface="+mn-cs"/>
                        </a:rPr>
                        <a:t>100%</a:t>
                      </a: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923064324"/>
                  </a:ext>
                </a:extLst>
              </a:tr>
              <a:tr h="182239">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0.78%</a:t>
                      </a: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dirty="0">
                          <a:solidFill>
                            <a:schemeClr val="tx1"/>
                          </a:solidFill>
                          <a:effectLst/>
                          <a:latin typeface="+mn-lt"/>
                          <a:ea typeface="+mn-ea"/>
                          <a:cs typeface="+mn-cs"/>
                        </a:rPr>
                        <a:t>0.38%</a:t>
                      </a: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0.38%</a:t>
                      </a: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83%</a:t>
                      </a: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93%</a:t>
                      </a: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172135712"/>
                  </a:ext>
                </a:extLst>
              </a:tr>
              <a:tr h="182239">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0.14%</a:t>
                      </a: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dirty="0">
                          <a:solidFill>
                            <a:schemeClr val="tx1"/>
                          </a:solidFill>
                          <a:effectLst/>
                          <a:latin typeface="+mn-lt"/>
                          <a:ea typeface="+mn-ea"/>
                          <a:cs typeface="+mn-cs"/>
                        </a:rPr>
                        <a:t>0.14%</a:t>
                      </a: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0.12%</a:t>
                      </a: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83%</a:t>
                      </a: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dirty="0">
                          <a:solidFill>
                            <a:schemeClr val="tx1"/>
                          </a:solidFill>
                          <a:effectLst/>
                          <a:latin typeface="+mn-lt"/>
                          <a:ea typeface="+mn-ea"/>
                          <a:cs typeface="+mn-cs"/>
                        </a:rPr>
                        <a:t>96%</a:t>
                      </a: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59614979"/>
                  </a:ext>
                </a:extLst>
              </a:tr>
              <a:tr h="490484">
                <a:tc gridSpan="5">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dirty="0">
                          <a:solidFill>
                            <a:schemeClr val="tx1"/>
                          </a:solidFill>
                          <a:effectLst/>
                          <a:latin typeface="+mn-lt"/>
                          <a:ea typeface="+mn-ea"/>
                          <a:cs typeface="+mn-cs"/>
                        </a:rPr>
                        <a:t>LDB</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sz="1000" dirty="0">
                        <a:effectLst/>
                        <a:latin typeface="Times New Roman" panose="02020603050405020304" pitchFamily="18" charset="0"/>
                      </a:endParaRPr>
                    </a:p>
                  </a:txBody>
                  <a:tcPr marL="68580" marR="68580" marT="0" marB="0" anchor="b"/>
                </a:tc>
                <a:tc hMerge="1">
                  <a:txBody>
                    <a:bodyPr/>
                    <a:lstStyle/>
                    <a:p>
                      <a:endParaRPr lang="en-US" sz="1000">
                        <a:effectLst/>
                        <a:latin typeface="Times New Roman" panose="02020603050405020304" pitchFamily="18" charset="0"/>
                      </a:endParaRPr>
                    </a:p>
                  </a:txBody>
                  <a:tcPr marL="68580" marR="68580" marT="0" marB="0" anchor="b"/>
                </a:tc>
                <a:tc hMerge="1">
                  <a:txBody>
                    <a:bodyPr/>
                    <a:lstStyle/>
                    <a:p>
                      <a:endParaRPr lang="en-US" sz="1000">
                        <a:effectLst/>
                        <a:latin typeface="Times New Roman" panose="02020603050405020304" pitchFamily="18" charset="0"/>
                      </a:endParaRPr>
                    </a:p>
                  </a:txBody>
                  <a:tcPr marL="68580" marR="68580" marT="0" marB="0" anchor="b"/>
                </a:tc>
                <a:tc hMerge="1">
                  <a:txBody>
                    <a:bodyPr/>
                    <a:lstStyle/>
                    <a:p>
                      <a:endParaRPr lang="en-US" sz="1000">
                        <a:effectLst/>
                        <a:latin typeface="Times New Roman" panose="02020603050405020304" pitchFamily="18" charset="0"/>
                      </a:endParaRPr>
                    </a:p>
                  </a:txBody>
                  <a:tcPr marL="68580" marR="68580" marT="0" marB="0" anchor="b"/>
                </a:tc>
                <a:extLst>
                  <a:ext uri="{0D108BD9-81ED-4DB2-BD59-A6C34878D82A}">
                    <a16:rowId xmlns:a16="http://schemas.microsoft.com/office/drawing/2014/main" val="1485657117"/>
                  </a:ext>
                </a:extLst>
              </a:tr>
              <a:tr h="182239">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dirty="0">
                          <a:solidFill>
                            <a:schemeClr val="tx1"/>
                          </a:solidFill>
                          <a:effectLst/>
                          <a:latin typeface="+mn-lt"/>
                          <a:ea typeface="+mn-ea"/>
                          <a:cs typeface="+mn-cs"/>
                        </a:rPr>
                        <a:t>Y</a:t>
                      </a: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dirty="0">
                          <a:solidFill>
                            <a:schemeClr val="tx1"/>
                          </a:solidFill>
                          <a:effectLst/>
                          <a:latin typeface="+mn-lt"/>
                          <a:ea typeface="+mn-ea"/>
                          <a:cs typeface="+mn-cs"/>
                        </a:rPr>
                        <a:t>U</a:t>
                      </a: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dirty="0">
                          <a:solidFill>
                            <a:schemeClr val="tx1"/>
                          </a:solidFill>
                          <a:effectLst/>
                          <a:latin typeface="+mn-lt"/>
                          <a:ea typeface="+mn-ea"/>
                          <a:cs typeface="+mn-cs"/>
                        </a:rPr>
                        <a:t>V</a:t>
                      </a: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dirty="0">
                          <a:solidFill>
                            <a:schemeClr val="tx1"/>
                          </a:solidFill>
                          <a:effectLst/>
                          <a:latin typeface="+mn-lt"/>
                          <a:ea typeface="+mn-ea"/>
                          <a:cs typeface="+mn-cs"/>
                        </a:rPr>
                        <a:t>EncT</a:t>
                      </a: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dirty="0">
                          <a:solidFill>
                            <a:schemeClr val="tx1"/>
                          </a:solidFill>
                          <a:effectLst/>
                          <a:latin typeface="+mn-lt"/>
                          <a:ea typeface="+mn-ea"/>
                          <a:cs typeface="+mn-cs"/>
                        </a:rPr>
                        <a:t>DecT</a:t>
                      </a: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18849255"/>
                  </a:ext>
                </a:extLst>
              </a:tr>
              <a:tr h="182239">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dirty="0">
                          <a:solidFill>
                            <a:schemeClr val="tx1"/>
                          </a:solidFill>
                          <a:effectLst/>
                          <a:latin typeface="+mn-lt"/>
                          <a:ea typeface="+mn-ea"/>
                          <a:cs typeface="+mn-cs"/>
                        </a:rPr>
                        <a:t> </a:t>
                      </a: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dirty="0">
                          <a:solidFill>
                            <a:schemeClr val="tx1"/>
                          </a:solidFill>
                          <a:effectLst/>
                          <a:latin typeface="+mn-lt"/>
                          <a:ea typeface="+mn-ea"/>
                          <a:cs typeface="+mn-cs"/>
                        </a:rPr>
                        <a:t> </a:t>
                      </a: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 </a:t>
                      </a: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 </a:t>
                      </a: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 </a:t>
                      </a: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288566176"/>
                  </a:ext>
                </a:extLst>
              </a:tr>
              <a:tr h="182239">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dirty="0">
                          <a:solidFill>
                            <a:schemeClr val="tx1"/>
                          </a:solidFill>
                          <a:effectLst/>
                          <a:latin typeface="+mn-lt"/>
                          <a:ea typeface="+mn-ea"/>
                          <a:cs typeface="+mn-cs"/>
                        </a:rPr>
                        <a:t> </a:t>
                      </a: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US" sz="1100" kern="1200">
                        <a:solidFill>
                          <a:schemeClr val="tx1"/>
                        </a:solidFill>
                        <a:effectLst/>
                        <a:latin typeface="+mn-lt"/>
                        <a:ea typeface="+mn-ea"/>
                        <a:cs typeface="+mn-cs"/>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 </a:t>
                      </a: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 </a:t>
                      </a: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 </a:t>
                      </a: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806433221"/>
                  </a:ext>
                </a:extLst>
              </a:tr>
              <a:tr h="182239">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dirty="0">
                          <a:solidFill>
                            <a:schemeClr val="tx1"/>
                          </a:solidFill>
                          <a:effectLst/>
                          <a:latin typeface="+mn-lt"/>
                          <a:ea typeface="+mn-ea"/>
                          <a:cs typeface="+mn-cs"/>
                        </a:rPr>
                        <a:t>0.32%</a:t>
                      </a: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dirty="0">
                          <a:solidFill>
                            <a:schemeClr val="tx1"/>
                          </a:solidFill>
                          <a:effectLst/>
                          <a:latin typeface="+mn-lt"/>
                          <a:ea typeface="+mn-ea"/>
                          <a:cs typeface="+mn-cs"/>
                        </a:rPr>
                        <a:t>0.09%</a:t>
                      </a: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0.34%</a:t>
                      </a: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102%</a:t>
                      </a: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111%</a:t>
                      </a: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17418639"/>
                  </a:ext>
                </a:extLst>
              </a:tr>
              <a:tr h="182239">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0.69%</a:t>
                      </a: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dirty="0">
                          <a:solidFill>
                            <a:schemeClr val="tx1"/>
                          </a:solidFill>
                          <a:effectLst/>
                          <a:latin typeface="+mn-lt"/>
                          <a:ea typeface="+mn-ea"/>
                          <a:cs typeface="+mn-cs"/>
                        </a:rPr>
                        <a:t>0.85%</a:t>
                      </a: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dirty="0">
                          <a:solidFill>
                            <a:schemeClr val="tx1"/>
                          </a:solidFill>
                          <a:effectLst/>
                          <a:latin typeface="+mn-lt"/>
                          <a:ea typeface="+mn-ea"/>
                          <a:cs typeface="+mn-cs"/>
                        </a:rPr>
                        <a:t>0.83%</a:t>
                      </a: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96%</a:t>
                      </a: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99%</a:t>
                      </a: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0795032"/>
                  </a:ext>
                </a:extLst>
              </a:tr>
              <a:tr h="182239">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0.35%</a:t>
                      </a: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0.66%</a:t>
                      </a: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dirty="0">
                          <a:solidFill>
                            <a:schemeClr val="tx1"/>
                          </a:solidFill>
                          <a:effectLst/>
                          <a:latin typeface="+mn-lt"/>
                          <a:ea typeface="+mn-ea"/>
                          <a:cs typeface="+mn-cs"/>
                        </a:rPr>
                        <a:t>0.34%</a:t>
                      </a: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83%</a:t>
                      </a: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93%</a:t>
                      </a: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53676956"/>
                  </a:ext>
                </a:extLst>
              </a:tr>
              <a:tr h="182239">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b="1" kern="1200" dirty="0">
                          <a:solidFill>
                            <a:schemeClr val="tx1"/>
                          </a:solidFill>
                          <a:effectLst/>
                          <a:latin typeface="+mn-lt"/>
                          <a:ea typeface="+mn-ea"/>
                          <a:cs typeface="+mn-cs"/>
                        </a:rPr>
                        <a:t>0.45%</a:t>
                      </a: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b="1" kern="1200" dirty="0">
                          <a:solidFill>
                            <a:schemeClr val="tx1"/>
                          </a:solidFill>
                          <a:effectLst/>
                          <a:latin typeface="+mn-lt"/>
                          <a:ea typeface="+mn-ea"/>
                          <a:cs typeface="+mn-cs"/>
                        </a:rPr>
                        <a:t>0.49%</a:t>
                      </a: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b="1" kern="1200" dirty="0">
                          <a:solidFill>
                            <a:schemeClr val="tx1"/>
                          </a:solidFill>
                          <a:effectLst/>
                          <a:latin typeface="+mn-lt"/>
                          <a:ea typeface="+mn-ea"/>
                          <a:cs typeface="+mn-cs"/>
                        </a:rPr>
                        <a:t>0.50%</a:t>
                      </a: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b="1" kern="1200" dirty="0">
                          <a:solidFill>
                            <a:schemeClr val="tx1"/>
                          </a:solidFill>
                          <a:effectLst/>
                          <a:latin typeface="+mn-lt"/>
                          <a:ea typeface="+mn-ea"/>
                          <a:cs typeface="+mn-cs"/>
                        </a:rPr>
                        <a:t>95%</a:t>
                      </a: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b="1" kern="1200" dirty="0">
                          <a:solidFill>
                            <a:schemeClr val="tx1"/>
                          </a:solidFill>
                          <a:effectLst/>
                          <a:latin typeface="+mn-lt"/>
                          <a:ea typeface="+mn-ea"/>
                          <a:cs typeface="+mn-cs"/>
                        </a:rPr>
                        <a:t>102%</a:t>
                      </a: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595558125"/>
                  </a:ext>
                </a:extLst>
              </a:tr>
              <a:tr h="182239">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1.89%</a:t>
                      </a: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1.69%</a:t>
                      </a: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1.37%</a:t>
                      </a: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82%</a:t>
                      </a: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89%</a:t>
                      </a: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405655029"/>
                  </a:ext>
                </a:extLst>
              </a:tr>
              <a:tr h="182239">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0.22%</a:t>
                      </a: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0.23%</a:t>
                      </a: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dirty="0">
                          <a:solidFill>
                            <a:schemeClr val="tx1"/>
                          </a:solidFill>
                          <a:effectLst/>
                          <a:latin typeface="+mn-lt"/>
                          <a:ea typeface="+mn-ea"/>
                          <a:cs typeface="+mn-cs"/>
                        </a:rPr>
                        <a:t>0.14%</a:t>
                      </a: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dirty="0">
                          <a:solidFill>
                            <a:schemeClr val="tx1"/>
                          </a:solidFill>
                          <a:effectLst/>
                          <a:latin typeface="+mn-lt"/>
                          <a:ea typeface="+mn-ea"/>
                          <a:cs typeface="+mn-cs"/>
                        </a:rPr>
                        <a:t>82%</a:t>
                      </a: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dirty="0">
                          <a:solidFill>
                            <a:schemeClr val="tx1"/>
                          </a:solidFill>
                          <a:effectLst/>
                          <a:latin typeface="+mn-lt"/>
                          <a:ea typeface="+mn-ea"/>
                          <a:cs typeface="+mn-cs"/>
                        </a:rPr>
                        <a:t>93%</a:t>
                      </a: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59550436"/>
                  </a:ext>
                </a:extLst>
              </a:tr>
            </a:tbl>
          </a:graphicData>
        </a:graphic>
      </p:graphicFrame>
      <p:graphicFrame>
        <p:nvGraphicFramePr>
          <p:cNvPr id="9" name="Table 8">
            <a:extLst>
              <a:ext uri="{FF2B5EF4-FFF2-40B4-BE49-F238E27FC236}">
                <a16:creationId xmlns:a16="http://schemas.microsoft.com/office/drawing/2014/main" id="{539239EC-4E37-46EE-9881-14B79D05978B}"/>
              </a:ext>
            </a:extLst>
          </p:cNvPr>
          <p:cNvGraphicFramePr>
            <a:graphicFrameLocks noGrp="1"/>
          </p:cNvGraphicFramePr>
          <p:nvPr>
            <p:extLst>
              <p:ext uri="{D42A27DB-BD31-4B8C-83A1-F6EECF244321}">
                <p14:modId xmlns:p14="http://schemas.microsoft.com/office/powerpoint/2010/main" val="285750242"/>
              </p:ext>
            </p:extLst>
          </p:nvPr>
        </p:nvGraphicFramePr>
        <p:xfrm>
          <a:off x="1488554" y="1792799"/>
          <a:ext cx="3365500" cy="4135265"/>
        </p:xfrm>
        <a:graphic>
          <a:graphicData uri="http://schemas.openxmlformats.org/drawingml/2006/table">
            <a:tbl>
              <a:tblPr firstRow="1" firstCol="1" bandRow="1">
                <a:tableStyleId>{2D5ABB26-0587-4C30-8999-92F81FD0307C}</a:tableStyleId>
              </a:tblPr>
              <a:tblGrid>
                <a:gridCol w="726440">
                  <a:extLst>
                    <a:ext uri="{9D8B030D-6E8A-4147-A177-3AD203B41FA5}">
                      <a16:colId xmlns:a16="http://schemas.microsoft.com/office/drawing/2014/main" val="4101780736"/>
                    </a:ext>
                  </a:extLst>
                </a:gridCol>
                <a:gridCol w="726440">
                  <a:extLst>
                    <a:ext uri="{9D8B030D-6E8A-4147-A177-3AD203B41FA5}">
                      <a16:colId xmlns:a16="http://schemas.microsoft.com/office/drawing/2014/main" val="1785077483"/>
                    </a:ext>
                  </a:extLst>
                </a:gridCol>
                <a:gridCol w="726440">
                  <a:extLst>
                    <a:ext uri="{9D8B030D-6E8A-4147-A177-3AD203B41FA5}">
                      <a16:colId xmlns:a16="http://schemas.microsoft.com/office/drawing/2014/main" val="23034234"/>
                    </a:ext>
                  </a:extLst>
                </a:gridCol>
                <a:gridCol w="593090">
                  <a:extLst>
                    <a:ext uri="{9D8B030D-6E8A-4147-A177-3AD203B41FA5}">
                      <a16:colId xmlns:a16="http://schemas.microsoft.com/office/drawing/2014/main" val="800719491"/>
                    </a:ext>
                  </a:extLst>
                </a:gridCol>
                <a:gridCol w="593090">
                  <a:extLst>
                    <a:ext uri="{9D8B030D-6E8A-4147-A177-3AD203B41FA5}">
                      <a16:colId xmlns:a16="http://schemas.microsoft.com/office/drawing/2014/main" val="426028556"/>
                    </a:ext>
                  </a:extLst>
                </a:gridCol>
              </a:tblGrid>
              <a:tr h="360122">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RA</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3633666"/>
                  </a:ext>
                </a:extLst>
              </a:tr>
              <a:tr h="180061">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Y</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U</a:t>
                      </a:r>
                      <a:endParaRPr lang="en-US" sz="1100" dirty="0">
                        <a:effectLst/>
                        <a:latin typeface="Times New Roman" panose="02020603050405020304" pitchFamily="18" charset="0"/>
                        <a:ea typeface="DengXian" panose="02010600030101010101" pitchFamily="2" charset="-122"/>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V</a:t>
                      </a:r>
                      <a:endParaRPr lang="en-US" sz="1100" dirty="0">
                        <a:effectLst/>
                        <a:latin typeface="Times New Roman" panose="02020603050405020304" pitchFamily="18" charset="0"/>
                        <a:ea typeface="DengXian" panose="02010600030101010101" pitchFamily="2" charset="-122"/>
                      </a:endParaRPr>
                    </a:p>
                  </a:txBody>
                  <a:tcPr marL="68580" marR="68580"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EncT</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DecT</a:t>
                      </a:r>
                      <a:endParaRPr lang="en-US" sz="1100" dirty="0">
                        <a:effectLst/>
                        <a:latin typeface="Times New Roman" panose="02020603050405020304" pitchFamily="18" charset="0"/>
                        <a:ea typeface="DengXian" panose="02010600030101010101" pitchFamily="2" charset="-122"/>
                      </a:endParaRPr>
                    </a:p>
                  </a:txBody>
                  <a:tcPr marL="68580" marR="68580"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47570283"/>
                  </a:ext>
                </a:extLst>
              </a:tr>
              <a:tr h="180061">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dirty="0">
                          <a:solidFill>
                            <a:schemeClr val="tx1"/>
                          </a:solidFill>
                          <a:effectLst/>
                          <a:latin typeface="+mn-lt"/>
                          <a:ea typeface="+mn-ea"/>
                          <a:cs typeface="+mn-cs"/>
                        </a:rPr>
                        <a:t>0.00%</a:t>
                      </a:r>
                    </a:p>
                  </a:txBody>
                  <a:tcPr marL="68580" marR="68580"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-0.11%</a:t>
                      </a:r>
                    </a:p>
                  </a:txBody>
                  <a:tcPr marL="68580" marR="68580" marT="0" marB="0" anchor="ctr">
                    <a:lnT w="12700" cap="flat" cmpd="sng" algn="ctr">
                      <a:solidFill>
                        <a:schemeClr val="tx1"/>
                      </a:solidFill>
                      <a:prstDash val="solid"/>
                      <a:round/>
                      <a:headEnd type="none" w="med" len="med"/>
                      <a:tailEnd type="none" w="med" len="med"/>
                    </a:lnT>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-0.04%</a:t>
                      </a:r>
                    </a:p>
                  </a:txBody>
                  <a:tcPr marL="68580" marR="68580"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100%</a:t>
                      </a:r>
                    </a:p>
                  </a:txBody>
                  <a:tcPr marL="68580" marR="68580"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102%</a:t>
                      </a:r>
                    </a:p>
                  </a:txBody>
                  <a:tcPr marL="68580" marR="68580"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4067856715"/>
                  </a:ext>
                </a:extLst>
              </a:tr>
              <a:tr h="180061">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dirty="0">
                          <a:solidFill>
                            <a:schemeClr val="tx1"/>
                          </a:solidFill>
                          <a:effectLst/>
                          <a:latin typeface="+mn-lt"/>
                          <a:ea typeface="+mn-ea"/>
                          <a:cs typeface="+mn-cs"/>
                        </a:rPr>
                        <a:t>-0.02%</a:t>
                      </a:r>
                    </a:p>
                  </a:txBody>
                  <a:tcPr marL="68580" marR="68580" marT="0" marB="0" anchor="ctr">
                    <a:lnL w="12700" cap="flat" cmpd="sng" algn="ctr">
                      <a:solidFill>
                        <a:schemeClr val="tx1"/>
                      </a:solidFill>
                      <a:prstDash val="solid"/>
                      <a:round/>
                      <a:headEnd type="none" w="med" len="med"/>
                      <a:tailEnd type="none" w="med" len="med"/>
                    </a:ln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dirty="0">
                          <a:solidFill>
                            <a:schemeClr val="tx1"/>
                          </a:solidFill>
                          <a:effectLst/>
                          <a:latin typeface="+mn-lt"/>
                          <a:ea typeface="+mn-ea"/>
                          <a:cs typeface="+mn-cs"/>
                        </a:rPr>
                        <a:t>0.00%</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0.02%</a:t>
                      </a:r>
                    </a:p>
                  </a:txBody>
                  <a:tcPr marL="68580" marR="68580" marT="0" marB="0" anchor="ctr">
                    <a:lnR w="12700" cap="flat" cmpd="sng" algn="ctr">
                      <a:solidFill>
                        <a:schemeClr val="tx1"/>
                      </a:solidFill>
                      <a:prstDash val="solid"/>
                      <a:round/>
                      <a:headEnd type="none" w="med" len="med"/>
                      <a:tailEnd type="none" w="med" len="med"/>
                    </a:ln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102%</a:t>
                      </a:r>
                    </a:p>
                  </a:txBody>
                  <a:tcPr marL="68580" marR="68580" marT="0" marB="0" anchor="ctr">
                    <a:lnL w="12700" cap="flat" cmpd="sng" algn="ctr">
                      <a:solidFill>
                        <a:schemeClr val="tx1"/>
                      </a:solidFill>
                      <a:prstDash val="solid"/>
                      <a:round/>
                      <a:headEnd type="none" w="med" len="med"/>
                      <a:tailEnd type="none" w="med" len="med"/>
                    </a:ln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101%</a:t>
                      </a:r>
                    </a:p>
                  </a:txBody>
                  <a:tcPr marL="68580" marR="68580" marT="0" marB="0" anchor="ct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4276405747"/>
                  </a:ext>
                </a:extLst>
              </a:tr>
              <a:tr h="180061">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-0.02%</a:t>
                      </a:r>
                    </a:p>
                  </a:txBody>
                  <a:tcPr marL="68580" marR="68580" marT="0" marB="0" anchor="ctr">
                    <a:lnL w="12700" cap="flat" cmpd="sng" algn="ctr">
                      <a:solidFill>
                        <a:schemeClr val="tx1"/>
                      </a:solidFill>
                      <a:prstDash val="solid"/>
                      <a:round/>
                      <a:headEnd type="none" w="med" len="med"/>
                      <a:tailEnd type="none" w="med" len="med"/>
                    </a:ln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dirty="0">
                          <a:solidFill>
                            <a:schemeClr val="tx1"/>
                          </a:solidFill>
                          <a:effectLst/>
                          <a:latin typeface="+mn-lt"/>
                          <a:ea typeface="+mn-ea"/>
                          <a:cs typeface="+mn-cs"/>
                        </a:rPr>
                        <a:t>0.09%</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0.05%</a:t>
                      </a:r>
                    </a:p>
                  </a:txBody>
                  <a:tcPr marL="68580" marR="68580" marT="0" marB="0" anchor="ctr">
                    <a:lnR w="12700" cap="flat" cmpd="sng" algn="ctr">
                      <a:solidFill>
                        <a:schemeClr val="tx1"/>
                      </a:solidFill>
                      <a:prstDash val="solid"/>
                      <a:round/>
                      <a:headEnd type="none" w="med" len="med"/>
                      <a:tailEnd type="none" w="med" len="med"/>
                    </a:ln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100%</a:t>
                      </a:r>
                    </a:p>
                  </a:txBody>
                  <a:tcPr marL="68580" marR="68580" marT="0" marB="0" anchor="ctr">
                    <a:lnL w="12700" cap="flat" cmpd="sng" algn="ctr">
                      <a:solidFill>
                        <a:schemeClr val="tx1"/>
                      </a:solidFill>
                      <a:prstDash val="solid"/>
                      <a:round/>
                      <a:headEnd type="none" w="med" len="med"/>
                      <a:tailEnd type="none" w="med" len="med"/>
                    </a:ln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99%</a:t>
                      </a:r>
                    </a:p>
                  </a:txBody>
                  <a:tcPr marL="68580" marR="68580" marT="0" marB="0" anchor="ct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685619546"/>
                  </a:ext>
                </a:extLst>
              </a:tr>
              <a:tr h="180061">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-0.01%</a:t>
                      </a:r>
                    </a:p>
                  </a:txBody>
                  <a:tcPr marL="68580" marR="68580" marT="0" marB="0" anchor="ctr">
                    <a:lnL w="12700" cap="flat" cmpd="sng" algn="ctr">
                      <a:solidFill>
                        <a:schemeClr val="tx1"/>
                      </a:solidFill>
                      <a:prstDash val="solid"/>
                      <a:round/>
                      <a:headEnd type="none" w="med" len="med"/>
                      <a:tailEnd type="none" w="med" len="med"/>
                    </a:ln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dirty="0">
                          <a:solidFill>
                            <a:schemeClr val="tx1"/>
                          </a:solidFill>
                          <a:effectLst/>
                          <a:latin typeface="+mn-lt"/>
                          <a:ea typeface="+mn-ea"/>
                          <a:cs typeface="+mn-cs"/>
                        </a:rPr>
                        <a:t>-0.02%</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dirty="0">
                          <a:solidFill>
                            <a:schemeClr val="tx1"/>
                          </a:solidFill>
                          <a:effectLst/>
                          <a:latin typeface="+mn-lt"/>
                          <a:ea typeface="+mn-ea"/>
                          <a:cs typeface="+mn-cs"/>
                        </a:rPr>
                        <a:t>-0.01%</a:t>
                      </a:r>
                    </a:p>
                  </a:txBody>
                  <a:tcPr marL="68580" marR="68580" marT="0" marB="0" anchor="ctr">
                    <a:lnR w="12700" cap="flat" cmpd="sng" algn="ctr">
                      <a:solidFill>
                        <a:schemeClr val="tx1"/>
                      </a:solidFill>
                      <a:prstDash val="solid"/>
                      <a:round/>
                      <a:headEnd type="none" w="med" len="med"/>
                      <a:tailEnd type="none" w="med" len="med"/>
                    </a:ln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101%</a:t>
                      </a:r>
                    </a:p>
                  </a:txBody>
                  <a:tcPr marL="68580" marR="68580" marT="0" marB="0" anchor="ctr">
                    <a:lnL w="12700" cap="flat" cmpd="sng" algn="ctr">
                      <a:solidFill>
                        <a:schemeClr val="tx1"/>
                      </a:solidFill>
                      <a:prstDash val="solid"/>
                      <a:round/>
                      <a:headEnd type="none" w="med" len="med"/>
                      <a:tailEnd type="none" w="med" len="med"/>
                    </a:ln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101%</a:t>
                      </a:r>
                    </a:p>
                  </a:txBody>
                  <a:tcPr marL="68580" marR="68580" marT="0" marB="0" anchor="ct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73625516"/>
                  </a:ext>
                </a:extLst>
              </a:tr>
              <a:tr h="180061">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 </a:t>
                      </a:r>
                    </a:p>
                  </a:txBody>
                  <a:tcPr marL="68580" marR="68580" marT="0" marB="0" anchor="ctr">
                    <a:lnL w="12700" cap="flat" cmpd="sng" algn="ctr">
                      <a:solidFill>
                        <a:schemeClr val="tx1"/>
                      </a:solidFill>
                      <a:prstDash val="solid"/>
                      <a:round/>
                      <a:headEnd type="none" w="med" len="med"/>
                      <a:tailEnd type="none" w="med" len="med"/>
                    </a:lnL>
                  </a:tcPr>
                </a:tc>
                <a:tc>
                  <a:txBody>
                    <a:bodyPr/>
                    <a:lstStyle/>
                    <a:p>
                      <a:endParaRPr lang="en-US" sz="1100" kern="1200">
                        <a:solidFill>
                          <a:schemeClr val="tx1"/>
                        </a:solidFill>
                        <a:effectLst/>
                        <a:latin typeface="+mn-lt"/>
                        <a:ea typeface="+mn-ea"/>
                        <a:cs typeface="+mn-cs"/>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dirty="0">
                          <a:solidFill>
                            <a:schemeClr val="tx1"/>
                          </a:solidFill>
                          <a:effectLst/>
                          <a:latin typeface="+mn-lt"/>
                          <a:ea typeface="+mn-ea"/>
                          <a:cs typeface="+mn-cs"/>
                        </a:rPr>
                        <a:t> </a:t>
                      </a:r>
                    </a:p>
                  </a:txBody>
                  <a:tcPr marL="68580" marR="68580" marT="0" marB="0" anchor="ctr">
                    <a:lnR w="12700" cap="flat" cmpd="sng" algn="ctr">
                      <a:solidFill>
                        <a:schemeClr val="tx1"/>
                      </a:solidFill>
                      <a:prstDash val="solid"/>
                      <a:round/>
                      <a:headEnd type="none" w="med" len="med"/>
                      <a:tailEnd type="none" w="med" len="med"/>
                    </a:ln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 </a:t>
                      </a:r>
                    </a:p>
                  </a:txBody>
                  <a:tcPr marL="68580" marR="68580" marT="0" marB="0" anchor="ctr">
                    <a:lnL w="12700" cap="flat" cmpd="sng" algn="ctr">
                      <a:solidFill>
                        <a:schemeClr val="tx1"/>
                      </a:solidFill>
                      <a:prstDash val="solid"/>
                      <a:round/>
                      <a:headEnd type="none" w="med" len="med"/>
                      <a:tailEnd type="none" w="med" len="med"/>
                    </a:ln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 </a:t>
                      </a:r>
                    </a:p>
                  </a:txBody>
                  <a:tcPr marL="68580" marR="68580" marT="0" marB="0" anchor="ct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054016572"/>
                  </a:ext>
                </a:extLst>
              </a:tr>
              <a:tr h="180061">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b="1" kern="1200" dirty="0">
                          <a:solidFill>
                            <a:schemeClr val="tx1"/>
                          </a:solidFill>
                          <a:effectLst/>
                          <a:latin typeface="+mn-lt"/>
                          <a:ea typeface="+mn-ea"/>
                          <a:cs typeface="+mn-cs"/>
                        </a:rPr>
                        <a:t>-0.01%</a:t>
                      </a:r>
                    </a:p>
                  </a:txBody>
                  <a:tcPr marL="68580" marR="68580" marT="0" marB="0" anchor="ctr">
                    <a:lnL w="12700" cap="flat" cmpd="sng" algn="ctr">
                      <a:solidFill>
                        <a:schemeClr val="tx1"/>
                      </a:solidFill>
                      <a:prstDash val="solid"/>
                      <a:round/>
                      <a:headEnd type="none" w="med" len="med"/>
                      <a:tailEnd type="none" w="med" len="med"/>
                    </a:ln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b="1" kern="1200" dirty="0">
                          <a:solidFill>
                            <a:schemeClr val="tx1"/>
                          </a:solidFill>
                          <a:effectLst/>
                          <a:latin typeface="+mn-lt"/>
                          <a:ea typeface="+mn-ea"/>
                          <a:cs typeface="+mn-cs"/>
                        </a:rPr>
                        <a:t>0.00%</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b="1" kern="1200" dirty="0">
                          <a:solidFill>
                            <a:schemeClr val="tx1"/>
                          </a:solidFill>
                          <a:effectLst/>
                          <a:latin typeface="+mn-lt"/>
                          <a:ea typeface="+mn-ea"/>
                          <a:cs typeface="+mn-cs"/>
                        </a:rPr>
                        <a:t>0.01%</a:t>
                      </a:r>
                    </a:p>
                  </a:txBody>
                  <a:tcPr marL="68580" marR="68580" marT="0" marB="0" anchor="ctr">
                    <a:lnR w="12700" cap="flat" cmpd="sng" algn="ctr">
                      <a:solidFill>
                        <a:schemeClr val="tx1"/>
                      </a:solidFill>
                      <a:prstDash val="solid"/>
                      <a:round/>
                      <a:headEnd type="none" w="med" len="med"/>
                      <a:tailEnd type="none" w="med" len="med"/>
                    </a:ln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b="1" kern="1200" dirty="0">
                          <a:solidFill>
                            <a:schemeClr val="tx1"/>
                          </a:solidFill>
                          <a:effectLst/>
                          <a:latin typeface="+mn-lt"/>
                          <a:ea typeface="+mn-ea"/>
                          <a:cs typeface="+mn-cs"/>
                        </a:rPr>
                        <a:t>100%</a:t>
                      </a:r>
                    </a:p>
                  </a:txBody>
                  <a:tcPr marL="68580" marR="68580" marT="0" marB="0" anchor="ctr">
                    <a:lnL w="12700" cap="flat" cmpd="sng" algn="ctr">
                      <a:solidFill>
                        <a:schemeClr val="tx1"/>
                      </a:solidFill>
                      <a:prstDash val="solid"/>
                      <a:round/>
                      <a:headEnd type="none" w="med" len="med"/>
                      <a:tailEnd type="none" w="med" len="med"/>
                    </a:ln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b="1" kern="1200" dirty="0">
                          <a:solidFill>
                            <a:schemeClr val="tx1"/>
                          </a:solidFill>
                          <a:effectLst/>
                          <a:latin typeface="+mn-lt"/>
                          <a:ea typeface="+mn-ea"/>
                          <a:cs typeface="+mn-cs"/>
                        </a:rPr>
                        <a:t>101%</a:t>
                      </a:r>
                    </a:p>
                  </a:txBody>
                  <a:tcPr marL="68580" marR="68580" marT="0" marB="0" anchor="ct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841352568"/>
                  </a:ext>
                </a:extLst>
              </a:tr>
              <a:tr h="180061">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0.02%</a:t>
                      </a:r>
                    </a:p>
                  </a:txBody>
                  <a:tcPr marL="68580" marR="68580" marT="0" marB="0" anchor="ctr">
                    <a:lnL w="12700" cap="flat" cmpd="sng" algn="ctr">
                      <a:solidFill>
                        <a:schemeClr val="tx1"/>
                      </a:solidFill>
                      <a:prstDash val="solid"/>
                      <a:round/>
                      <a:headEnd type="none" w="med" len="med"/>
                      <a:tailEnd type="none" w="med" len="med"/>
                    </a:ln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-0.04%</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0.06%</a:t>
                      </a:r>
                    </a:p>
                  </a:txBody>
                  <a:tcPr marL="68580" marR="68580" marT="0" marB="0" anchor="ctr">
                    <a:lnR w="12700" cap="flat" cmpd="sng" algn="ctr">
                      <a:solidFill>
                        <a:schemeClr val="tx1"/>
                      </a:solidFill>
                      <a:prstDash val="solid"/>
                      <a:round/>
                      <a:headEnd type="none" w="med" len="med"/>
                      <a:tailEnd type="none" w="med" len="med"/>
                    </a:ln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dirty="0">
                          <a:solidFill>
                            <a:schemeClr val="tx1"/>
                          </a:solidFill>
                          <a:effectLst/>
                          <a:latin typeface="+mn-lt"/>
                          <a:ea typeface="+mn-ea"/>
                          <a:cs typeface="+mn-cs"/>
                        </a:rPr>
                        <a:t>100%</a:t>
                      </a:r>
                    </a:p>
                  </a:txBody>
                  <a:tcPr marL="68580" marR="68580" marT="0" marB="0" anchor="ctr">
                    <a:lnL w="12700" cap="flat" cmpd="sng" algn="ctr">
                      <a:solidFill>
                        <a:schemeClr val="tx1"/>
                      </a:solidFill>
                      <a:prstDash val="solid"/>
                      <a:round/>
                      <a:headEnd type="none" w="med" len="med"/>
                      <a:tailEnd type="none" w="med" len="med"/>
                    </a:ln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100%</a:t>
                      </a:r>
                    </a:p>
                  </a:txBody>
                  <a:tcPr marL="68580" marR="68580" marT="0" marB="0" anchor="ct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770940979"/>
                  </a:ext>
                </a:extLst>
              </a:tr>
              <a:tr h="180061">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0.01%</a:t>
                      </a:r>
                    </a:p>
                  </a:txBody>
                  <a:tcPr marL="68580" marR="68580" marT="0"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-0.03%</a:t>
                      </a:r>
                    </a:p>
                  </a:txBody>
                  <a:tcPr marL="68580" marR="68580" marT="0" marB="0" anchor="ctr">
                    <a:lnB w="12700" cap="flat" cmpd="sng" algn="ctr">
                      <a:solidFill>
                        <a:schemeClr val="tx1"/>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-0.06%</a:t>
                      </a:r>
                    </a:p>
                  </a:txBody>
                  <a:tcPr marL="68580" marR="68580" marT="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101%</a:t>
                      </a:r>
                    </a:p>
                  </a:txBody>
                  <a:tcPr marL="68580" marR="68580" marT="0"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dirty="0">
                          <a:solidFill>
                            <a:schemeClr val="tx1"/>
                          </a:solidFill>
                          <a:effectLst/>
                          <a:latin typeface="+mn-lt"/>
                          <a:ea typeface="+mn-ea"/>
                          <a:cs typeface="+mn-cs"/>
                        </a:rPr>
                        <a:t>100%</a:t>
                      </a:r>
                    </a:p>
                  </a:txBody>
                  <a:tcPr marL="68580" marR="68580" marT="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86407846"/>
                  </a:ext>
                </a:extLst>
              </a:tr>
              <a:tr h="534045">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dirty="0">
                          <a:solidFill>
                            <a:schemeClr val="tx1"/>
                          </a:solidFill>
                          <a:effectLst/>
                          <a:latin typeface="+mn-lt"/>
                          <a:ea typeface="+mn-ea"/>
                          <a:cs typeface="+mn-cs"/>
                        </a:rPr>
                        <a:t>LDB</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sz="1000" dirty="0">
                        <a:effectLst/>
                        <a:latin typeface="Times New Roman" panose="02020603050405020304" pitchFamily="18" charset="0"/>
                      </a:endParaRPr>
                    </a:p>
                  </a:txBody>
                  <a:tcPr marL="68580" marR="68580" marT="0" marB="0" anchor="b"/>
                </a:tc>
                <a:tc hMerge="1">
                  <a:txBody>
                    <a:bodyPr/>
                    <a:lstStyle/>
                    <a:p>
                      <a:endParaRPr lang="en-US" sz="1000">
                        <a:effectLst/>
                        <a:latin typeface="Times New Roman" panose="02020603050405020304" pitchFamily="18" charset="0"/>
                      </a:endParaRPr>
                    </a:p>
                  </a:txBody>
                  <a:tcPr marL="68580" marR="68580" marT="0" marB="0" anchor="b"/>
                </a:tc>
                <a:tc hMerge="1">
                  <a:txBody>
                    <a:bodyPr/>
                    <a:lstStyle/>
                    <a:p>
                      <a:endParaRPr lang="en-US" sz="1000">
                        <a:effectLst/>
                        <a:latin typeface="Times New Roman" panose="02020603050405020304" pitchFamily="18" charset="0"/>
                      </a:endParaRPr>
                    </a:p>
                  </a:txBody>
                  <a:tcPr marL="68580" marR="68580" marT="0" marB="0" anchor="b"/>
                </a:tc>
                <a:tc hMerge="1">
                  <a:txBody>
                    <a:bodyPr/>
                    <a:lstStyle/>
                    <a:p>
                      <a:endParaRPr lang="en-US" sz="1000">
                        <a:effectLst/>
                        <a:latin typeface="Times New Roman" panose="02020603050405020304" pitchFamily="18" charset="0"/>
                      </a:endParaRPr>
                    </a:p>
                  </a:txBody>
                  <a:tcPr marL="68580" marR="68580" marT="0" marB="0" anchor="b">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794413181"/>
                  </a:ext>
                </a:extLst>
              </a:tr>
              <a:tr h="180061">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dirty="0">
                          <a:solidFill>
                            <a:schemeClr val="tx1"/>
                          </a:solidFill>
                          <a:effectLst/>
                          <a:latin typeface="+mn-lt"/>
                          <a:ea typeface="+mn-ea"/>
                          <a:cs typeface="+mn-cs"/>
                        </a:rPr>
                        <a:t>Y</a:t>
                      </a:r>
                    </a:p>
                  </a:txBody>
                  <a:tcPr marL="68580" marR="68580"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dirty="0">
                          <a:solidFill>
                            <a:schemeClr val="tx1"/>
                          </a:solidFill>
                          <a:effectLst/>
                          <a:latin typeface="+mn-lt"/>
                          <a:ea typeface="+mn-ea"/>
                          <a:cs typeface="+mn-cs"/>
                        </a:rPr>
                        <a:t>U</a:t>
                      </a: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dirty="0">
                          <a:solidFill>
                            <a:schemeClr val="tx1"/>
                          </a:solidFill>
                          <a:effectLst/>
                          <a:latin typeface="+mn-lt"/>
                          <a:ea typeface="+mn-ea"/>
                          <a:cs typeface="+mn-cs"/>
                        </a:rPr>
                        <a:t>V</a:t>
                      </a:r>
                    </a:p>
                  </a:txBody>
                  <a:tcPr marL="68580" marR="68580"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dirty="0">
                          <a:solidFill>
                            <a:schemeClr val="tx1"/>
                          </a:solidFill>
                          <a:effectLst/>
                          <a:latin typeface="+mn-lt"/>
                          <a:ea typeface="+mn-ea"/>
                          <a:cs typeface="+mn-cs"/>
                        </a:rPr>
                        <a:t>EncT</a:t>
                      </a:r>
                    </a:p>
                  </a:txBody>
                  <a:tcPr marL="68580" marR="68580"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dirty="0">
                          <a:solidFill>
                            <a:schemeClr val="tx1"/>
                          </a:solidFill>
                          <a:effectLst/>
                          <a:latin typeface="+mn-lt"/>
                          <a:ea typeface="+mn-ea"/>
                          <a:cs typeface="+mn-cs"/>
                        </a:rPr>
                        <a:t>DecT</a:t>
                      </a:r>
                    </a:p>
                  </a:txBody>
                  <a:tcPr marL="68580" marR="68580"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03283104"/>
                  </a:ext>
                </a:extLst>
              </a:tr>
              <a:tr h="180061">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dirty="0">
                          <a:solidFill>
                            <a:schemeClr val="tx1"/>
                          </a:solidFill>
                          <a:effectLst/>
                          <a:latin typeface="+mn-lt"/>
                          <a:ea typeface="+mn-ea"/>
                          <a:cs typeface="+mn-cs"/>
                        </a:rPr>
                        <a:t> </a:t>
                      </a:r>
                    </a:p>
                  </a:txBody>
                  <a:tcPr marL="68580" marR="68580"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 </a:t>
                      </a:r>
                    </a:p>
                  </a:txBody>
                  <a:tcPr marL="68580" marR="68580" marT="0" marB="0" anchor="ctr">
                    <a:lnT w="12700" cap="flat" cmpd="sng" algn="ctr">
                      <a:solidFill>
                        <a:schemeClr val="tx1"/>
                      </a:solidFill>
                      <a:prstDash val="solid"/>
                      <a:round/>
                      <a:headEnd type="none" w="med" len="med"/>
                      <a:tailEnd type="none" w="med" len="med"/>
                    </a:lnT>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 </a:t>
                      </a:r>
                    </a:p>
                  </a:txBody>
                  <a:tcPr marL="68580" marR="68580"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 </a:t>
                      </a:r>
                    </a:p>
                  </a:txBody>
                  <a:tcPr marL="68580" marR="68580"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dirty="0">
                          <a:solidFill>
                            <a:schemeClr val="tx1"/>
                          </a:solidFill>
                          <a:effectLst/>
                          <a:latin typeface="+mn-lt"/>
                          <a:ea typeface="+mn-ea"/>
                          <a:cs typeface="+mn-cs"/>
                        </a:rPr>
                        <a:t> </a:t>
                      </a:r>
                    </a:p>
                  </a:txBody>
                  <a:tcPr marL="68580" marR="68580"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2171043478"/>
                  </a:ext>
                </a:extLst>
              </a:tr>
              <a:tr h="180061">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dirty="0">
                          <a:solidFill>
                            <a:schemeClr val="tx1"/>
                          </a:solidFill>
                          <a:effectLst/>
                          <a:latin typeface="+mn-lt"/>
                          <a:ea typeface="+mn-ea"/>
                          <a:cs typeface="+mn-cs"/>
                        </a:rPr>
                        <a:t> </a:t>
                      </a:r>
                    </a:p>
                  </a:txBody>
                  <a:tcPr marL="68580" marR="68580" marT="0" marB="0" anchor="ctr">
                    <a:lnL w="12700" cap="flat" cmpd="sng" algn="ctr">
                      <a:solidFill>
                        <a:schemeClr val="tx1"/>
                      </a:solidFill>
                      <a:prstDash val="solid"/>
                      <a:round/>
                      <a:headEnd type="none" w="med" len="med"/>
                      <a:tailEnd type="none" w="med" len="med"/>
                    </a:lnL>
                  </a:tcPr>
                </a:tc>
                <a:tc>
                  <a:txBody>
                    <a:bodyPr/>
                    <a:lstStyle/>
                    <a:p>
                      <a:endParaRPr lang="en-US" sz="1100" kern="1200">
                        <a:solidFill>
                          <a:schemeClr val="tx1"/>
                        </a:solidFill>
                        <a:effectLst/>
                        <a:latin typeface="+mn-lt"/>
                        <a:ea typeface="+mn-ea"/>
                        <a:cs typeface="+mn-cs"/>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 </a:t>
                      </a:r>
                    </a:p>
                  </a:txBody>
                  <a:tcPr marL="68580" marR="68580" marT="0" marB="0" anchor="ctr">
                    <a:lnR w="12700" cap="flat" cmpd="sng" algn="ctr">
                      <a:solidFill>
                        <a:schemeClr val="tx1"/>
                      </a:solidFill>
                      <a:prstDash val="solid"/>
                      <a:round/>
                      <a:headEnd type="none" w="med" len="med"/>
                      <a:tailEnd type="none" w="med" len="med"/>
                    </a:ln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 </a:t>
                      </a:r>
                    </a:p>
                  </a:txBody>
                  <a:tcPr marL="68580" marR="68580" marT="0" marB="0" anchor="ctr">
                    <a:lnL w="12700" cap="flat" cmpd="sng" algn="ctr">
                      <a:solidFill>
                        <a:schemeClr val="tx1"/>
                      </a:solidFill>
                      <a:prstDash val="solid"/>
                      <a:round/>
                      <a:headEnd type="none" w="med" len="med"/>
                      <a:tailEnd type="none" w="med" len="med"/>
                    </a:ln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dirty="0">
                          <a:solidFill>
                            <a:schemeClr val="tx1"/>
                          </a:solidFill>
                          <a:effectLst/>
                          <a:latin typeface="+mn-lt"/>
                          <a:ea typeface="+mn-ea"/>
                          <a:cs typeface="+mn-cs"/>
                        </a:rPr>
                        <a:t> </a:t>
                      </a:r>
                    </a:p>
                  </a:txBody>
                  <a:tcPr marL="68580" marR="68580" marT="0" marB="0" anchor="ct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976718359"/>
                  </a:ext>
                </a:extLst>
              </a:tr>
              <a:tr h="180061">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dirty="0">
                          <a:solidFill>
                            <a:schemeClr val="tx1"/>
                          </a:solidFill>
                          <a:effectLst/>
                          <a:latin typeface="+mn-lt"/>
                          <a:ea typeface="+mn-ea"/>
                          <a:cs typeface="+mn-cs"/>
                        </a:rPr>
                        <a:t>0.04%</a:t>
                      </a:r>
                    </a:p>
                  </a:txBody>
                  <a:tcPr marL="68580" marR="68580" marT="0" marB="0" anchor="ctr">
                    <a:lnL w="12700" cap="flat" cmpd="sng" algn="ctr">
                      <a:solidFill>
                        <a:schemeClr val="tx1"/>
                      </a:solidFill>
                      <a:prstDash val="solid"/>
                      <a:round/>
                      <a:headEnd type="none" w="med" len="med"/>
                      <a:tailEnd type="none" w="med" len="med"/>
                    </a:ln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-0.34%</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-0.05%</a:t>
                      </a:r>
                    </a:p>
                  </a:txBody>
                  <a:tcPr marL="68580" marR="68580" marT="0" marB="0" anchor="ctr">
                    <a:lnR w="12700" cap="flat" cmpd="sng" algn="ctr">
                      <a:solidFill>
                        <a:schemeClr val="tx1"/>
                      </a:solidFill>
                      <a:prstDash val="solid"/>
                      <a:round/>
                      <a:headEnd type="none" w="med" len="med"/>
                      <a:tailEnd type="none" w="med" len="med"/>
                    </a:ln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101%</a:t>
                      </a:r>
                    </a:p>
                  </a:txBody>
                  <a:tcPr marL="68580" marR="68580" marT="0" marB="0" anchor="ctr">
                    <a:lnL w="12700" cap="flat" cmpd="sng" algn="ctr">
                      <a:solidFill>
                        <a:schemeClr val="tx1"/>
                      </a:solidFill>
                      <a:prstDash val="solid"/>
                      <a:round/>
                      <a:headEnd type="none" w="med" len="med"/>
                      <a:tailEnd type="none" w="med" len="med"/>
                    </a:ln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dirty="0">
                          <a:solidFill>
                            <a:schemeClr val="tx1"/>
                          </a:solidFill>
                          <a:effectLst/>
                          <a:latin typeface="+mn-lt"/>
                          <a:ea typeface="+mn-ea"/>
                          <a:cs typeface="+mn-cs"/>
                        </a:rPr>
                        <a:t>102%</a:t>
                      </a:r>
                    </a:p>
                  </a:txBody>
                  <a:tcPr marL="68580" marR="68580" marT="0" marB="0" anchor="ct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468679418"/>
                  </a:ext>
                </a:extLst>
              </a:tr>
              <a:tr h="180061">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-0.01%</a:t>
                      </a:r>
                    </a:p>
                  </a:txBody>
                  <a:tcPr marL="68580" marR="68580" marT="0" marB="0" anchor="ctr">
                    <a:lnL w="12700" cap="flat" cmpd="sng" algn="ctr">
                      <a:solidFill>
                        <a:schemeClr val="tx1"/>
                      </a:solidFill>
                      <a:prstDash val="solid"/>
                      <a:round/>
                      <a:headEnd type="none" w="med" len="med"/>
                      <a:tailEnd type="none" w="med" len="med"/>
                    </a:ln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0.05%</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-0.05%</a:t>
                      </a:r>
                    </a:p>
                  </a:txBody>
                  <a:tcPr marL="68580" marR="68580" marT="0" marB="0" anchor="ctr">
                    <a:lnR w="12700" cap="flat" cmpd="sng" algn="ctr">
                      <a:solidFill>
                        <a:schemeClr val="tx1"/>
                      </a:solidFill>
                      <a:prstDash val="solid"/>
                      <a:round/>
                      <a:headEnd type="none" w="med" len="med"/>
                      <a:tailEnd type="none" w="med" len="med"/>
                    </a:ln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102%</a:t>
                      </a:r>
                    </a:p>
                  </a:txBody>
                  <a:tcPr marL="68580" marR="68580" marT="0" marB="0" anchor="ctr">
                    <a:lnL w="12700" cap="flat" cmpd="sng" algn="ctr">
                      <a:solidFill>
                        <a:schemeClr val="tx1"/>
                      </a:solidFill>
                      <a:prstDash val="solid"/>
                      <a:round/>
                      <a:headEnd type="none" w="med" len="med"/>
                      <a:tailEnd type="none" w="med" len="med"/>
                    </a:ln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dirty="0">
                          <a:solidFill>
                            <a:schemeClr val="tx1"/>
                          </a:solidFill>
                          <a:effectLst/>
                          <a:latin typeface="+mn-lt"/>
                          <a:ea typeface="+mn-ea"/>
                          <a:cs typeface="+mn-cs"/>
                        </a:rPr>
                        <a:t>100%</a:t>
                      </a:r>
                    </a:p>
                  </a:txBody>
                  <a:tcPr marL="68580" marR="68580" marT="0" marB="0" anchor="ct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791339974"/>
                  </a:ext>
                </a:extLst>
              </a:tr>
              <a:tr h="180061">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0.02%</a:t>
                      </a:r>
                    </a:p>
                  </a:txBody>
                  <a:tcPr marL="68580" marR="68580" marT="0" marB="0" anchor="ctr">
                    <a:lnL w="12700" cap="flat" cmpd="sng" algn="ctr">
                      <a:solidFill>
                        <a:schemeClr val="tx1"/>
                      </a:solidFill>
                      <a:prstDash val="solid"/>
                      <a:round/>
                      <a:headEnd type="none" w="med" len="med"/>
                      <a:tailEnd type="none" w="med" len="med"/>
                    </a:ln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0.28%</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0.12%</a:t>
                      </a:r>
                    </a:p>
                  </a:txBody>
                  <a:tcPr marL="68580" marR="68580" marT="0" marB="0" anchor="ctr">
                    <a:lnR w="12700" cap="flat" cmpd="sng" algn="ctr">
                      <a:solidFill>
                        <a:schemeClr val="tx1"/>
                      </a:solidFill>
                      <a:prstDash val="solid"/>
                      <a:round/>
                      <a:headEnd type="none" w="med" len="med"/>
                      <a:tailEnd type="none" w="med" len="med"/>
                    </a:ln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102%</a:t>
                      </a:r>
                    </a:p>
                  </a:txBody>
                  <a:tcPr marL="68580" marR="68580" marT="0" marB="0" anchor="ctr">
                    <a:lnL w="12700" cap="flat" cmpd="sng" algn="ctr">
                      <a:solidFill>
                        <a:schemeClr val="tx1"/>
                      </a:solidFill>
                      <a:prstDash val="solid"/>
                      <a:round/>
                      <a:headEnd type="none" w="med" len="med"/>
                      <a:tailEnd type="none" w="med" len="med"/>
                    </a:ln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dirty="0">
                          <a:solidFill>
                            <a:schemeClr val="tx1"/>
                          </a:solidFill>
                          <a:effectLst/>
                          <a:latin typeface="+mn-lt"/>
                          <a:ea typeface="+mn-ea"/>
                          <a:cs typeface="+mn-cs"/>
                        </a:rPr>
                        <a:t>104%</a:t>
                      </a:r>
                    </a:p>
                  </a:txBody>
                  <a:tcPr marL="68580" marR="68580" marT="0" marB="0" anchor="ct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4176995732"/>
                  </a:ext>
                </a:extLst>
              </a:tr>
              <a:tr h="180061">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b="1" kern="1200" dirty="0">
                          <a:solidFill>
                            <a:schemeClr val="tx1"/>
                          </a:solidFill>
                          <a:effectLst/>
                          <a:latin typeface="+mn-lt"/>
                          <a:ea typeface="+mn-ea"/>
                          <a:cs typeface="+mn-cs"/>
                        </a:rPr>
                        <a:t>0.02%</a:t>
                      </a:r>
                    </a:p>
                  </a:txBody>
                  <a:tcPr marL="68580" marR="68580" marT="0" marB="0" anchor="ctr">
                    <a:lnL w="12700" cap="flat" cmpd="sng" algn="ctr">
                      <a:solidFill>
                        <a:schemeClr val="tx1"/>
                      </a:solidFill>
                      <a:prstDash val="solid"/>
                      <a:round/>
                      <a:headEnd type="none" w="med" len="med"/>
                      <a:tailEnd type="none" w="med" len="med"/>
                    </a:ln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b="1" kern="1200" dirty="0">
                          <a:solidFill>
                            <a:schemeClr val="tx1"/>
                          </a:solidFill>
                          <a:effectLst/>
                          <a:latin typeface="+mn-lt"/>
                          <a:ea typeface="+mn-ea"/>
                          <a:cs typeface="+mn-cs"/>
                        </a:rPr>
                        <a:t>-0.06%</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b="1" kern="1200" dirty="0">
                          <a:solidFill>
                            <a:schemeClr val="tx1"/>
                          </a:solidFill>
                          <a:effectLst/>
                          <a:latin typeface="+mn-lt"/>
                          <a:ea typeface="+mn-ea"/>
                          <a:cs typeface="+mn-cs"/>
                        </a:rPr>
                        <a:t>0.00%</a:t>
                      </a:r>
                    </a:p>
                  </a:txBody>
                  <a:tcPr marL="68580" marR="68580" marT="0" marB="0" anchor="ctr">
                    <a:lnR w="12700" cap="flat" cmpd="sng" algn="ctr">
                      <a:solidFill>
                        <a:schemeClr val="tx1"/>
                      </a:solidFill>
                      <a:prstDash val="solid"/>
                      <a:round/>
                      <a:headEnd type="none" w="med" len="med"/>
                      <a:tailEnd type="none" w="med" len="med"/>
                    </a:ln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b="1" kern="1200" dirty="0">
                          <a:solidFill>
                            <a:schemeClr val="tx1"/>
                          </a:solidFill>
                          <a:effectLst/>
                          <a:latin typeface="+mn-lt"/>
                          <a:ea typeface="+mn-ea"/>
                          <a:cs typeface="+mn-cs"/>
                        </a:rPr>
                        <a:t>102%</a:t>
                      </a:r>
                    </a:p>
                  </a:txBody>
                  <a:tcPr marL="68580" marR="68580" marT="0" marB="0" anchor="ctr">
                    <a:lnL w="12700" cap="flat" cmpd="sng" algn="ctr">
                      <a:solidFill>
                        <a:schemeClr val="tx1"/>
                      </a:solidFill>
                      <a:prstDash val="solid"/>
                      <a:round/>
                      <a:headEnd type="none" w="med" len="med"/>
                      <a:tailEnd type="none" w="med" len="med"/>
                    </a:ln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b="1" kern="1200" dirty="0">
                          <a:solidFill>
                            <a:schemeClr val="tx1"/>
                          </a:solidFill>
                          <a:effectLst/>
                          <a:latin typeface="+mn-lt"/>
                          <a:ea typeface="+mn-ea"/>
                          <a:cs typeface="+mn-cs"/>
                        </a:rPr>
                        <a:t>102%</a:t>
                      </a:r>
                    </a:p>
                  </a:txBody>
                  <a:tcPr marL="68580" marR="68580" marT="0" marB="0" anchor="ct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818048441"/>
                  </a:ext>
                </a:extLst>
              </a:tr>
              <a:tr h="180061">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0.02%</a:t>
                      </a:r>
                    </a:p>
                  </a:txBody>
                  <a:tcPr marL="68580" marR="68580" marT="0" marB="0" anchor="ctr">
                    <a:lnL w="12700" cap="flat" cmpd="sng" algn="ctr">
                      <a:solidFill>
                        <a:schemeClr val="tx1"/>
                      </a:solidFill>
                      <a:prstDash val="solid"/>
                      <a:round/>
                      <a:headEnd type="none" w="med" len="med"/>
                      <a:tailEnd type="none" w="med" len="med"/>
                    </a:ln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0.31%</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-0.02%</a:t>
                      </a:r>
                    </a:p>
                  </a:txBody>
                  <a:tcPr marL="68580" marR="68580" marT="0" marB="0" anchor="ctr">
                    <a:lnR w="12700" cap="flat" cmpd="sng" algn="ctr">
                      <a:solidFill>
                        <a:schemeClr val="tx1"/>
                      </a:solidFill>
                      <a:prstDash val="solid"/>
                      <a:round/>
                      <a:headEnd type="none" w="med" len="med"/>
                      <a:tailEnd type="none" w="med" len="med"/>
                    </a:ln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101%</a:t>
                      </a:r>
                    </a:p>
                  </a:txBody>
                  <a:tcPr marL="68580" marR="68580" marT="0" marB="0" anchor="ctr">
                    <a:lnL w="12700" cap="flat" cmpd="sng" algn="ctr">
                      <a:solidFill>
                        <a:schemeClr val="tx1"/>
                      </a:solidFill>
                      <a:prstDash val="solid"/>
                      <a:round/>
                      <a:headEnd type="none" w="med" len="med"/>
                      <a:tailEnd type="none" w="med" len="med"/>
                    </a:ln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dirty="0">
                          <a:solidFill>
                            <a:schemeClr val="tx1"/>
                          </a:solidFill>
                          <a:effectLst/>
                          <a:latin typeface="+mn-lt"/>
                          <a:ea typeface="+mn-ea"/>
                          <a:cs typeface="+mn-cs"/>
                        </a:rPr>
                        <a:t>100%</a:t>
                      </a:r>
                    </a:p>
                  </a:txBody>
                  <a:tcPr marL="68580" marR="68580" marT="0" marB="0" anchor="ct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90801132"/>
                  </a:ext>
                </a:extLst>
              </a:tr>
              <a:tr h="180061">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0.04%</a:t>
                      </a:r>
                    </a:p>
                  </a:txBody>
                  <a:tcPr marL="68580" marR="68580" marT="0"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-0.06%</a:t>
                      </a:r>
                    </a:p>
                  </a:txBody>
                  <a:tcPr marL="68580" marR="68580" marT="0" marB="0" anchor="ctr">
                    <a:lnB w="12700" cap="flat" cmpd="sng" algn="ctr">
                      <a:solidFill>
                        <a:schemeClr val="tx1"/>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0.09%</a:t>
                      </a:r>
                    </a:p>
                  </a:txBody>
                  <a:tcPr marL="68580" marR="68580" marT="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a:solidFill>
                            <a:schemeClr val="tx1"/>
                          </a:solidFill>
                          <a:effectLst/>
                          <a:latin typeface="+mn-lt"/>
                          <a:ea typeface="+mn-ea"/>
                          <a:cs typeface="+mn-cs"/>
                        </a:rPr>
                        <a:t>101%</a:t>
                      </a:r>
                    </a:p>
                  </a:txBody>
                  <a:tcPr marL="68580" marR="68580" marT="0"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kern="1200" dirty="0">
                          <a:solidFill>
                            <a:schemeClr val="tx1"/>
                          </a:solidFill>
                          <a:effectLst/>
                          <a:latin typeface="+mn-lt"/>
                          <a:ea typeface="+mn-ea"/>
                          <a:cs typeface="+mn-cs"/>
                        </a:rPr>
                        <a:t>103%</a:t>
                      </a:r>
                    </a:p>
                  </a:txBody>
                  <a:tcPr marL="68580" marR="68580" marT="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94634112"/>
                  </a:ext>
                </a:extLst>
              </a:tr>
            </a:tbl>
          </a:graphicData>
        </a:graphic>
      </p:graphicFrame>
      <p:graphicFrame>
        <p:nvGraphicFramePr>
          <p:cNvPr id="10" name="Table 9">
            <a:extLst>
              <a:ext uri="{FF2B5EF4-FFF2-40B4-BE49-F238E27FC236}">
                <a16:creationId xmlns:a16="http://schemas.microsoft.com/office/drawing/2014/main" id="{8E688D23-F2C0-4CB4-9C37-15E1DB47BFDC}"/>
              </a:ext>
            </a:extLst>
          </p:cNvPr>
          <p:cNvGraphicFramePr>
            <a:graphicFrameLocks noGrp="1"/>
          </p:cNvGraphicFramePr>
          <p:nvPr>
            <p:extLst>
              <p:ext uri="{D42A27DB-BD31-4B8C-83A1-F6EECF244321}">
                <p14:modId xmlns:p14="http://schemas.microsoft.com/office/powerpoint/2010/main" val="265108715"/>
              </p:ext>
            </p:extLst>
          </p:nvPr>
        </p:nvGraphicFramePr>
        <p:xfrm>
          <a:off x="397412" y="1802163"/>
          <a:ext cx="1041400" cy="4125901"/>
        </p:xfrm>
        <a:graphic>
          <a:graphicData uri="http://schemas.openxmlformats.org/drawingml/2006/table">
            <a:tbl>
              <a:tblPr firstRow="1" firstCol="1" bandRow="1">
                <a:tableStyleId>{2D5ABB26-0587-4C30-8999-92F81FD0307C}</a:tableStyleId>
              </a:tblPr>
              <a:tblGrid>
                <a:gridCol w="1041400">
                  <a:extLst>
                    <a:ext uri="{9D8B030D-6E8A-4147-A177-3AD203B41FA5}">
                      <a16:colId xmlns:a16="http://schemas.microsoft.com/office/drawing/2014/main" val="3960707439"/>
                    </a:ext>
                  </a:extLst>
                </a:gridCol>
              </a:tblGrid>
              <a:tr h="166121">
                <a:tc>
                  <a:txBody>
                    <a:bodyPr/>
                    <a:lstStyle/>
                    <a:p>
                      <a:endParaRPr lang="en-US" sz="1000" dirty="0">
                        <a:effectLst/>
                        <a:latin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2416646784"/>
                  </a:ext>
                </a:extLst>
              </a:tr>
              <a:tr h="175486">
                <a:tc>
                  <a:txBody>
                    <a:bodyPr/>
                    <a:lstStyle/>
                    <a:p>
                      <a:endParaRPr lang="en-US" sz="1000" dirty="0">
                        <a:effectLst/>
                        <a:latin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08578665"/>
                  </a:ext>
                </a:extLst>
              </a:tr>
              <a:tr h="175486">
                <a:tc>
                  <a:txBody>
                    <a:bodyPr/>
                    <a:lstStyle/>
                    <a:p>
                      <a:endParaRPr lang="en-US" sz="1000" dirty="0">
                        <a:effectLst/>
                        <a:latin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46343247"/>
                  </a:ext>
                </a:extLst>
              </a:tr>
              <a:tr h="18167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Class A1</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4169549533"/>
                  </a:ext>
                </a:extLst>
              </a:tr>
              <a:tr h="18167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Class A2</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10415237"/>
                  </a:ext>
                </a:extLst>
              </a:tr>
              <a:tr h="18167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Class B</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628098771"/>
                  </a:ext>
                </a:extLst>
              </a:tr>
              <a:tr h="18167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Class C</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400003773"/>
                  </a:ext>
                </a:extLst>
              </a:tr>
              <a:tr h="18167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Class E</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337514506"/>
                  </a:ext>
                </a:extLst>
              </a:tr>
              <a:tr h="18167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b="1" dirty="0">
                          <a:effectLst/>
                        </a:rPr>
                        <a:t>Overall</a:t>
                      </a:r>
                      <a:endParaRPr lang="en-US" sz="1100" b="1"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223914397"/>
                  </a:ext>
                </a:extLst>
              </a:tr>
              <a:tr h="18167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Class D</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497015540"/>
                  </a:ext>
                </a:extLst>
              </a:tr>
              <a:tr h="18167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Class F</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59765923"/>
                  </a:ext>
                </a:extLst>
              </a:tr>
              <a:tr h="175486">
                <a:tc>
                  <a:txBody>
                    <a:bodyPr/>
                    <a:lstStyle/>
                    <a:p>
                      <a:endParaRPr lang="en-US" sz="1000" dirty="0">
                        <a:effectLst/>
                        <a:latin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387559650"/>
                  </a:ext>
                </a:extLst>
              </a:tr>
              <a:tr h="175486">
                <a:tc>
                  <a:txBody>
                    <a:bodyPr/>
                    <a:lstStyle/>
                    <a:p>
                      <a:endParaRPr lang="en-US" sz="1000" dirty="0">
                        <a:effectLst/>
                        <a:latin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266649045"/>
                  </a:ext>
                </a:extLst>
              </a:tr>
              <a:tr h="175486">
                <a:tc>
                  <a:txBody>
                    <a:bodyPr/>
                    <a:lstStyle/>
                    <a:p>
                      <a:endParaRPr lang="en-US" sz="1000" dirty="0">
                        <a:effectLst/>
                        <a:latin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77177399"/>
                  </a:ext>
                </a:extLst>
              </a:tr>
              <a:tr h="175486">
                <a:tc>
                  <a:txBody>
                    <a:bodyPr/>
                    <a:lstStyle/>
                    <a:p>
                      <a:endParaRPr lang="en-US" sz="1000" dirty="0">
                        <a:effectLst/>
                        <a:latin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65673526"/>
                  </a:ext>
                </a:extLst>
              </a:tr>
              <a:tr h="18167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Class A1</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206599990"/>
                  </a:ext>
                </a:extLst>
              </a:tr>
              <a:tr h="18167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Class A2</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4281724031"/>
                  </a:ext>
                </a:extLst>
              </a:tr>
              <a:tr h="18167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Class B</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85094620"/>
                  </a:ext>
                </a:extLst>
              </a:tr>
              <a:tr h="18167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Class C</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244883857"/>
                  </a:ext>
                </a:extLst>
              </a:tr>
              <a:tr h="18167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Class E</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541918421"/>
                  </a:ext>
                </a:extLst>
              </a:tr>
              <a:tr h="18167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b="1" dirty="0">
                          <a:effectLst/>
                        </a:rPr>
                        <a:t>Overall</a:t>
                      </a:r>
                      <a:endParaRPr lang="en-US" sz="1100" b="1"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610720048"/>
                  </a:ext>
                </a:extLst>
              </a:tr>
              <a:tr h="18167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Class D</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885239387"/>
                  </a:ext>
                </a:extLst>
              </a:tr>
              <a:tr h="18167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Class F</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79173041"/>
                  </a:ext>
                </a:extLst>
              </a:tr>
            </a:tbl>
          </a:graphicData>
        </a:graphic>
      </p:graphicFrame>
      <p:sp>
        <p:nvSpPr>
          <p:cNvPr id="11" name="Rectangle 10">
            <a:extLst>
              <a:ext uri="{FF2B5EF4-FFF2-40B4-BE49-F238E27FC236}">
                <a16:creationId xmlns:a16="http://schemas.microsoft.com/office/drawing/2014/main" id="{2E05D994-DA5C-4830-9761-5CB9672B841E}"/>
              </a:ext>
            </a:extLst>
          </p:cNvPr>
          <p:cNvSpPr/>
          <p:nvPr/>
        </p:nvSpPr>
        <p:spPr>
          <a:xfrm>
            <a:off x="1712966" y="1309612"/>
            <a:ext cx="1540806" cy="369332"/>
          </a:xfrm>
          <a:prstGeom prst="rect">
            <a:avLst/>
          </a:prstGeom>
        </p:spPr>
        <p:txBody>
          <a:bodyPr wrap="none">
            <a:spAutoFit/>
          </a:bodyPr>
          <a:lstStyle/>
          <a:p>
            <a:r>
              <a:rPr lang="vi-VN" b="1" i="1" dirty="0"/>
              <a:t>Test</a:t>
            </a:r>
            <a:r>
              <a:rPr lang="en-US" b="1" i="1" dirty="0"/>
              <a:t>2</a:t>
            </a:r>
            <a:r>
              <a:rPr lang="vi-VN" b="1" i="1" dirty="0"/>
              <a:t>.</a:t>
            </a:r>
            <a:r>
              <a:rPr lang="en-US" b="1" i="1" dirty="0"/>
              <a:t>1</a:t>
            </a:r>
            <a:r>
              <a:rPr lang="vi-VN" b="1" i="1" dirty="0"/>
              <a:t>: 47%</a:t>
            </a:r>
            <a:endParaRPr lang="en-US" dirty="0"/>
          </a:p>
        </p:txBody>
      </p:sp>
      <p:sp>
        <p:nvSpPr>
          <p:cNvPr id="12" name="Rectangle 11">
            <a:extLst>
              <a:ext uri="{FF2B5EF4-FFF2-40B4-BE49-F238E27FC236}">
                <a16:creationId xmlns:a16="http://schemas.microsoft.com/office/drawing/2014/main" id="{80EC9D90-02C4-4EB5-837F-A561D2499CEF}"/>
              </a:ext>
            </a:extLst>
          </p:cNvPr>
          <p:cNvSpPr/>
          <p:nvPr/>
        </p:nvSpPr>
        <p:spPr>
          <a:xfrm>
            <a:off x="5768475" y="1309612"/>
            <a:ext cx="1601721" cy="369332"/>
          </a:xfrm>
          <a:prstGeom prst="rect">
            <a:avLst/>
          </a:prstGeom>
        </p:spPr>
        <p:txBody>
          <a:bodyPr wrap="none">
            <a:spAutoFit/>
          </a:bodyPr>
          <a:lstStyle/>
          <a:p>
            <a:r>
              <a:rPr lang="vi-VN" b="1" i="1" dirty="0">
                <a:solidFill>
                  <a:schemeClr val="accent1"/>
                </a:solidFill>
              </a:rPr>
              <a:t>Test</a:t>
            </a:r>
            <a:r>
              <a:rPr lang="en-US" b="1" i="1" dirty="0">
                <a:solidFill>
                  <a:schemeClr val="accent1"/>
                </a:solidFill>
              </a:rPr>
              <a:t>2</a:t>
            </a:r>
            <a:r>
              <a:rPr lang="vi-VN" b="1" i="1" dirty="0">
                <a:solidFill>
                  <a:schemeClr val="accent1"/>
                </a:solidFill>
              </a:rPr>
              <a:t>.</a:t>
            </a:r>
            <a:r>
              <a:rPr lang="en-US" b="1" i="1" dirty="0">
                <a:solidFill>
                  <a:schemeClr val="accent1"/>
                </a:solidFill>
              </a:rPr>
              <a:t>2</a:t>
            </a:r>
            <a:r>
              <a:rPr lang="vi-VN" b="1" i="1" dirty="0">
                <a:solidFill>
                  <a:schemeClr val="accent1"/>
                </a:solidFill>
              </a:rPr>
              <a:t>: </a:t>
            </a:r>
            <a:r>
              <a:rPr lang="en-US" b="1" i="1" dirty="0">
                <a:solidFill>
                  <a:schemeClr val="accent1"/>
                </a:solidFill>
              </a:rPr>
              <a:t>14</a:t>
            </a:r>
            <a:r>
              <a:rPr lang="vi-VN" b="1" i="1" dirty="0">
                <a:solidFill>
                  <a:schemeClr val="accent1"/>
                </a:solidFill>
              </a:rPr>
              <a:t>% </a:t>
            </a:r>
            <a:endParaRPr lang="en-US" dirty="0">
              <a:solidFill>
                <a:schemeClr val="accent1"/>
              </a:solidFill>
            </a:endParaRPr>
          </a:p>
        </p:txBody>
      </p:sp>
      <p:sp>
        <p:nvSpPr>
          <p:cNvPr id="13" name="Rectangle 12">
            <a:extLst>
              <a:ext uri="{FF2B5EF4-FFF2-40B4-BE49-F238E27FC236}">
                <a16:creationId xmlns:a16="http://schemas.microsoft.com/office/drawing/2014/main" id="{6116C859-7F1A-4F39-9784-CEA6D610F216}"/>
              </a:ext>
            </a:extLst>
          </p:cNvPr>
          <p:cNvSpPr/>
          <p:nvPr/>
        </p:nvSpPr>
        <p:spPr>
          <a:xfrm>
            <a:off x="9228972" y="1292056"/>
            <a:ext cx="1473480" cy="369332"/>
          </a:xfrm>
          <a:prstGeom prst="rect">
            <a:avLst/>
          </a:prstGeom>
        </p:spPr>
        <p:txBody>
          <a:bodyPr wrap="none">
            <a:spAutoFit/>
          </a:bodyPr>
          <a:lstStyle/>
          <a:p>
            <a:r>
              <a:rPr lang="vi-VN" b="1" i="1" dirty="0"/>
              <a:t>Test</a:t>
            </a:r>
            <a:r>
              <a:rPr lang="en-US" b="1" i="1" dirty="0"/>
              <a:t>2</a:t>
            </a:r>
            <a:r>
              <a:rPr lang="vi-VN" b="1" i="1" dirty="0"/>
              <a:t>.</a:t>
            </a:r>
            <a:r>
              <a:rPr lang="en-US" b="1" i="1" dirty="0"/>
              <a:t>3</a:t>
            </a:r>
            <a:r>
              <a:rPr lang="vi-VN" b="1" i="1" dirty="0"/>
              <a:t>: </a:t>
            </a:r>
            <a:r>
              <a:rPr lang="en-US" b="1" i="1" dirty="0"/>
              <a:t>8</a:t>
            </a:r>
            <a:r>
              <a:rPr lang="vi-VN" b="1" i="1" dirty="0"/>
              <a:t>% </a:t>
            </a:r>
            <a:endParaRPr lang="en-US" dirty="0"/>
          </a:p>
        </p:txBody>
      </p:sp>
    </p:spTree>
    <p:extLst>
      <p:ext uri="{BB962C8B-B14F-4D97-AF65-F5344CB8AC3E}">
        <p14:creationId xmlns:p14="http://schemas.microsoft.com/office/powerpoint/2010/main" val="25968479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83166B-D617-4581-8994-396D4549C8CA}"/>
              </a:ext>
            </a:extLst>
          </p:cNvPr>
          <p:cNvSpPr>
            <a:spLocks noGrp="1"/>
          </p:cNvSpPr>
          <p:nvPr>
            <p:ph type="title"/>
          </p:nvPr>
        </p:nvSpPr>
        <p:spPr/>
        <p:txBody>
          <a:bodyPr/>
          <a:lstStyle/>
          <a:p>
            <a:r>
              <a:rPr lang="en-US" dirty="0">
                <a:solidFill>
                  <a:schemeClr val="tx1">
                    <a:lumMod val="85000"/>
                    <a:lumOff val="15000"/>
                  </a:schemeClr>
                </a:solidFill>
              </a:rPr>
              <a:t>Conclusion</a:t>
            </a:r>
          </a:p>
        </p:txBody>
      </p:sp>
      <p:sp>
        <p:nvSpPr>
          <p:cNvPr id="3" name="Content Placeholder 2">
            <a:extLst>
              <a:ext uri="{FF2B5EF4-FFF2-40B4-BE49-F238E27FC236}">
                <a16:creationId xmlns:a16="http://schemas.microsoft.com/office/drawing/2014/main" id="{AC918987-E641-4698-BBCA-8D17E6729A6D}"/>
              </a:ext>
            </a:extLst>
          </p:cNvPr>
          <p:cNvSpPr>
            <a:spLocks noGrp="1"/>
          </p:cNvSpPr>
          <p:nvPr>
            <p:ph idx="1"/>
          </p:nvPr>
        </p:nvSpPr>
        <p:spPr/>
        <p:txBody>
          <a:bodyPr/>
          <a:lstStyle/>
          <a:p>
            <a:r>
              <a:rPr lang="en-US" sz="2400" b="1" dirty="0"/>
              <a:t>Thank Samsung for cross-check</a:t>
            </a:r>
          </a:p>
          <a:p>
            <a:r>
              <a:rPr lang="en-US" sz="2400" dirty="0"/>
              <a:t>Different worst-case memory bandwidth levels have been proposed</a:t>
            </a:r>
          </a:p>
          <a:p>
            <a:pPr lvl="1"/>
            <a:r>
              <a:rPr lang="en-US" dirty="0"/>
              <a:t>Block size restriction </a:t>
            </a:r>
          </a:p>
          <a:p>
            <a:pPr lvl="1"/>
            <a:r>
              <a:rPr lang="en-US" dirty="0"/>
              <a:t>Switch filter</a:t>
            </a:r>
          </a:p>
          <a:p>
            <a:pPr marL="173736" lvl="1" indent="-173736">
              <a:spcBef>
                <a:spcPts val="1200"/>
              </a:spcBef>
              <a:buClr>
                <a:schemeClr val="accent2"/>
              </a:buClr>
              <a:buFont typeface="Arial" panose="020B0604020202020204" pitchFamily="34" charset="0"/>
              <a:buChar char="•"/>
            </a:pPr>
            <a:r>
              <a:rPr lang="en-US" sz="2400" dirty="0"/>
              <a:t>Good trade-off: 14% bandwidth over worst-case of HEVC</a:t>
            </a:r>
          </a:p>
          <a:p>
            <a:pPr marL="173736" lvl="1" indent="-173736">
              <a:spcBef>
                <a:spcPts val="1200"/>
              </a:spcBef>
              <a:buClr>
                <a:schemeClr val="accent2"/>
              </a:buClr>
              <a:buFont typeface="Arial" panose="020B0604020202020204" pitchFamily="34" charset="0"/>
              <a:buChar char="•"/>
            </a:pPr>
            <a:r>
              <a:rPr lang="en-US" sz="2400" dirty="0"/>
              <a:t>Suggested solution:      </a:t>
            </a:r>
            <a:r>
              <a:rPr lang="en-US" sz="2400" dirty="0">
                <a:solidFill>
                  <a:schemeClr val="accent1"/>
                </a:solidFill>
              </a:rPr>
              <a:t>Switch filter</a:t>
            </a:r>
          </a:p>
          <a:p>
            <a:pPr lvl="1"/>
            <a:r>
              <a:rPr lang="en-US" dirty="0"/>
              <a:t>(Y, U, V) BD-rate change: (0.02%, 0.05%, 0.02%) for RA</a:t>
            </a:r>
          </a:p>
          <a:p>
            <a:pPr lvl="6"/>
            <a:r>
              <a:rPr lang="en-US" dirty="0"/>
              <a:t>                                                 (0.01%, 0.15%, -0.03%) for LDB</a:t>
            </a:r>
          </a:p>
          <a:p>
            <a:pPr lvl="1"/>
            <a:r>
              <a:rPr lang="en-US" dirty="0"/>
              <a:t>Negligible running time change</a:t>
            </a:r>
          </a:p>
        </p:txBody>
      </p:sp>
    </p:spTree>
    <p:extLst>
      <p:ext uri="{BB962C8B-B14F-4D97-AF65-F5344CB8AC3E}">
        <p14:creationId xmlns:p14="http://schemas.microsoft.com/office/powerpoint/2010/main" val="369130161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SP_AGENDA" val="SectionNumber SlideNumber"/>
</p:tagLst>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137160" tIns="91440" rIns="0" bIns="91440" rtlCol="0">
        <a:spAutoFit/>
      </a:bodyPr>
      <a:lstStyle>
        <a:defPPr algn="l">
          <a:lnSpc>
            <a:spcPct val="95000"/>
          </a:lnSpc>
          <a:spcBef>
            <a:spcPts val="1200"/>
          </a:spcBef>
          <a:defRPr sz="1600" dirty="0" smtClean="0">
            <a:solidFill>
              <a:schemeClr val="tx1"/>
            </a:solidFill>
          </a:defRPr>
        </a:defPPr>
      </a:lstStyle>
    </a:txDef>
  </a:objectDefaults>
  <a:extraClrSchemeLst/>
  <a:extLst>
    <a:ext uri="{05A4C25C-085E-4340-85A3-A5531E510DB2}">
      <thm15:themeFamily xmlns:thm15="http://schemas.microsoft.com/office/thememl/2012/main" name="2017_Qualcomm_16x9_Corporate-Simplified_Template_12.13.2017_D.pptx" id="{D9D5CD66-12BC-41F2-AF5E-3627B779BE0D}" vid="{750ACC4F-9020-4209-8DF3-EB4A2022D382}"/>
    </a:ext>
  </a:extLst>
</a:theme>
</file>

<file path=ppt/theme/theme2.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150</TotalTime>
  <Words>1324</Words>
  <Application>Microsoft Office PowerPoint</Application>
  <PresentationFormat>Widescreen</PresentationFormat>
  <Paragraphs>706</Paragraphs>
  <Slides>9</Slides>
  <Notes>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9</vt:i4>
      </vt:variant>
    </vt:vector>
  </HeadingPairs>
  <TitlesOfParts>
    <vt:vector size="16" baseType="lpstr">
      <vt:lpstr>Arial</vt:lpstr>
      <vt:lpstr>Century Gothic</vt:lpstr>
      <vt:lpstr>Consolas</vt:lpstr>
      <vt:lpstr>Lucida Grande</vt:lpstr>
      <vt:lpstr>Microsoft Sans Serif</vt:lpstr>
      <vt:lpstr>Times New Roman</vt:lpstr>
      <vt:lpstr>Qualcomm</vt:lpstr>
      <vt:lpstr>JVET-M0400 - CE2-related: Worst-case memory bandwidth reduction for VVC</vt:lpstr>
      <vt:lpstr>Memory bandwith with luma filter</vt:lpstr>
      <vt:lpstr>Memory bandwith with chroma filter</vt:lpstr>
      <vt:lpstr>Proposed worst-case bandwidth reduction Block size restriction</vt:lpstr>
      <vt:lpstr>Proposed worst-case bandwidth reduction Switch filter</vt:lpstr>
      <vt:lpstr>Experimental results over VTM3.0, CTC condition</vt:lpstr>
      <vt:lpstr>Experimental results – Block size restriction</vt:lpstr>
      <vt:lpstr>Experimental results – Switch filter</vt:lpstr>
      <vt:lpstr>Conclusion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Corporate 16x9 Simplified External Template</dc:title>
  <dc:creator>Wei-Jung Chien</dc:creator>
  <cp:lastModifiedBy>Luong Pham Van</cp:lastModifiedBy>
  <cp:revision>37</cp:revision>
  <dcterms:created xsi:type="dcterms:W3CDTF">2018-11-06T17:03:09Z</dcterms:created>
  <dcterms:modified xsi:type="dcterms:W3CDTF">2019-01-11T07:58:29Z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AdHocReviewCycleID">
    <vt:i4>-1763380183</vt:i4>
  </property>
  <property fmtid="{D5CDD505-2E9C-101B-9397-08002B2CF9AE}" pid="4" name="_EmailSubject">
    <vt:lpwstr>Duarte-Qualcomm Template Feedback Call</vt:lpwstr>
  </property>
  <property fmtid="{D5CDD505-2E9C-101B-9397-08002B2CF9AE}" pid="5" name="_AuthorEmail">
    <vt:lpwstr>beverlyc@qti.qualcomm.com</vt:lpwstr>
  </property>
  <property fmtid="{D5CDD505-2E9C-101B-9397-08002B2CF9AE}" pid="6" name="_AuthorEmailDisplayName">
    <vt:lpwstr>Beverly Crawford-Westre</vt:lpwstr>
  </property>
</Properties>
</file>