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62" r:id="rId3"/>
    <p:sldId id="259" r:id="rId4"/>
    <p:sldId id="263" r:id="rId5"/>
    <p:sldId id="261" r:id="rId6"/>
    <p:sldId id="264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1" autoAdjust="0"/>
    <p:restoredTop sz="95622" autoAdjust="0"/>
  </p:normalViewPr>
  <p:slideViewPr>
    <p:cSldViewPr snapToGrid="0">
      <p:cViewPr varScale="1">
        <p:scale>
          <a:sx n="111" d="100"/>
          <a:sy n="111" d="100"/>
        </p:scale>
        <p:origin x="12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6847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43172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ko-KR" dirty="0"/>
              <a:t>Non-CE8: </a:t>
            </a:r>
            <a:r>
              <a:rPr lang="en-CA" altLang="ko-KR" dirty="0"/>
              <a:t>Non-CE8 : MMVD harmonization with CPR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</a:t>
            </a:r>
            <a:r>
              <a:rPr lang="en-US" altLang="ko-KR" dirty="0" smtClean="0"/>
              <a:t>JVET-M0341)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err="1" smtClean="0"/>
              <a:t>Hyeongmun</a:t>
            </a:r>
            <a:r>
              <a:rPr lang="en-US" altLang="ko-KR" dirty="0" smtClean="0"/>
              <a:t> Jang (hm.jang@lge.com)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ko-KR" dirty="0" smtClean="0"/>
              <a:t>Harmonize MMVD with CPR</a:t>
            </a:r>
          </a:p>
          <a:p>
            <a:pPr lvl="1">
              <a:lnSpc>
                <a:spcPct val="100000"/>
              </a:lnSpc>
            </a:pPr>
            <a:r>
              <a:rPr lang="en-US" altLang="ko-KR" dirty="0" smtClean="0"/>
              <a:t>Proposed method.</a:t>
            </a:r>
          </a:p>
          <a:p>
            <a:pPr lvl="2">
              <a:lnSpc>
                <a:spcPct val="100000"/>
              </a:lnSpc>
            </a:pPr>
            <a:r>
              <a:rPr lang="en-US" altLang="ko-KR" sz="1400" dirty="0" smtClean="0"/>
              <a:t>Modified syntax signaling but reuse context model of </a:t>
            </a:r>
            <a:r>
              <a:rPr lang="en-US" altLang="ko-KR" sz="1400" dirty="0" err="1" smtClean="0"/>
              <a:t>mmvd</a:t>
            </a:r>
            <a:r>
              <a:rPr lang="en-US" altLang="ko-KR" sz="1400" dirty="0" smtClean="0"/>
              <a:t> for CPR-MMVD</a:t>
            </a:r>
          </a:p>
          <a:p>
            <a:pPr lvl="1">
              <a:lnSpc>
                <a:spcPct val="100000"/>
              </a:lnSpc>
            </a:pPr>
            <a:r>
              <a:rPr lang="en-US" altLang="ko-KR" dirty="0" smtClean="0"/>
              <a:t>Additional proposed method</a:t>
            </a:r>
          </a:p>
          <a:p>
            <a:pPr lvl="2">
              <a:lnSpc>
                <a:spcPct val="100000"/>
              </a:lnSpc>
            </a:pPr>
            <a:r>
              <a:rPr lang="en-US" altLang="ko-KR" sz="1400" dirty="0" smtClean="0"/>
              <a:t>Re-use conventional </a:t>
            </a:r>
            <a:r>
              <a:rPr lang="en-US" altLang="ko-KR" sz="1400" dirty="0" err="1" smtClean="0"/>
              <a:t>mmvd</a:t>
            </a:r>
            <a:r>
              <a:rPr lang="en-US" altLang="ko-KR" sz="1400" dirty="0" smtClean="0"/>
              <a:t> syntax </a:t>
            </a:r>
          </a:p>
          <a:p>
            <a:pPr lvl="2">
              <a:lnSpc>
                <a:spcPct val="100000"/>
              </a:lnSpc>
            </a:pPr>
            <a:r>
              <a:rPr lang="en-US" altLang="ko-KR" sz="1400" dirty="0" smtClean="0"/>
              <a:t>Derive </a:t>
            </a:r>
            <a:r>
              <a:rPr lang="en-US" altLang="ko-KR" sz="1400" dirty="0" err="1" smtClean="0"/>
              <a:t>mmvd</a:t>
            </a:r>
            <a:r>
              <a:rPr lang="en-US" altLang="ko-KR" sz="1400" dirty="0" smtClean="0"/>
              <a:t> distance to integer-</a:t>
            </a:r>
            <a:r>
              <a:rPr lang="en-US" altLang="ko-KR" sz="1400" dirty="0" err="1" smtClean="0"/>
              <a:t>pel</a:t>
            </a:r>
            <a:r>
              <a:rPr lang="en-US" altLang="ko-KR" sz="1400" dirty="0" smtClean="0"/>
              <a:t> based on conventional </a:t>
            </a:r>
            <a:r>
              <a:rPr lang="en-US" altLang="ko-KR" sz="1400" dirty="0" err="1" smtClean="0"/>
              <a:t>mmvd</a:t>
            </a:r>
            <a:r>
              <a:rPr lang="en-US" altLang="ko-KR" sz="1400" dirty="0" smtClean="0"/>
              <a:t> distance table.</a:t>
            </a:r>
            <a:endParaRPr lang="en-CA" altLang="ko-KR" sz="1400" dirty="0"/>
          </a:p>
          <a:p>
            <a:pPr lvl="2">
              <a:lnSpc>
                <a:spcPct val="100000"/>
              </a:lnSpc>
            </a:pPr>
            <a:endParaRPr lang="en-CA" altLang="ko-KR" dirty="0" smtClean="0"/>
          </a:p>
          <a:p>
            <a:pPr>
              <a:lnSpc>
                <a:spcPct val="100000"/>
              </a:lnSpc>
            </a:pPr>
            <a:r>
              <a:rPr lang="en-CA" altLang="ko-KR" dirty="0" smtClean="0"/>
              <a:t>Experimental result (cross-check by </a:t>
            </a:r>
            <a:r>
              <a:rPr lang="en-CA" altLang="ko-KR" dirty="0" err="1" smtClean="0"/>
              <a:t>Tencent</a:t>
            </a:r>
            <a:r>
              <a:rPr lang="en-CA" altLang="ko-KR" dirty="0" smtClean="0"/>
              <a:t>)</a:t>
            </a:r>
          </a:p>
          <a:p>
            <a:pPr lvl="1">
              <a:lnSpc>
                <a:spcPct val="100000"/>
              </a:lnSpc>
            </a:pPr>
            <a:r>
              <a:rPr lang="en-CA" altLang="ko-KR" dirty="0" smtClean="0"/>
              <a:t>Proposed method.</a:t>
            </a:r>
          </a:p>
          <a:p>
            <a:pPr lvl="2">
              <a:lnSpc>
                <a:spcPct val="100000"/>
              </a:lnSpc>
            </a:pPr>
            <a:r>
              <a:rPr lang="en-CA" altLang="ko-KR" sz="1400" dirty="0" smtClean="0"/>
              <a:t>-0.3%, -0.13% BD-rate change for AI and RA respectively. (SCC)</a:t>
            </a:r>
          </a:p>
          <a:p>
            <a:pPr lvl="1">
              <a:lnSpc>
                <a:spcPct val="100000"/>
              </a:lnSpc>
            </a:pPr>
            <a:r>
              <a:rPr lang="en-CA" altLang="ko-KR" dirty="0" smtClean="0"/>
              <a:t>Additional proposed method</a:t>
            </a:r>
          </a:p>
          <a:p>
            <a:pPr lvl="2">
              <a:lnSpc>
                <a:spcPct val="100000"/>
              </a:lnSpc>
            </a:pPr>
            <a:r>
              <a:rPr lang="en-CA" altLang="ko-KR" sz="1400" dirty="0" smtClean="0"/>
              <a:t>- 0.03%, 0.02% BD-rate change for AI and RA respectively. (SCC)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18943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Proposed method </a:t>
            </a:r>
          </a:p>
          <a:p>
            <a:pPr lvl="1"/>
            <a:r>
              <a:rPr lang="en-US" altLang="ko-KR" dirty="0" smtClean="0"/>
              <a:t>MMVD and CPR could be enabled together.</a:t>
            </a:r>
          </a:p>
          <a:p>
            <a:pPr lvl="1"/>
            <a:r>
              <a:rPr lang="en-US" altLang="ko-KR" dirty="0" smtClean="0"/>
              <a:t>Include CPR candidate during merge candidate construction.</a:t>
            </a:r>
          </a:p>
          <a:p>
            <a:pPr lvl="1"/>
            <a:r>
              <a:rPr lang="en-US" altLang="ko-KR" dirty="0" smtClean="0"/>
              <a:t>Syntax signaling</a:t>
            </a:r>
          </a:p>
          <a:p>
            <a:pPr lvl="2"/>
            <a:r>
              <a:rPr lang="en-CA" altLang="ko-KR" sz="1400" dirty="0" smtClean="0"/>
              <a:t>For P-Slice (which current picture is only one reference picture),</a:t>
            </a:r>
          </a:p>
          <a:p>
            <a:pPr lvl="3"/>
            <a:r>
              <a:rPr lang="en-CA" altLang="ko-KR" sz="1200" dirty="0" smtClean="0"/>
              <a:t>Modified syntax signaling but re-use conventional context model of </a:t>
            </a:r>
            <a:r>
              <a:rPr lang="en-CA" altLang="ko-KR" sz="1200" dirty="0" err="1" smtClean="0"/>
              <a:t>mmvd</a:t>
            </a:r>
            <a:r>
              <a:rPr lang="en-CA" altLang="ko-KR" sz="1200" dirty="0" smtClean="0"/>
              <a:t> </a:t>
            </a:r>
          </a:p>
          <a:p>
            <a:pPr lvl="3"/>
            <a:r>
              <a:rPr lang="en-US" altLang="ko-KR" sz="1200" dirty="0" smtClean="0"/>
              <a:t>1 base motion candidate, modified 4 </a:t>
            </a:r>
            <a:r>
              <a:rPr lang="en-US" altLang="ko-KR" sz="1200" dirty="0" err="1" smtClean="0"/>
              <a:t>mmvd</a:t>
            </a:r>
            <a:r>
              <a:rPr lang="en-US" altLang="ko-KR" sz="1200" dirty="0" smtClean="0"/>
              <a:t> distance index, 4 </a:t>
            </a:r>
            <a:r>
              <a:rPr lang="en-US" altLang="ko-KR" sz="1200" dirty="0" err="1" smtClean="0"/>
              <a:t>mmvd</a:t>
            </a:r>
            <a:r>
              <a:rPr lang="en-US" altLang="ko-KR" sz="1200" dirty="0" smtClean="0"/>
              <a:t> direction</a:t>
            </a:r>
          </a:p>
          <a:p>
            <a:pPr lvl="2"/>
            <a:r>
              <a:rPr lang="en-US" altLang="ko-KR" sz="1400" dirty="0" smtClean="0"/>
              <a:t>For B-Slice </a:t>
            </a:r>
          </a:p>
          <a:p>
            <a:pPr lvl="3"/>
            <a:r>
              <a:rPr lang="en-US" altLang="ko-KR" sz="1200" dirty="0" smtClean="0"/>
              <a:t>Conventional </a:t>
            </a:r>
            <a:r>
              <a:rPr lang="en-US" altLang="ko-KR" sz="1200" dirty="0" err="1" smtClean="0"/>
              <a:t>mmvd</a:t>
            </a:r>
            <a:r>
              <a:rPr lang="en-US" altLang="ko-KR" sz="1200" dirty="0" smtClean="0"/>
              <a:t> syntax</a:t>
            </a:r>
          </a:p>
          <a:p>
            <a:pPr lvl="3"/>
            <a:r>
              <a:rPr lang="en-US" altLang="ko-KR" sz="1200" dirty="0" smtClean="0"/>
              <a:t>2 base motion candidate, 8 </a:t>
            </a:r>
            <a:r>
              <a:rPr lang="en-US" altLang="ko-KR" sz="1200" dirty="0" err="1" smtClean="0"/>
              <a:t>mmvd</a:t>
            </a:r>
            <a:r>
              <a:rPr lang="en-US" altLang="ko-KR" sz="1200" dirty="0" smtClean="0"/>
              <a:t> distance index, 4 </a:t>
            </a:r>
            <a:r>
              <a:rPr lang="en-US" altLang="ko-KR" sz="1200" dirty="0" err="1" smtClean="0"/>
              <a:t>mmvd</a:t>
            </a:r>
            <a:r>
              <a:rPr lang="en-US" altLang="ko-KR" sz="1200" dirty="0" smtClean="0"/>
              <a:t> direction</a:t>
            </a:r>
          </a:p>
          <a:p>
            <a:pPr lvl="1"/>
            <a:r>
              <a:rPr lang="en-US" altLang="ko-KR" dirty="0" smtClean="0"/>
              <a:t>MMVD candidate derivation process</a:t>
            </a:r>
          </a:p>
          <a:p>
            <a:pPr lvl="2"/>
            <a:r>
              <a:rPr lang="en-US" altLang="ko-KR" sz="1400" dirty="0" smtClean="0"/>
              <a:t>If base motion is CPR coded based on modified </a:t>
            </a:r>
            <a:r>
              <a:rPr lang="en-US" altLang="ko-KR" sz="1400" dirty="0" err="1" smtClean="0"/>
              <a:t>mmvd</a:t>
            </a:r>
            <a:r>
              <a:rPr lang="en-US" altLang="ko-KR" sz="1400" dirty="0" smtClean="0"/>
              <a:t> distance</a:t>
            </a:r>
          </a:p>
          <a:p>
            <a:pPr lvl="2"/>
            <a:r>
              <a:rPr lang="en-US" altLang="ko-KR" sz="1400" dirty="0" smtClean="0"/>
              <a:t>Otherwise, conventional </a:t>
            </a:r>
            <a:r>
              <a:rPr lang="en-US" altLang="ko-KR" sz="1400" dirty="0" err="1" smtClean="0"/>
              <a:t>mmvd</a:t>
            </a:r>
            <a:r>
              <a:rPr lang="en-US" altLang="ko-KR" sz="1400" dirty="0" smtClean="0"/>
              <a:t> derivation process</a:t>
            </a:r>
            <a:endParaRPr lang="en-CA" altLang="ko-KR" sz="1400" dirty="0" smtClean="0"/>
          </a:p>
          <a:p>
            <a:pPr lvl="2"/>
            <a:endParaRPr lang="en-CA" altLang="ko-KR" dirty="0" smtClean="0"/>
          </a:p>
          <a:p>
            <a:pPr lvl="1"/>
            <a:endParaRPr lang="en-CA" altLang="ko-KR" dirty="0" smtClean="0"/>
          </a:p>
          <a:p>
            <a:pPr lvl="1"/>
            <a:endParaRPr lang="en-CA" altLang="ko-KR" dirty="0" smtClean="0"/>
          </a:p>
          <a:p>
            <a:pPr lvl="1"/>
            <a:endParaRPr lang="en-CA" altLang="ko-KR" dirty="0"/>
          </a:p>
          <a:p>
            <a:endParaRPr lang="en-US" altLang="ko-KR" dirty="0" smtClean="0"/>
          </a:p>
          <a:p>
            <a:pPr lvl="1"/>
            <a:endParaRPr lang="en-CA" altLang="ko-KR" dirty="0"/>
          </a:p>
          <a:p>
            <a:endParaRPr lang="en-CA" altLang="ko-KR" dirty="0" smtClean="0"/>
          </a:p>
          <a:p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 smtClean="0"/>
          </a:p>
          <a:p>
            <a:pPr lvl="1"/>
            <a:endParaRPr lang="en-US" altLang="ko-KR" dirty="0"/>
          </a:p>
          <a:p>
            <a:pPr lvl="2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958419"/>
              </p:ext>
            </p:extLst>
          </p:nvPr>
        </p:nvGraphicFramePr>
        <p:xfrm>
          <a:off x="6909759" y="1646502"/>
          <a:ext cx="2896660" cy="25839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32108"/>
                <a:gridCol w="1464552"/>
              </a:tblGrid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 err="1" smtClean="0">
                          <a:effectLst/>
                        </a:rPr>
                        <a:t>mmvd_distance_idx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 err="1" smtClean="0">
                          <a:effectLst/>
                        </a:rPr>
                        <a:t>MmvdDistance</a:t>
                      </a:r>
                      <a:r>
                        <a:rPr lang="en-CA" sz="1000" dirty="0" smtClean="0">
                          <a:effectLst/>
                        </a:rPr>
                        <a:t>(integer)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 smtClean="0">
                          <a:effectLst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 smtClean="0">
                          <a:effectLst/>
                        </a:rPr>
                        <a:t>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 smtClean="0">
                          <a:effectLst/>
                        </a:rPr>
                        <a:t>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5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6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</a:rPr>
                        <a:t>7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altLang="ko-KR" sz="1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Additional proposed method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51341" y="649090"/>
            <a:ext cx="9344528" cy="5545138"/>
          </a:xfrm>
        </p:spPr>
        <p:txBody>
          <a:bodyPr/>
          <a:lstStyle/>
          <a:p>
            <a:r>
              <a:rPr lang="en-US" altLang="ko-KR" dirty="0" smtClean="0"/>
              <a:t>Re-use conventional </a:t>
            </a:r>
            <a:r>
              <a:rPr lang="en-US" altLang="ko-KR" dirty="0" err="1" smtClean="0"/>
              <a:t>mmvd</a:t>
            </a:r>
            <a:r>
              <a:rPr lang="en-US" altLang="ko-KR" dirty="0" smtClean="0"/>
              <a:t> syntax and distance table without any modification.</a:t>
            </a:r>
          </a:p>
          <a:p>
            <a:r>
              <a:rPr lang="en-US" altLang="ko-KR" dirty="0" smtClean="0"/>
              <a:t>CPR coded block is included in </a:t>
            </a:r>
            <a:r>
              <a:rPr lang="en-US" altLang="ko-KR" dirty="0" err="1" smtClean="0"/>
              <a:t>mmvd</a:t>
            </a:r>
            <a:r>
              <a:rPr lang="en-US" altLang="ko-KR" dirty="0" smtClean="0"/>
              <a:t> base motion candidate.</a:t>
            </a:r>
          </a:p>
          <a:p>
            <a:pPr lvl="1"/>
            <a:r>
              <a:rPr lang="en-US" altLang="ko-KR" dirty="0" smtClean="0"/>
              <a:t>If base motion candidate is CPR coded, </a:t>
            </a:r>
          </a:p>
          <a:p>
            <a:pPr lvl="2"/>
            <a:r>
              <a:rPr lang="en-US" altLang="ko-KR" dirty="0"/>
              <a:t>Conventional </a:t>
            </a:r>
            <a:r>
              <a:rPr lang="en-US" altLang="ko-KR" dirty="0" err="1"/>
              <a:t>mmvd</a:t>
            </a:r>
            <a:r>
              <a:rPr lang="en-US" altLang="ko-KR" dirty="0"/>
              <a:t> merge mode derivation </a:t>
            </a:r>
            <a:r>
              <a:rPr lang="en-US" altLang="ko-KR" dirty="0" smtClean="0"/>
              <a:t>process, except integer-</a:t>
            </a:r>
            <a:r>
              <a:rPr lang="en-US" altLang="ko-KR" dirty="0" err="1" smtClean="0"/>
              <a:t>pel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mmvd</a:t>
            </a:r>
            <a:r>
              <a:rPr lang="en-US" altLang="ko-KR" dirty="0" smtClean="0"/>
              <a:t> distance derivation process</a:t>
            </a:r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1"/>
            <a:r>
              <a:rPr lang="en-US" altLang="ko-KR" dirty="0" smtClean="0"/>
              <a:t>Otherwise,</a:t>
            </a:r>
          </a:p>
          <a:p>
            <a:pPr lvl="2"/>
            <a:r>
              <a:rPr lang="en-US" altLang="ko-KR" dirty="0" smtClean="0"/>
              <a:t>Conventional </a:t>
            </a:r>
            <a:r>
              <a:rPr lang="en-US" altLang="ko-KR" dirty="0" err="1" smtClean="0"/>
              <a:t>mmvd</a:t>
            </a:r>
            <a:r>
              <a:rPr lang="en-US" altLang="ko-KR" dirty="0" smtClean="0"/>
              <a:t> merge mode derivation process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494727"/>
              </p:ext>
            </p:extLst>
          </p:nvPr>
        </p:nvGraphicFramePr>
        <p:xfrm>
          <a:off x="7117189" y="2129664"/>
          <a:ext cx="2508075" cy="258399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39992"/>
                <a:gridCol w="1268083"/>
              </a:tblGrid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 err="1" smtClean="0">
                          <a:effectLst/>
                        </a:rPr>
                        <a:t>mmvd_distance_idx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 err="1" smtClean="0">
                          <a:effectLst/>
                        </a:rPr>
                        <a:t>MmvdDistance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0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3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8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16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5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</a:rPr>
                        <a:t>32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6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64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711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>
                          <a:effectLst/>
                        </a:rPr>
                        <a:t>7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8034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000" dirty="0">
                          <a:effectLst/>
                        </a:rPr>
                        <a:t>128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직사각형 8"/>
          <p:cNvSpPr/>
          <p:nvPr/>
        </p:nvSpPr>
        <p:spPr>
          <a:xfrm>
            <a:off x="811603" y="2336292"/>
            <a:ext cx="7067190" cy="55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4190"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altLang="ko-KR" sz="1100" dirty="0" err="1">
                <a:latin typeface="Times New Roman" panose="02020603050405020304" pitchFamily="18" charset="0"/>
              </a:rPr>
              <a:t>MmvdOffset</a:t>
            </a:r>
            <a:r>
              <a:rPr lang="en-CA" altLang="ko-KR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y0 ][ 0 ] = ( </a:t>
            </a:r>
            <a:r>
              <a:rPr lang="en-CA" altLang="ko-KR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MmvdDistance</a:t>
            </a:r>
            <a:r>
              <a:rPr lang="en-CA" altLang="ko-KR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 </a:t>
            </a:r>
            <a:r>
              <a:rPr lang="en-CA" altLang="ko-KR" sz="11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&lt;&lt; </a:t>
            </a:r>
            <a:r>
              <a:rPr lang="en-CA" altLang="ko-KR" sz="11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4</a:t>
            </a:r>
            <a:r>
              <a:rPr lang="en-CA" altLang="ko-KR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 ) * </a:t>
            </a:r>
            <a:r>
              <a:rPr lang="en-CA" altLang="ko-KR" sz="1100" dirty="0" err="1">
                <a:latin typeface="Times New Roman" panose="02020603050405020304" pitchFamily="18" charset="0"/>
              </a:rPr>
              <a:t>MmvdSign</a:t>
            </a:r>
            <a:r>
              <a:rPr lang="en-CA" altLang="ko-KR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</a:t>
            </a:r>
            <a:r>
              <a:rPr lang="en-CA" altLang="ko-KR" sz="1100" dirty="0">
                <a:latin typeface="Times New Roman" panose="02020603050405020304" pitchFamily="18" charset="0"/>
              </a:rPr>
              <a:t>[</a:t>
            </a:r>
            <a:r>
              <a:rPr lang="en-CA" altLang="ko-KR" sz="1100" dirty="0" smtClean="0">
                <a:latin typeface="Times New Roman" panose="02020603050405020304" pitchFamily="18" charset="0"/>
              </a:rPr>
              <a:t>0]</a:t>
            </a:r>
            <a:endParaRPr lang="en-CA" altLang="ko-KR" sz="1100" dirty="0" smtClean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04190"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altLang="ko-KR" sz="1100" dirty="0" err="1" smtClean="0">
                <a:latin typeface="Times New Roman" panose="02020603050405020304" pitchFamily="18" charset="0"/>
              </a:rPr>
              <a:t>MmvdOffset</a:t>
            </a:r>
            <a:r>
              <a:rPr lang="en-CA" altLang="ko-KR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y0 ][ 1 ] = ( </a:t>
            </a:r>
            <a:r>
              <a:rPr lang="en-CA" altLang="ko-KR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MmvdDistance</a:t>
            </a:r>
            <a:r>
              <a:rPr lang="en-CA" altLang="ko-KR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 </a:t>
            </a:r>
            <a:r>
              <a:rPr lang="en-CA" altLang="ko-KR" sz="11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&lt;&lt; </a:t>
            </a:r>
            <a:r>
              <a:rPr lang="en-CA" altLang="ko-KR" sz="1100" dirty="0" smtClean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4</a:t>
            </a:r>
            <a:r>
              <a:rPr lang="en-CA" altLang="ko-KR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 ) * </a:t>
            </a:r>
            <a:r>
              <a:rPr lang="en-CA" altLang="ko-KR" sz="1100" dirty="0" err="1">
                <a:latin typeface="Times New Roman" panose="02020603050405020304" pitchFamily="18" charset="0"/>
              </a:rPr>
              <a:t>MmvdSign</a:t>
            </a:r>
            <a:r>
              <a:rPr lang="en-CA" altLang="ko-KR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</a:t>
            </a:r>
            <a:r>
              <a:rPr lang="en-CA" altLang="ko-KR" sz="1100" dirty="0">
                <a:latin typeface="Times New Roman" panose="02020603050405020304" pitchFamily="18" charset="0"/>
              </a:rPr>
              <a:t>[1]</a:t>
            </a:r>
            <a:endParaRPr lang="ko-KR" altLang="en-US" sz="1100"/>
          </a:p>
        </p:txBody>
      </p:sp>
      <p:sp>
        <p:nvSpPr>
          <p:cNvPr id="10" name="직사각형 9"/>
          <p:cNvSpPr/>
          <p:nvPr/>
        </p:nvSpPr>
        <p:spPr>
          <a:xfrm>
            <a:off x="811603" y="3696257"/>
            <a:ext cx="7067190" cy="559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04190"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altLang="ko-KR" sz="1100" dirty="0" err="1">
                <a:latin typeface="Times New Roman" panose="02020603050405020304" pitchFamily="18" charset="0"/>
              </a:rPr>
              <a:t>MmvdOffset</a:t>
            </a:r>
            <a:r>
              <a:rPr lang="en-CA" altLang="ko-KR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y0 ][ 0 ] = ( </a:t>
            </a:r>
            <a:r>
              <a:rPr lang="en-CA" altLang="ko-KR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MmvdDistance</a:t>
            </a:r>
            <a:r>
              <a:rPr lang="en-CA" altLang="ko-KR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 &lt;&lt; 2 ) * </a:t>
            </a:r>
            <a:r>
              <a:rPr lang="en-CA" altLang="ko-KR" sz="1100" dirty="0" err="1">
                <a:latin typeface="Times New Roman" panose="02020603050405020304" pitchFamily="18" charset="0"/>
              </a:rPr>
              <a:t>MmvdSign</a:t>
            </a:r>
            <a:r>
              <a:rPr lang="en-CA" altLang="ko-KR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</a:t>
            </a:r>
            <a:r>
              <a:rPr lang="en-CA" altLang="ko-KR" sz="1100" dirty="0">
                <a:latin typeface="Times New Roman" panose="02020603050405020304" pitchFamily="18" charset="0"/>
              </a:rPr>
              <a:t>[</a:t>
            </a:r>
            <a:r>
              <a:rPr lang="en-CA" altLang="ko-KR" sz="1100" dirty="0" smtClean="0">
                <a:latin typeface="Times New Roman" panose="02020603050405020304" pitchFamily="18" charset="0"/>
              </a:rPr>
              <a:t>0]</a:t>
            </a:r>
            <a:endParaRPr lang="en-CA" altLang="ko-KR" sz="1100" dirty="0" smtClean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L="504190" hangingPunct="0">
              <a:spcBef>
                <a:spcPts val="965"/>
              </a:spcBef>
              <a:spcAft>
                <a:spcPts val="0"/>
              </a:spcAft>
              <a:tabLst>
                <a:tab pos="504190" algn="l"/>
                <a:tab pos="1008380" algn="l"/>
                <a:tab pos="3079115" algn="ctr"/>
                <a:tab pos="6156960" algn="r"/>
                <a:tab pos="504190" algn="l"/>
                <a:tab pos="742950" algn="l"/>
                <a:tab pos="1008380" algn="l"/>
                <a:tab pos="1200150" algn="l"/>
                <a:tab pos="3079115" algn="ctr"/>
                <a:tab pos="6156960" algn="r"/>
              </a:tabLst>
            </a:pPr>
            <a:r>
              <a:rPr lang="en-GB" altLang="ko-KR" sz="1100" dirty="0" err="1" smtClean="0">
                <a:latin typeface="Times New Roman" panose="02020603050405020304" pitchFamily="18" charset="0"/>
              </a:rPr>
              <a:t>MmvdOffset</a:t>
            </a:r>
            <a:r>
              <a:rPr lang="en-CA" altLang="ko-KR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y0 ][ 1 ] = ( </a:t>
            </a:r>
            <a:r>
              <a:rPr lang="en-CA" altLang="ko-KR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MmvdDistance</a:t>
            </a:r>
            <a:r>
              <a:rPr lang="en-CA" altLang="ko-KR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 &lt;&lt; 2 ) * </a:t>
            </a:r>
            <a:r>
              <a:rPr lang="en-CA" altLang="ko-KR" sz="1100" dirty="0" err="1">
                <a:latin typeface="Times New Roman" panose="02020603050405020304" pitchFamily="18" charset="0"/>
              </a:rPr>
              <a:t>MmvdSign</a:t>
            </a:r>
            <a:r>
              <a:rPr lang="en-CA" altLang="ko-KR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[ x0 ][ y0 ]</a:t>
            </a:r>
            <a:r>
              <a:rPr lang="en-CA" altLang="ko-KR" sz="1100" dirty="0">
                <a:latin typeface="Times New Roman" panose="02020603050405020304" pitchFamily="18" charset="0"/>
              </a:rPr>
              <a:t>[1]</a:t>
            </a:r>
            <a:endParaRPr lang="ko-KR" altLang="en-US" sz="1100"/>
          </a:p>
        </p:txBody>
      </p:sp>
    </p:spTree>
    <p:extLst>
      <p:ext uri="{BB962C8B-B14F-4D97-AF65-F5344CB8AC3E}">
        <p14:creationId xmlns:p14="http://schemas.microsoft.com/office/powerpoint/2010/main" val="3464144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653836"/>
              </p:ext>
            </p:extLst>
          </p:nvPr>
        </p:nvGraphicFramePr>
        <p:xfrm>
          <a:off x="280738" y="1428427"/>
          <a:ext cx="9104564" cy="3646666"/>
        </p:xfrm>
        <a:graphic>
          <a:graphicData uri="http://schemas.openxmlformats.org/drawingml/2006/table">
            <a:tbl>
              <a:tblPr/>
              <a:tblGrid>
                <a:gridCol w="1210434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</a:tblGrid>
              <a:tr h="0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VTM-3.0-CPR-off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VTM-3.0-CPR-on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9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-12.19%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-11.96%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 1080p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-37.10%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-36.25%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-36.52%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VTM-3.0-CPR-off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VTM-3.0-CPR-on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-9.93%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-9.86%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-10.17%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 1080p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-22.13%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-21.74%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-22.28%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3" name="내용 개체 틀 2"/>
          <p:cNvSpPr>
            <a:spLocks noGrp="1"/>
          </p:cNvSpPr>
          <p:nvPr>
            <p:ph idx="1"/>
          </p:nvPr>
        </p:nvSpPr>
        <p:spPr>
          <a:xfrm>
            <a:off x="151341" y="649090"/>
            <a:ext cx="9344528" cy="5545138"/>
          </a:xfrm>
        </p:spPr>
        <p:txBody>
          <a:bodyPr/>
          <a:lstStyle/>
          <a:p>
            <a:r>
              <a:rPr lang="en-US" altLang="ko-KR" dirty="0" smtClean="0"/>
              <a:t>Result of proposed method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8831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713508"/>
              </p:ext>
            </p:extLst>
          </p:nvPr>
        </p:nvGraphicFramePr>
        <p:xfrm>
          <a:off x="400719" y="1359798"/>
          <a:ext cx="9104564" cy="3646666"/>
        </p:xfrm>
        <a:graphic>
          <a:graphicData uri="http://schemas.openxmlformats.org/drawingml/2006/table">
            <a:tbl>
              <a:tblPr/>
              <a:tblGrid>
                <a:gridCol w="1210434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  <a:gridCol w="789413"/>
              </a:tblGrid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VTM-3.0-CPR-off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VTM-3.0-CPR-on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-0.55%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139%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-0.72%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-0.83%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-0.68%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147%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150%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39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-12.16%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-12.09%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164%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1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 1080p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-36.93%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-36.34%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114%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6746" marR="6746" marT="674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VTM-3.0-CPR-off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VTM-3.0-CPR-on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3756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-0.26%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 (optional)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-9.85%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-9.81%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-9.81%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5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SCC 1080p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-22.02%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-21.59%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-22.11%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151341" y="649090"/>
            <a:ext cx="9344528" cy="5545138"/>
          </a:xfrm>
        </p:spPr>
        <p:txBody>
          <a:bodyPr/>
          <a:lstStyle/>
          <a:p>
            <a:r>
              <a:rPr lang="en-US" altLang="ko-KR" dirty="0" smtClean="0"/>
              <a:t>Result of additional proposed method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65027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3689</TotalTime>
  <Words>1287</Words>
  <Application>Microsoft Office PowerPoint</Application>
  <PresentationFormat>A4 용지(210x297mm)</PresentationFormat>
  <Paragraphs>544</Paragraphs>
  <Slides>6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SimSun</vt:lpstr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Non-CE8: Non-CE8 : MMVD harmonization with CPR (JVET-M0341)</vt:lpstr>
      <vt:lpstr>Summary</vt:lpstr>
      <vt:lpstr>Proposed method</vt:lpstr>
      <vt:lpstr>Additional proposed method</vt:lpstr>
      <vt:lpstr>Experimental results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장형문/주임연구원/차세대표준(연)ABM팀(hm.jang@lge.com)</cp:lastModifiedBy>
  <cp:revision>101</cp:revision>
  <dcterms:created xsi:type="dcterms:W3CDTF">2016-10-06T06:23:02Z</dcterms:created>
  <dcterms:modified xsi:type="dcterms:W3CDTF">2019-01-11T17:04:50Z</dcterms:modified>
</cp:coreProperties>
</file>