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52" r:id="rId1"/>
    <p:sldMasterId id="2147483658" r:id="rId2"/>
  </p:sldMasterIdLst>
  <p:notesMasterIdLst>
    <p:notesMasterId r:id="rId12"/>
  </p:notesMasterIdLst>
  <p:sldIdLst>
    <p:sldId id="261" r:id="rId3"/>
    <p:sldId id="257" r:id="rId4"/>
    <p:sldId id="332" r:id="rId5"/>
    <p:sldId id="336" r:id="rId6"/>
    <p:sldId id="328" r:id="rId7"/>
    <p:sldId id="329" r:id="rId8"/>
    <p:sldId id="337" r:id="rId9"/>
    <p:sldId id="338" r:id="rId10"/>
    <p:sldId id="339" r:id="rId11"/>
  </p:sldIdLst>
  <p:sldSz cx="6858000" cy="5143500"/>
  <p:notesSz cx="6858000" cy="9144000"/>
  <p:defaultTextStyle>
    <a:defPPr>
      <a:defRPr lang="ja-JP"/>
    </a:defPPr>
    <a:lvl1pPr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1pPr>
    <a:lvl2pPr marL="342900" indent="1143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2pPr>
    <a:lvl3pPr marL="685800" indent="2286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3pPr>
    <a:lvl4pPr marL="1028700" indent="3429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4pPr>
    <a:lvl5pPr marL="1371600" indent="4572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5pPr>
    <a:lvl6pPr marL="2286000" algn="l" defTabSz="914400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6pPr>
    <a:lvl7pPr marL="2743200" algn="l" defTabSz="914400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7pPr>
    <a:lvl8pPr marL="3200400" algn="l" defTabSz="914400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8pPr>
    <a:lvl9pPr marL="3657600" algn="l" defTabSz="914400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164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B2B93"/>
    <a:srgbClr val="0000E6"/>
    <a:srgbClr val="0000EE"/>
    <a:srgbClr val="0041C0"/>
    <a:srgbClr val="DA0000"/>
    <a:srgbClr val="6BA14D"/>
    <a:srgbClr val="003EEE"/>
    <a:srgbClr val="1356DB"/>
    <a:srgbClr val="00299E"/>
    <a:srgbClr val="0035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503" autoAdjust="0"/>
    <p:restoredTop sz="94660"/>
  </p:normalViewPr>
  <p:slideViewPr>
    <p:cSldViewPr>
      <p:cViewPr varScale="1">
        <p:scale>
          <a:sx n="113" d="100"/>
          <a:sy n="113" d="100"/>
        </p:scale>
        <p:origin x="1464" y="108"/>
      </p:cViewPr>
      <p:guideLst>
        <p:guide orient="horz" pos="1620"/>
        <p:guide pos="2164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88" d="100"/>
          <a:sy n="88" d="100"/>
        </p:scale>
        <p:origin x="382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theme" Target="theme/theme1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8D0A2DB-8815-4C0F-9CDB-6A365D583735}" type="datetimeFigureOut">
              <a:rPr lang="de-DE" smtClean="0"/>
              <a:t>08.01.2019</a:t>
            </a:fld>
            <a:endParaRPr lang="de-DE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2D9821-EFF2-4BEE-8438-C07128C77503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376957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2D9821-EFF2-4BEE-8438-C07128C77503}" type="slidenum">
              <a:rPr lang="de-DE" smtClean="0"/>
              <a:t>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4416167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2D9821-EFF2-4BEE-8438-C07128C77503}" type="slidenum">
              <a:rPr lang="de-DE" smtClean="0"/>
              <a:t>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8400021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スライド イメージ プレースホルダー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371600" y="1143000"/>
            <a:ext cx="41148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195" name="ノート プレースホルダー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ja-JP" altLang="en-US"/>
          </a:p>
        </p:txBody>
      </p:sp>
      <p:sp>
        <p:nvSpPr>
          <p:cNvPr id="8196" name="スライド番号プレースホルダー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fld id="{00EC3950-1219-47A5-88A4-498CBD5B1C42}" type="slidenum">
              <a:rPr lang="de-DE" altLang="en-US" sz="1200"/>
              <a:pPr/>
              <a:t>7</a:t>
            </a:fld>
            <a:endParaRPr lang="de-DE" altLang="en-US" sz="1200"/>
          </a:p>
        </p:txBody>
      </p:sp>
    </p:spTree>
    <p:extLst>
      <p:ext uri="{BB962C8B-B14F-4D97-AF65-F5344CB8AC3E}">
        <p14:creationId xmlns:p14="http://schemas.microsoft.com/office/powerpoint/2010/main" val="158465569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スライド イメージ プレースホルダー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371600" y="1143000"/>
            <a:ext cx="41148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195" name="ノート プレースホルダー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ja-JP" altLang="en-US"/>
          </a:p>
        </p:txBody>
      </p:sp>
      <p:sp>
        <p:nvSpPr>
          <p:cNvPr id="8196" name="スライド番号プレースホルダー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fld id="{00EC3950-1219-47A5-88A4-498CBD5B1C42}" type="slidenum">
              <a:rPr lang="de-DE" altLang="en-US" sz="1200"/>
              <a:pPr/>
              <a:t>8</a:t>
            </a:fld>
            <a:endParaRPr lang="de-DE" altLang="en-US" sz="1200"/>
          </a:p>
        </p:txBody>
      </p:sp>
    </p:spTree>
    <p:extLst>
      <p:ext uri="{BB962C8B-B14F-4D97-AF65-F5344CB8AC3E}">
        <p14:creationId xmlns:p14="http://schemas.microsoft.com/office/powerpoint/2010/main" val="105143197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スライド イメージ プレースホルダー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371600" y="1143000"/>
            <a:ext cx="41148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195" name="ノート プレースホルダー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ja-JP" altLang="en-US"/>
          </a:p>
        </p:txBody>
      </p:sp>
      <p:sp>
        <p:nvSpPr>
          <p:cNvPr id="8196" name="スライド番号プレースホルダー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fld id="{00EC3950-1219-47A5-88A4-498CBD5B1C42}" type="slidenum">
              <a:rPr lang="de-DE" altLang="en-US" sz="1200"/>
              <a:pPr/>
              <a:t>9</a:t>
            </a:fld>
            <a:endParaRPr lang="de-DE" altLang="en-US" sz="1200"/>
          </a:p>
        </p:txBody>
      </p:sp>
    </p:spTree>
    <p:extLst>
      <p:ext uri="{BB962C8B-B14F-4D97-AF65-F5344CB8AC3E}">
        <p14:creationId xmlns:p14="http://schemas.microsoft.com/office/powerpoint/2010/main" val="354035706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514329" y="1597820"/>
            <a:ext cx="5829344" cy="1102519"/>
          </a:xfrm>
        </p:spPr>
        <p:txBody>
          <a:bodyPr/>
          <a:lstStyle/>
          <a:p>
            <a:r>
              <a:rPr lang="ja-JP" altLang="en-US" dirty="0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028656" y="2914650"/>
            <a:ext cx="4800689" cy="1314450"/>
          </a:xfrm>
          <a:prstGeom prst="rect">
            <a:avLst/>
          </a:prstGeom>
        </p:spPr>
        <p:txBody>
          <a:bodyPr lIns="68653" tIns="34327" rIns="68653" bIns="34327"/>
          <a:lstStyle>
            <a:lvl1pPr marL="0" indent="0" algn="ctr">
              <a:buNone/>
              <a:defRPr/>
            </a:lvl1pPr>
            <a:lvl2pPr marL="257450" indent="0" algn="ctr">
              <a:buNone/>
              <a:defRPr/>
            </a:lvl2pPr>
            <a:lvl3pPr marL="514899" indent="0" algn="ctr">
              <a:buNone/>
              <a:defRPr/>
            </a:lvl3pPr>
            <a:lvl4pPr marL="772348" indent="0" algn="ctr">
              <a:buNone/>
              <a:defRPr/>
            </a:lvl4pPr>
            <a:lvl5pPr marL="1029797" indent="0" algn="ctr">
              <a:buNone/>
              <a:defRPr/>
            </a:lvl5pPr>
            <a:lvl6pPr marL="1287247" indent="0" algn="ctr">
              <a:buNone/>
              <a:defRPr/>
            </a:lvl6pPr>
            <a:lvl7pPr marL="1544696" indent="0" algn="ctr">
              <a:buNone/>
              <a:defRPr/>
            </a:lvl7pPr>
            <a:lvl8pPr marL="1802145" indent="0" algn="ctr">
              <a:buNone/>
              <a:defRPr/>
            </a:lvl8pPr>
            <a:lvl9pPr marL="2059595" indent="0" algn="ctr">
              <a:buNone/>
              <a:defRPr/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24028032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342587" y="1200151"/>
            <a:ext cx="6172826" cy="3394472"/>
          </a:xfrm>
          <a:prstGeom prst="rect">
            <a:avLst/>
          </a:prstGeom>
        </p:spPr>
        <p:txBody>
          <a:bodyPr vert="eaVert" lIns="68653" tIns="34327" rIns="68653" bIns="34327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29060264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4972430" y="1200151"/>
            <a:ext cx="1542983" cy="339447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342587" y="1200151"/>
            <a:ext cx="4543973" cy="3394472"/>
          </a:xfrm>
          <a:prstGeom prst="rect">
            <a:avLst/>
          </a:prstGeom>
        </p:spPr>
        <p:txBody>
          <a:bodyPr vert="eaVert" lIns="68653" tIns="34327" rIns="68653" bIns="34327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339015591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514329" y="1597820"/>
            <a:ext cx="5829344" cy="1102519"/>
          </a:xfrm>
          <a:prstGeom prst="rect">
            <a:avLst/>
          </a:prstGeom>
        </p:spPr>
        <p:txBody>
          <a:bodyPr lIns="68653" tIns="34327" rIns="68653" bIns="34327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028656" y="2914650"/>
            <a:ext cx="4800689" cy="1314450"/>
          </a:xfrm>
          <a:prstGeom prst="rect">
            <a:avLst/>
          </a:prstGeom>
        </p:spPr>
        <p:txBody>
          <a:bodyPr lIns="68653" tIns="34327" rIns="68653" bIns="34327"/>
          <a:lstStyle>
            <a:lvl1pPr marL="0" indent="0" algn="ctr">
              <a:buNone/>
              <a:defRPr/>
            </a:lvl1pPr>
            <a:lvl2pPr marL="257450" indent="0" algn="ctr">
              <a:buNone/>
              <a:defRPr/>
            </a:lvl2pPr>
            <a:lvl3pPr marL="514899" indent="0" algn="ctr">
              <a:buNone/>
              <a:defRPr/>
            </a:lvl3pPr>
            <a:lvl4pPr marL="772348" indent="0" algn="ctr">
              <a:buNone/>
              <a:defRPr/>
            </a:lvl4pPr>
            <a:lvl5pPr marL="1029797" indent="0" algn="ctr">
              <a:buNone/>
              <a:defRPr/>
            </a:lvl5pPr>
            <a:lvl6pPr marL="1287247" indent="0" algn="ctr">
              <a:buNone/>
              <a:defRPr/>
            </a:lvl6pPr>
            <a:lvl7pPr marL="1544696" indent="0" algn="ctr">
              <a:buNone/>
              <a:defRPr/>
            </a:lvl7pPr>
            <a:lvl8pPr marL="1802145" indent="0" algn="ctr">
              <a:buNone/>
              <a:defRPr/>
            </a:lvl8pPr>
            <a:lvl9pPr marL="2059595" indent="0" algn="ctr">
              <a:buNone/>
              <a:defRPr/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12731408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0" y="11826"/>
            <a:ext cx="6858000" cy="471692"/>
          </a:xfrm>
          <a:prstGeom prst="rect">
            <a:avLst/>
          </a:prstGeom>
        </p:spPr>
        <p:txBody>
          <a:bodyPr lIns="68653" tIns="34327" rIns="68653" bIns="34327"/>
          <a:lstStyle>
            <a:lvl1pPr>
              <a:defRPr sz="2400"/>
            </a:lvl1pPr>
          </a:lstStyle>
          <a:p>
            <a:r>
              <a:rPr lang="ja-JP" altLang="en-US" dirty="0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99000" y="555526"/>
            <a:ext cx="6660000" cy="4176464"/>
          </a:xfrm>
          <a:prstGeom prst="rect">
            <a:avLst/>
          </a:prstGeom>
        </p:spPr>
        <p:txBody>
          <a:bodyPr lIns="68653" tIns="34327" rIns="68653" bIns="34327"/>
          <a:lstStyle>
            <a:lvl1pPr marL="192881" indent="-192881">
              <a:buClrTx/>
              <a:buFont typeface="Wingdings" panose="05000000000000000000" pitchFamily="2" charset="2"/>
              <a:buChar char="§"/>
              <a:defRPr sz="1800"/>
            </a:lvl1pPr>
            <a:lvl2pPr marL="417910" indent="-160735">
              <a:buClrTx/>
              <a:buFont typeface="Arial" panose="020B0604020202020204" pitchFamily="34" charset="0"/>
              <a:buChar char="•"/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ja-JP" altLang="en-US" dirty="0"/>
              <a:t>マスタ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</a:p>
        </p:txBody>
      </p:sp>
      <p:sp>
        <p:nvSpPr>
          <p:cNvPr id="4" name="Rectangle 12">
            <a:extLst>
              <a:ext uri="{FF2B5EF4-FFF2-40B4-BE49-F238E27FC236}">
                <a16:creationId xmlns:a16="http://schemas.microsoft.com/office/drawing/2014/main" id="{95896DF9-1CB0-4CCB-BD03-EBD9A103B388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235744" y="4881563"/>
            <a:ext cx="258366" cy="171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51490" tIns="25745" rIns="51490" bIns="25745" anchor="ctr"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fld id="{8ACF7222-0D34-45E9-9E3E-FDBECFC674ED}" type="slidenum">
              <a:rPr lang="en-US" altLang="ja-JP" sz="600"/>
              <a:pPr algn="ctr" eaLnBrk="1" hangingPunct="1"/>
              <a:t>‹#›</a:t>
            </a:fld>
            <a:endParaRPr lang="en-US" altLang="ja-JP" sz="600"/>
          </a:p>
        </p:txBody>
      </p:sp>
      <p:sp>
        <p:nvSpPr>
          <p:cNvPr id="5" name="Line 14">
            <a:extLst>
              <a:ext uri="{FF2B5EF4-FFF2-40B4-BE49-F238E27FC236}">
                <a16:creationId xmlns:a16="http://schemas.microsoft.com/office/drawing/2014/main" id="{0BA0575C-D46E-4A26-AB6B-C598CA4C0545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494110" y="4881563"/>
            <a:ext cx="0" cy="171450"/>
          </a:xfrm>
          <a:prstGeom prst="line">
            <a:avLst/>
          </a:prstGeom>
          <a:noFill/>
          <a:ln w="9525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51490" tIns="25745" rIns="51490" bIns="25745" anchor="ctr"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8634766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42057" y="3305176"/>
            <a:ext cx="5829345" cy="1021556"/>
          </a:xfrm>
          <a:prstGeom prst="rect">
            <a:avLst/>
          </a:prstGeom>
        </p:spPr>
        <p:txBody>
          <a:bodyPr lIns="68653" tIns="34327" rIns="68653" bIns="34327" anchor="t"/>
          <a:lstStyle>
            <a:lvl1pPr algn="l">
              <a:defRPr sz="225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42057" y="2180035"/>
            <a:ext cx="5829345" cy="1125140"/>
          </a:xfrm>
          <a:prstGeom prst="rect">
            <a:avLst/>
          </a:prstGeom>
        </p:spPr>
        <p:txBody>
          <a:bodyPr lIns="68653" tIns="34327" rIns="68653" bIns="34327" anchor="b"/>
          <a:lstStyle>
            <a:lvl1pPr marL="0" indent="0">
              <a:buNone/>
              <a:defRPr sz="1125"/>
            </a:lvl1pPr>
            <a:lvl2pPr marL="257450" indent="0">
              <a:buNone/>
              <a:defRPr sz="1050"/>
            </a:lvl2pPr>
            <a:lvl3pPr marL="514899" indent="0">
              <a:buNone/>
              <a:defRPr sz="900"/>
            </a:lvl3pPr>
            <a:lvl4pPr marL="772348" indent="0">
              <a:buNone/>
              <a:defRPr sz="825"/>
            </a:lvl4pPr>
            <a:lvl5pPr marL="1029797" indent="0">
              <a:buNone/>
              <a:defRPr sz="825"/>
            </a:lvl5pPr>
            <a:lvl6pPr marL="1287247" indent="0">
              <a:buNone/>
              <a:defRPr sz="825"/>
            </a:lvl6pPr>
            <a:lvl7pPr marL="1544696" indent="0">
              <a:buNone/>
              <a:defRPr sz="825"/>
            </a:lvl7pPr>
            <a:lvl8pPr marL="1802145" indent="0">
              <a:buNone/>
              <a:defRPr sz="825"/>
            </a:lvl8pPr>
            <a:lvl9pPr marL="2059595" indent="0">
              <a:buNone/>
              <a:defRPr sz="825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233393555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342587" y="205979"/>
            <a:ext cx="6172826" cy="857250"/>
          </a:xfrm>
          <a:prstGeom prst="rect">
            <a:avLst/>
          </a:prstGeom>
        </p:spPr>
        <p:txBody>
          <a:bodyPr lIns="68653" tIns="34327" rIns="68653" bIns="34327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342587" y="1200151"/>
            <a:ext cx="3043031" cy="3394472"/>
          </a:xfrm>
          <a:prstGeom prst="rect">
            <a:avLst/>
          </a:prstGeom>
        </p:spPr>
        <p:txBody>
          <a:bodyPr lIns="68653" tIns="34327" rIns="68653" bIns="34327"/>
          <a:lstStyle>
            <a:lvl1pPr>
              <a:defRPr sz="1575"/>
            </a:lvl1pPr>
            <a:lvl2pPr>
              <a:defRPr sz="1350"/>
            </a:lvl2pPr>
            <a:lvl3pPr>
              <a:defRPr sz="1125"/>
            </a:lvl3pPr>
            <a:lvl4pPr>
              <a:defRPr sz="1050"/>
            </a:lvl4pPr>
            <a:lvl5pPr>
              <a:defRPr sz="1050"/>
            </a:lvl5pPr>
            <a:lvl6pPr>
              <a:defRPr sz="1050"/>
            </a:lvl6pPr>
            <a:lvl7pPr>
              <a:defRPr sz="1050"/>
            </a:lvl7pPr>
            <a:lvl8pPr>
              <a:defRPr sz="1050"/>
            </a:lvl8pPr>
            <a:lvl9pPr>
              <a:defRPr sz="105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3471488" y="1200151"/>
            <a:ext cx="3043925" cy="3394472"/>
          </a:xfrm>
          <a:prstGeom prst="rect">
            <a:avLst/>
          </a:prstGeom>
        </p:spPr>
        <p:txBody>
          <a:bodyPr lIns="68653" tIns="34327" rIns="68653" bIns="34327"/>
          <a:lstStyle>
            <a:lvl1pPr>
              <a:defRPr sz="1575"/>
            </a:lvl1pPr>
            <a:lvl2pPr>
              <a:defRPr sz="1350"/>
            </a:lvl2pPr>
            <a:lvl3pPr>
              <a:defRPr sz="1125"/>
            </a:lvl3pPr>
            <a:lvl4pPr>
              <a:defRPr sz="1050"/>
            </a:lvl4pPr>
            <a:lvl5pPr>
              <a:defRPr sz="1050"/>
            </a:lvl5pPr>
            <a:lvl6pPr>
              <a:defRPr sz="1050"/>
            </a:lvl6pPr>
            <a:lvl7pPr>
              <a:defRPr sz="1050"/>
            </a:lvl7pPr>
            <a:lvl8pPr>
              <a:defRPr sz="1050"/>
            </a:lvl8pPr>
            <a:lvl9pPr>
              <a:defRPr sz="105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Rectangle 12">
            <a:extLst>
              <a:ext uri="{FF2B5EF4-FFF2-40B4-BE49-F238E27FC236}">
                <a16:creationId xmlns:a16="http://schemas.microsoft.com/office/drawing/2014/main" id="{3E46BC1F-CBE0-4F14-8D79-9931FFDF5896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235744" y="4881563"/>
            <a:ext cx="258366" cy="171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51490" tIns="25745" rIns="51490" bIns="25745" anchor="ctr"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fld id="{8ACF7222-0D34-45E9-9E3E-FDBECFC674ED}" type="slidenum">
              <a:rPr lang="en-US" altLang="ja-JP" sz="600"/>
              <a:pPr algn="ctr" eaLnBrk="1" hangingPunct="1"/>
              <a:t>‹#›</a:t>
            </a:fld>
            <a:endParaRPr lang="en-US" altLang="ja-JP" sz="600"/>
          </a:p>
        </p:txBody>
      </p:sp>
      <p:sp>
        <p:nvSpPr>
          <p:cNvPr id="6" name="Line 14">
            <a:extLst>
              <a:ext uri="{FF2B5EF4-FFF2-40B4-BE49-F238E27FC236}">
                <a16:creationId xmlns:a16="http://schemas.microsoft.com/office/drawing/2014/main" id="{07E5772D-EFDA-47FD-A268-B876465C2206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494110" y="4881563"/>
            <a:ext cx="0" cy="171450"/>
          </a:xfrm>
          <a:prstGeom prst="line">
            <a:avLst/>
          </a:prstGeom>
          <a:noFill/>
          <a:ln w="9525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51490" tIns="25745" rIns="51490" bIns="25745" anchor="ctr"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1596803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342587" y="205979"/>
            <a:ext cx="6172826" cy="857250"/>
          </a:xfrm>
          <a:prstGeom prst="rect">
            <a:avLst/>
          </a:prstGeom>
        </p:spPr>
        <p:txBody>
          <a:bodyPr lIns="68653" tIns="34327" rIns="68653" bIns="34327"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342588" y="1151335"/>
            <a:ext cx="3030508" cy="479822"/>
          </a:xfrm>
          <a:prstGeom prst="rect">
            <a:avLst/>
          </a:prstGeom>
        </p:spPr>
        <p:txBody>
          <a:bodyPr lIns="68653" tIns="34327" rIns="68653" bIns="34327" anchor="b"/>
          <a:lstStyle>
            <a:lvl1pPr marL="0" indent="0">
              <a:buNone/>
              <a:defRPr sz="1350" b="1"/>
            </a:lvl1pPr>
            <a:lvl2pPr marL="257450" indent="0">
              <a:buNone/>
              <a:defRPr sz="1125" b="1"/>
            </a:lvl2pPr>
            <a:lvl3pPr marL="514899" indent="0">
              <a:buNone/>
              <a:defRPr sz="1050" b="1"/>
            </a:lvl3pPr>
            <a:lvl4pPr marL="772348" indent="0">
              <a:buNone/>
              <a:defRPr sz="900" b="1"/>
            </a:lvl4pPr>
            <a:lvl5pPr marL="1029797" indent="0">
              <a:buNone/>
              <a:defRPr sz="900" b="1"/>
            </a:lvl5pPr>
            <a:lvl6pPr marL="1287247" indent="0">
              <a:buNone/>
              <a:defRPr sz="900" b="1"/>
            </a:lvl6pPr>
            <a:lvl7pPr marL="1544696" indent="0">
              <a:buNone/>
              <a:defRPr sz="900" b="1"/>
            </a:lvl7pPr>
            <a:lvl8pPr marL="1802145" indent="0">
              <a:buNone/>
              <a:defRPr sz="900" b="1"/>
            </a:lvl8pPr>
            <a:lvl9pPr marL="2059595" indent="0">
              <a:buNone/>
              <a:defRPr sz="9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342588" y="1631156"/>
            <a:ext cx="3030508" cy="2963466"/>
          </a:xfrm>
          <a:prstGeom prst="rect">
            <a:avLst/>
          </a:prstGeom>
        </p:spPr>
        <p:txBody>
          <a:bodyPr lIns="68653" tIns="34327" rIns="68653" bIns="34327"/>
          <a:lstStyle>
            <a:lvl1pPr>
              <a:defRPr sz="1350"/>
            </a:lvl1pPr>
            <a:lvl2pPr>
              <a:defRPr sz="1125"/>
            </a:lvl2pPr>
            <a:lvl3pPr>
              <a:defRPr sz="1050"/>
            </a:lvl3pPr>
            <a:lvl4pPr>
              <a:defRPr sz="900"/>
            </a:lvl4pPr>
            <a:lvl5pPr>
              <a:defRPr sz="900"/>
            </a:lvl5pPr>
            <a:lvl6pPr>
              <a:defRPr sz="900"/>
            </a:lvl6pPr>
            <a:lvl7pPr>
              <a:defRPr sz="900"/>
            </a:lvl7pPr>
            <a:lvl8pPr>
              <a:defRPr sz="900"/>
            </a:lvl8pPr>
            <a:lvl9pPr>
              <a:defRPr sz="9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3484011" y="1151335"/>
            <a:ext cx="3031402" cy="479822"/>
          </a:xfrm>
          <a:prstGeom prst="rect">
            <a:avLst/>
          </a:prstGeom>
        </p:spPr>
        <p:txBody>
          <a:bodyPr lIns="68653" tIns="34327" rIns="68653" bIns="34327" anchor="b"/>
          <a:lstStyle>
            <a:lvl1pPr marL="0" indent="0">
              <a:buNone/>
              <a:defRPr sz="1350" b="1"/>
            </a:lvl1pPr>
            <a:lvl2pPr marL="257450" indent="0">
              <a:buNone/>
              <a:defRPr sz="1125" b="1"/>
            </a:lvl2pPr>
            <a:lvl3pPr marL="514899" indent="0">
              <a:buNone/>
              <a:defRPr sz="1050" b="1"/>
            </a:lvl3pPr>
            <a:lvl4pPr marL="772348" indent="0">
              <a:buNone/>
              <a:defRPr sz="900" b="1"/>
            </a:lvl4pPr>
            <a:lvl5pPr marL="1029797" indent="0">
              <a:buNone/>
              <a:defRPr sz="900" b="1"/>
            </a:lvl5pPr>
            <a:lvl6pPr marL="1287247" indent="0">
              <a:buNone/>
              <a:defRPr sz="900" b="1"/>
            </a:lvl6pPr>
            <a:lvl7pPr marL="1544696" indent="0">
              <a:buNone/>
              <a:defRPr sz="900" b="1"/>
            </a:lvl7pPr>
            <a:lvl8pPr marL="1802145" indent="0">
              <a:buNone/>
              <a:defRPr sz="900" b="1"/>
            </a:lvl8pPr>
            <a:lvl9pPr marL="2059595" indent="0">
              <a:buNone/>
              <a:defRPr sz="9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3484011" y="1631156"/>
            <a:ext cx="3031402" cy="2963466"/>
          </a:xfrm>
          <a:prstGeom prst="rect">
            <a:avLst/>
          </a:prstGeom>
        </p:spPr>
        <p:txBody>
          <a:bodyPr lIns="68653" tIns="34327" rIns="68653" bIns="34327"/>
          <a:lstStyle>
            <a:lvl1pPr>
              <a:defRPr sz="1350"/>
            </a:lvl1pPr>
            <a:lvl2pPr>
              <a:defRPr sz="1125"/>
            </a:lvl2pPr>
            <a:lvl3pPr>
              <a:defRPr sz="1050"/>
            </a:lvl3pPr>
            <a:lvl4pPr>
              <a:defRPr sz="900"/>
            </a:lvl4pPr>
            <a:lvl5pPr>
              <a:defRPr sz="900"/>
            </a:lvl5pPr>
            <a:lvl6pPr>
              <a:defRPr sz="900"/>
            </a:lvl6pPr>
            <a:lvl7pPr>
              <a:defRPr sz="900"/>
            </a:lvl7pPr>
            <a:lvl8pPr>
              <a:defRPr sz="900"/>
            </a:lvl8pPr>
            <a:lvl9pPr>
              <a:defRPr sz="9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414483220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342587" y="205979"/>
            <a:ext cx="6172826" cy="857250"/>
          </a:xfrm>
          <a:prstGeom prst="rect">
            <a:avLst/>
          </a:prstGeom>
        </p:spPr>
        <p:txBody>
          <a:bodyPr lIns="68653" tIns="34327" rIns="68653" bIns="34327"/>
          <a:lstStyle/>
          <a:p>
            <a:r>
              <a:rPr lang="ja-JP" altLang="en-US"/>
              <a:t>マスタ タイトルの書式設定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429342231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2">
            <a:extLst>
              <a:ext uri="{FF2B5EF4-FFF2-40B4-BE49-F238E27FC236}">
                <a16:creationId xmlns:a16="http://schemas.microsoft.com/office/drawing/2014/main" id="{17EA8D52-326C-436E-89C0-01A9DB67C4DF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235744" y="4881563"/>
            <a:ext cx="258366" cy="171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51490" tIns="25745" rIns="51490" bIns="25745" anchor="ctr"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fld id="{8ACF7222-0D34-45E9-9E3E-FDBECFC674ED}" type="slidenum">
              <a:rPr lang="en-US" altLang="ja-JP" sz="600"/>
              <a:pPr algn="ctr" eaLnBrk="1" hangingPunct="1"/>
              <a:t>‹#›</a:t>
            </a:fld>
            <a:endParaRPr lang="en-US" altLang="ja-JP" sz="600"/>
          </a:p>
        </p:txBody>
      </p:sp>
      <p:sp>
        <p:nvSpPr>
          <p:cNvPr id="3" name="Line 14">
            <a:extLst>
              <a:ext uri="{FF2B5EF4-FFF2-40B4-BE49-F238E27FC236}">
                <a16:creationId xmlns:a16="http://schemas.microsoft.com/office/drawing/2014/main" id="{65DC51FE-1568-4E0E-80A6-4F8C9A157206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494110" y="4881563"/>
            <a:ext cx="0" cy="171450"/>
          </a:xfrm>
          <a:prstGeom prst="line">
            <a:avLst/>
          </a:prstGeom>
          <a:noFill/>
          <a:ln w="9525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51490" tIns="25745" rIns="51490" bIns="25745" anchor="ctr"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6421421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342587" y="204787"/>
            <a:ext cx="2256780" cy="871538"/>
          </a:xfrm>
          <a:prstGeom prst="rect">
            <a:avLst/>
          </a:prstGeom>
        </p:spPr>
        <p:txBody>
          <a:bodyPr lIns="68653" tIns="34327" rIns="68653" bIns="34327" anchor="b"/>
          <a:lstStyle>
            <a:lvl1pPr algn="l">
              <a:defRPr sz="1125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2681660" y="204789"/>
            <a:ext cx="3833753" cy="4389835"/>
          </a:xfrm>
          <a:prstGeom prst="rect">
            <a:avLst/>
          </a:prstGeom>
        </p:spPr>
        <p:txBody>
          <a:bodyPr lIns="68653" tIns="34327" rIns="68653" bIns="34327"/>
          <a:lstStyle>
            <a:lvl1pPr>
              <a:defRPr sz="1800"/>
            </a:lvl1pPr>
            <a:lvl2pPr>
              <a:defRPr sz="1575"/>
            </a:lvl2pPr>
            <a:lvl3pPr>
              <a:defRPr sz="1350"/>
            </a:lvl3pPr>
            <a:lvl4pPr>
              <a:defRPr sz="1125"/>
            </a:lvl4pPr>
            <a:lvl5pPr>
              <a:defRPr sz="1125"/>
            </a:lvl5pPr>
            <a:lvl6pPr>
              <a:defRPr sz="1125"/>
            </a:lvl6pPr>
            <a:lvl7pPr>
              <a:defRPr sz="1125"/>
            </a:lvl7pPr>
            <a:lvl8pPr>
              <a:defRPr sz="1125"/>
            </a:lvl8pPr>
            <a:lvl9pPr>
              <a:defRPr sz="1125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342587" y="1076327"/>
            <a:ext cx="2256780" cy="3518297"/>
          </a:xfrm>
          <a:prstGeom prst="rect">
            <a:avLst/>
          </a:prstGeom>
        </p:spPr>
        <p:txBody>
          <a:bodyPr lIns="68653" tIns="34327" rIns="68653" bIns="34327"/>
          <a:lstStyle>
            <a:lvl1pPr marL="0" indent="0">
              <a:buNone/>
              <a:defRPr sz="825"/>
            </a:lvl1pPr>
            <a:lvl2pPr marL="257450" indent="0">
              <a:buNone/>
              <a:defRPr sz="675"/>
            </a:lvl2pPr>
            <a:lvl3pPr marL="514899" indent="0">
              <a:buNone/>
              <a:defRPr sz="600"/>
            </a:lvl3pPr>
            <a:lvl4pPr marL="772348" indent="0">
              <a:buNone/>
              <a:defRPr sz="525"/>
            </a:lvl4pPr>
            <a:lvl5pPr marL="1029797" indent="0">
              <a:buNone/>
              <a:defRPr sz="525"/>
            </a:lvl5pPr>
            <a:lvl6pPr marL="1287247" indent="0">
              <a:buNone/>
              <a:defRPr sz="525"/>
            </a:lvl6pPr>
            <a:lvl7pPr marL="1544696" indent="0">
              <a:buNone/>
              <a:defRPr sz="525"/>
            </a:lvl7pPr>
            <a:lvl8pPr marL="1802145" indent="0">
              <a:buNone/>
              <a:defRPr sz="525"/>
            </a:lvl8pPr>
            <a:lvl9pPr marL="2059595" indent="0">
              <a:buNone/>
              <a:defRPr sz="525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29914441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42587" y="1200151"/>
            <a:ext cx="6172826" cy="3394472"/>
          </a:xfrm>
          <a:prstGeom prst="rect">
            <a:avLst/>
          </a:prstGeom>
        </p:spPr>
        <p:txBody>
          <a:bodyPr lIns="68653" tIns="34327" rIns="68653" bIns="34327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277071684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344408" y="3600450"/>
            <a:ext cx="4114621" cy="425054"/>
          </a:xfrm>
          <a:prstGeom prst="rect">
            <a:avLst/>
          </a:prstGeom>
        </p:spPr>
        <p:txBody>
          <a:bodyPr lIns="68653" tIns="34327" rIns="68653" bIns="34327" anchor="b"/>
          <a:lstStyle>
            <a:lvl1pPr algn="l">
              <a:defRPr sz="1125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344408" y="459581"/>
            <a:ext cx="4114621" cy="3086100"/>
          </a:xfrm>
          <a:prstGeom prst="rect">
            <a:avLst/>
          </a:prstGeom>
        </p:spPr>
        <p:txBody>
          <a:bodyPr lIns="68653" tIns="34327" rIns="68653" bIns="34327"/>
          <a:lstStyle>
            <a:lvl1pPr marL="0" indent="0">
              <a:buNone/>
              <a:defRPr sz="1800"/>
            </a:lvl1pPr>
            <a:lvl2pPr marL="257450" indent="0">
              <a:buNone/>
              <a:defRPr sz="1575"/>
            </a:lvl2pPr>
            <a:lvl3pPr marL="514899" indent="0">
              <a:buNone/>
              <a:defRPr sz="1350"/>
            </a:lvl3pPr>
            <a:lvl4pPr marL="772348" indent="0">
              <a:buNone/>
              <a:defRPr sz="1125"/>
            </a:lvl4pPr>
            <a:lvl5pPr marL="1029797" indent="0">
              <a:buNone/>
              <a:defRPr sz="1125"/>
            </a:lvl5pPr>
            <a:lvl6pPr marL="1287247" indent="0">
              <a:buNone/>
              <a:defRPr sz="1125"/>
            </a:lvl6pPr>
            <a:lvl7pPr marL="1544696" indent="0">
              <a:buNone/>
              <a:defRPr sz="1125"/>
            </a:lvl7pPr>
            <a:lvl8pPr marL="1802145" indent="0">
              <a:buNone/>
              <a:defRPr sz="1125"/>
            </a:lvl8pPr>
            <a:lvl9pPr marL="2059595" indent="0">
              <a:buNone/>
              <a:defRPr sz="1125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344408" y="4025504"/>
            <a:ext cx="4114621" cy="603647"/>
          </a:xfrm>
          <a:prstGeom prst="rect">
            <a:avLst/>
          </a:prstGeom>
        </p:spPr>
        <p:txBody>
          <a:bodyPr lIns="68653" tIns="34327" rIns="68653" bIns="34327"/>
          <a:lstStyle>
            <a:lvl1pPr marL="0" indent="0">
              <a:buNone/>
              <a:defRPr sz="825"/>
            </a:lvl1pPr>
            <a:lvl2pPr marL="257450" indent="0">
              <a:buNone/>
              <a:defRPr sz="675"/>
            </a:lvl2pPr>
            <a:lvl3pPr marL="514899" indent="0">
              <a:buNone/>
              <a:defRPr sz="600"/>
            </a:lvl3pPr>
            <a:lvl4pPr marL="772348" indent="0">
              <a:buNone/>
              <a:defRPr sz="525"/>
            </a:lvl4pPr>
            <a:lvl5pPr marL="1029797" indent="0">
              <a:buNone/>
              <a:defRPr sz="525"/>
            </a:lvl5pPr>
            <a:lvl6pPr marL="1287247" indent="0">
              <a:buNone/>
              <a:defRPr sz="525"/>
            </a:lvl6pPr>
            <a:lvl7pPr marL="1544696" indent="0">
              <a:buNone/>
              <a:defRPr sz="525"/>
            </a:lvl7pPr>
            <a:lvl8pPr marL="1802145" indent="0">
              <a:buNone/>
              <a:defRPr sz="525"/>
            </a:lvl8pPr>
            <a:lvl9pPr marL="2059595" indent="0">
              <a:buNone/>
              <a:defRPr sz="525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285890318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342587" y="205979"/>
            <a:ext cx="6172826" cy="857250"/>
          </a:xfrm>
          <a:prstGeom prst="rect">
            <a:avLst/>
          </a:prstGeom>
        </p:spPr>
        <p:txBody>
          <a:bodyPr lIns="68653" tIns="34327" rIns="68653" bIns="34327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342587" y="1200151"/>
            <a:ext cx="6172826" cy="3394472"/>
          </a:xfrm>
          <a:prstGeom prst="rect">
            <a:avLst/>
          </a:prstGeom>
        </p:spPr>
        <p:txBody>
          <a:bodyPr vert="eaVert" lIns="68653" tIns="34327" rIns="68653" bIns="34327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263362194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4972430" y="205979"/>
            <a:ext cx="1542983" cy="4388644"/>
          </a:xfrm>
          <a:prstGeom prst="rect">
            <a:avLst/>
          </a:prstGeom>
        </p:spPr>
        <p:txBody>
          <a:bodyPr vert="eaVert" lIns="68653" tIns="34327" rIns="68653" bIns="34327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342587" y="205979"/>
            <a:ext cx="4543973" cy="4388644"/>
          </a:xfrm>
          <a:prstGeom prst="rect">
            <a:avLst/>
          </a:prstGeom>
        </p:spPr>
        <p:txBody>
          <a:bodyPr vert="eaVert" lIns="68653" tIns="34327" rIns="68653" bIns="34327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9227588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42057" y="3305176"/>
            <a:ext cx="5829345" cy="1021556"/>
          </a:xfrm>
        </p:spPr>
        <p:txBody>
          <a:bodyPr anchor="t"/>
          <a:lstStyle>
            <a:lvl1pPr algn="l">
              <a:defRPr sz="225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42057" y="2180035"/>
            <a:ext cx="5829345" cy="1125140"/>
          </a:xfrm>
          <a:prstGeom prst="rect">
            <a:avLst/>
          </a:prstGeom>
        </p:spPr>
        <p:txBody>
          <a:bodyPr lIns="68653" tIns="34327" rIns="68653" bIns="34327" anchor="b"/>
          <a:lstStyle>
            <a:lvl1pPr marL="0" indent="0">
              <a:buNone/>
              <a:defRPr sz="1125"/>
            </a:lvl1pPr>
            <a:lvl2pPr marL="257450" indent="0">
              <a:buNone/>
              <a:defRPr sz="1050"/>
            </a:lvl2pPr>
            <a:lvl3pPr marL="514899" indent="0">
              <a:buNone/>
              <a:defRPr sz="900"/>
            </a:lvl3pPr>
            <a:lvl4pPr marL="772348" indent="0">
              <a:buNone/>
              <a:defRPr sz="825"/>
            </a:lvl4pPr>
            <a:lvl5pPr marL="1029797" indent="0">
              <a:buNone/>
              <a:defRPr sz="825"/>
            </a:lvl5pPr>
            <a:lvl6pPr marL="1287247" indent="0">
              <a:buNone/>
              <a:defRPr sz="825"/>
            </a:lvl6pPr>
            <a:lvl7pPr marL="1544696" indent="0">
              <a:buNone/>
              <a:defRPr sz="825"/>
            </a:lvl7pPr>
            <a:lvl8pPr marL="1802145" indent="0">
              <a:buNone/>
              <a:defRPr sz="825"/>
            </a:lvl8pPr>
            <a:lvl9pPr marL="2059595" indent="0">
              <a:buNone/>
              <a:defRPr sz="825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10320906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342587" y="1200151"/>
            <a:ext cx="3043031" cy="3394472"/>
          </a:xfrm>
          <a:prstGeom prst="rect">
            <a:avLst/>
          </a:prstGeom>
        </p:spPr>
        <p:txBody>
          <a:bodyPr lIns="68653" tIns="34327" rIns="68653" bIns="34327"/>
          <a:lstStyle>
            <a:lvl1pPr>
              <a:defRPr sz="1575"/>
            </a:lvl1pPr>
            <a:lvl2pPr>
              <a:defRPr sz="1350"/>
            </a:lvl2pPr>
            <a:lvl3pPr>
              <a:defRPr sz="1125"/>
            </a:lvl3pPr>
            <a:lvl4pPr>
              <a:defRPr sz="1050"/>
            </a:lvl4pPr>
            <a:lvl5pPr>
              <a:defRPr sz="1050"/>
            </a:lvl5pPr>
            <a:lvl6pPr>
              <a:defRPr sz="1050"/>
            </a:lvl6pPr>
            <a:lvl7pPr>
              <a:defRPr sz="1050"/>
            </a:lvl7pPr>
            <a:lvl8pPr>
              <a:defRPr sz="1050"/>
            </a:lvl8pPr>
            <a:lvl9pPr>
              <a:defRPr sz="105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3471488" y="1200151"/>
            <a:ext cx="3043925" cy="3394472"/>
          </a:xfrm>
          <a:prstGeom prst="rect">
            <a:avLst/>
          </a:prstGeom>
        </p:spPr>
        <p:txBody>
          <a:bodyPr lIns="68653" tIns="34327" rIns="68653" bIns="34327"/>
          <a:lstStyle>
            <a:lvl1pPr>
              <a:defRPr sz="1575"/>
            </a:lvl1pPr>
            <a:lvl2pPr>
              <a:defRPr sz="1350"/>
            </a:lvl2pPr>
            <a:lvl3pPr>
              <a:defRPr sz="1125"/>
            </a:lvl3pPr>
            <a:lvl4pPr>
              <a:defRPr sz="1050"/>
            </a:lvl4pPr>
            <a:lvl5pPr>
              <a:defRPr sz="1050"/>
            </a:lvl5pPr>
            <a:lvl6pPr>
              <a:defRPr sz="1050"/>
            </a:lvl6pPr>
            <a:lvl7pPr>
              <a:defRPr sz="1050"/>
            </a:lvl7pPr>
            <a:lvl8pPr>
              <a:defRPr sz="1050"/>
            </a:lvl8pPr>
            <a:lvl9pPr>
              <a:defRPr sz="105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25796547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342587" y="205979"/>
            <a:ext cx="6172826" cy="857250"/>
          </a:xfrm>
        </p:spPr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342588" y="1151335"/>
            <a:ext cx="3030508" cy="479822"/>
          </a:xfrm>
          <a:prstGeom prst="rect">
            <a:avLst/>
          </a:prstGeom>
        </p:spPr>
        <p:txBody>
          <a:bodyPr lIns="68653" tIns="34327" rIns="68653" bIns="34327" anchor="b"/>
          <a:lstStyle>
            <a:lvl1pPr marL="0" indent="0">
              <a:buNone/>
              <a:defRPr sz="1350" b="1"/>
            </a:lvl1pPr>
            <a:lvl2pPr marL="257450" indent="0">
              <a:buNone/>
              <a:defRPr sz="1125" b="1"/>
            </a:lvl2pPr>
            <a:lvl3pPr marL="514899" indent="0">
              <a:buNone/>
              <a:defRPr sz="1050" b="1"/>
            </a:lvl3pPr>
            <a:lvl4pPr marL="772348" indent="0">
              <a:buNone/>
              <a:defRPr sz="900" b="1"/>
            </a:lvl4pPr>
            <a:lvl5pPr marL="1029797" indent="0">
              <a:buNone/>
              <a:defRPr sz="900" b="1"/>
            </a:lvl5pPr>
            <a:lvl6pPr marL="1287247" indent="0">
              <a:buNone/>
              <a:defRPr sz="900" b="1"/>
            </a:lvl6pPr>
            <a:lvl7pPr marL="1544696" indent="0">
              <a:buNone/>
              <a:defRPr sz="900" b="1"/>
            </a:lvl7pPr>
            <a:lvl8pPr marL="1802145" indent="0">
              <a:buNone/>
              <a:defRPr sz="900" b="1"/>
            </a:lvl8pPr>
            <a:lvl9pPr marL="2059595" indent="0">
              <a:buNone/>
              <a:defRPr sz="9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342588" y="1631156"/>
            <a:ext cx="3030508" cy="2963466"/>
          </a:xfrm>
          <a:prstGeom prst="rect">
            <a:avLst/>
          </a:prstGeom>
        </p:spPr>
        <p:txBody>
          <a:bodyPr lIns="68653" tIns="34327" rIns="68653" bIns="34327"/>
          <a:lstStyle>
            <a:lvl1pPr>
              <a:defRPr sz="1350"/>
            </a:lvl1pPr>
            <a:lvl2pPr>
              <a:defRPr sz="1125"/>
            </a:lvl2pPr>
            <a:lvl3pPr>
              <a:defRPr sz="1050"/>
            </a:lvl3pPr>
            <a:lvl4pPr>
              <a:defRPr sz="900"/>
            </a:lvl4pPr>
            <a:lvl5pPr>
              <a:defRPr sz="900"/>
            </a:lvl5pPr>
            <a:lvl6pPr>
              <a:defRPr sz="900"/>
            </a:lvl6pPr>
            <a:lvl7pPr>
              <a:defRPr sz="900"/>
            </a:lvl7pPr>
            <a:lvl8pPr>
              <a:defRPr sz="900"/>
            </a:lvl8pPr>
            <a:lvl9pPr>
              <a:defRPr sz="9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3484011" y="1151335"/>
            <a:ext cx="3031402" cy="479822"/>
          </a:xfrm>
          <a:prstGeom prst="rect">
            <a:avLst/>
          </a:prstGeom>
        </p:spPr>
        <p:txBody>
          <a:bodyPr lIns="68653" tIns="34327" rIns="68653" bIns="34327" anchor="b"/>
          <a:lstStyle>
            <a:lvl1pPr marL="0" indent="0">
              <a:buNone/>
              <a:defRPr sz="1350" b="1"/>
            </a:lvl1pPr>
            <a:lvl2pPr marL="257450" indent="0">
              <a:buNone/>
              <a:defRPr sz="1125" b="1"/>
            </a:lvl2pPr>
            <a:lvl3pPr marL="514899" indent="0">
              <a:buNone/>
              <a:defRPr sz="1050" b="1"/>
            </a:lvl3pPr>
            <a:lvl4pPr marL="772348" indent="0">
              <a:buNone/>
              <a:defRPr sz="900" b="1"/>
            </a:lvl4pPr>
            <a:lvl5pPr marL="1029797" indent="0">
              <a:buNone/>
              <a:defRPr sz="900" b="1"/>
            </a:lvl5pPr>
            <a:lvl6pPr marL="1287247" indent="0">
              <a:buNone/>
              <a:defRPr sz="900" b="1"/>
            </a:lvl6pPr>
            <a:lvl7pPr marL="1544696" indent="0">
              <a:buNone/>
              <a:defRPr sz="900" b="1"/>
            </a:lvl7pPr>
            <a:lvl8pPr marL="1802145" indent="0">
              <a:buNone/>
              <a:defRPr sz="900" b="1"/>
            </a:lvl8pPr>
            <a:lvl9pPr marL="2059595" indent="0">
              <a:buNone/>
              <a:defRPr sz="9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3484011" y="1631156"/>
            <a:ext cx="3031402" cy="2963466"/>
          </a:xfrm>
          <a:prstGeom prst="rect">
            <a:avLst/>
          </a:prstGeom>
        </p:spPr>
        <p:txBody>
          <a:bodyPr lIns="68653" tIns="34327" rIns="68653" bIns="34327"/>
          <a:lstStyle>
            <a:lvl1pPr>
              <a:defRPr sz="1350"/>
            </a:lvl1pPr>
            <a:lvl2pPr>
              <a:defRPr sz="1125"/>
            </a:lvl2pPr>
            <a:lvl3pPr>
              <a:defRPr sz="1050"/>
            </a:lvl3pPr>
            <a:lvl4pPr>
              <a:defRPr sz="900"/>
            </a:lvl4pPr>
            <a:lvl5pPr>
              <a:defRPr sz="900"/>
            </a:lvl5pPr>
            <a:lvl6pPr>
              <a:defRPr sz="900"/>
            </a:lvl6pPr>
            <a:lvl7pPr>
              <a:defRPr sz="900"/>
            </a:lvl7pPr>
            <a:lvl8pPr>
              <a:defRPr sz="900"/>
            </a:lvl8pPr>
            <a:lvl9pPr>
              <a:defRPr sz="9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25939832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30006975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671961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342587" y="204787"/>
            <a:ext cx="2256780" cy="871538"/>
          </a:xfrm>
        </p:spPr>
        <p:txBody>
          <a:bodyPr anchor="b"/>
          <a:lstStyle>
            <a:lvl1pPr algn="l">
              <a:defRPr sz="1125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2681660" y="204789"/>
            <a:ext cx="3833753" cy="4389835"/>
          </a:xfrm>
          <a:prstGeom prst="rect">
            <a:avLst/>
          </a:prstGeom>
        </p:spPr>
        <p:txBody>
          <a:bodyPr lIns="68653" tIns="34327" rIns="68653" bIns="34327"/>
          <a:lstStyle>
            <a:lvl1pPr>
              <a:defRPr sz="1800"/>
            </a:lvl1pPr>
            <a:lvl2pPr>
              <a:defRPr sz="1575"/>
            </a:lvl2pPr>
            <a:lvl3pPr>
              <a:defRPr sz="1350"/>
            </a:lvl3pPr>
            <a:lvl4pPr>
              <a:defRPr sz="1125"/>
            </a:lvl4pPr>
            <a:lvl5pPr>
              <a:defRPr sz="1125"/>
            </a:lvl5pPr>
            <a:lvl6pPr>
              <a:defRPr sz="1125"/>
            </a:lvl6pPr>
            <a:lvl7pPr>
              <a:defRPr sz="1125"/>
            </a:lvl7pPr>
            <a:lvl8pPr>
              <a:defRPr sz="1125"/>
            </a:lvl8pPr>
            <a:lvl9pPr>
              <a:defRPr sz="1125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342587" y="1076327"/>
            <a:ext cx="2256780" cy="3518297"/>
          </a:xfrm>
          <a:prstGeom prst="rect">
            <a:avLst/>
          </a:prstGeom>
        </p:spPr>
        <p:txBody>
          <a:bodyPr lIns="68653" tIns="34327" rIns="68653" bIns="34327"/>
          <a:lstStyle>
            <a:lvl1pPr marL="0" indent="0">
              <a:buNone/>
              <a:defRPr sz="825"/>
            </a:lvl1pPr>
            <a:lvl2pPr marL="257450" indent="0">
              <a:buNone/>
              <a:defRPr sz="675"/>
            </a:lvl2pPr>
            <a:lvl3pPr marL="514899" indent="0">
              <a:buNone/>
              <a:defRPr sz="600"/>
            </a:lvl3pPr>
            <a:lvl4pPr marL="772348" indent="0">
              <a:buNone/>
              <a:defRPr sz="525"/>
            </a:lvl4pPr>
            <a:lvl5pPr marL="1029797" indent="0">
              <a:buNone/>
              <a:defRPr sz="525"/>
            </a:lvl5pPr>
            <a:lvl6pPr marL="1287247" indent="0">
              <a:buNone/>
              <a:defRPr sz="525"/>
            </a:lvl6pPr>
            <a:lvl7pPr marL="1544696" indent="0">
              <a:buNone/>
              <a:defRPr sz="525"/>
            </a:lvl7pPr>
            <a:lvl8pPr marL="1802145" indent="0">
              <a:buNone/>
              <a:defRPr sz="525"/>
            </a:lvl8pPr>
            <a:lvl9pPr marL="2059595" indent="0">
              <a:buNone/>
              <a:defRPr sz="525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42021359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344408" y="3600450"/>
            <a:ext cx="4114621" cy="425054"/>
          </a:xfrm>
        </p:spPr>
        <p:txBody>
          <a:bodyPr anchor="b"/>
          <a:lstStyle>
            <a:lvl1pPr algn="l">
              <a:defRPr sz="1125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344408" y="459581"/>
            <a:ext cx="4114621" cy="3086100"/>
          </a:xfrm>
          <a:prstGeom prst="rect">
            <a:avLst/>
          </a:prstGeom>
        </p:spPr>
        <p:txBody>
          <a:bodyPr lIns="68653" tIns="34327" rIns="68653" bIns="34327"/>
          <a:lstStyle>
            <a:lvl1pPr marL="0" indent="0">
              <a:buNone/>
              <a:defRPr sz="1800"/>
            </a:lvl1pPr>
            <a:lvl2pPr marL="257450" indent="0">
              <a:buNone/>
              <a:defRPr sz="1575"/>
            </a:lvl2pPr>
            <a:lvl3pPr marL="514899" indent="0">
              <a:buNone/>
              <a:defRPr sz="1350"/>
            </a:lvl3pPr>
            <a:lvl4pPr marL="772348" indent="0">
              <a:buNone/>
              <a:defRPr sz="1125"/>
            </a:lvl4pPr>
            <a:lvl5pPr marL="1029797" indent="0">
              <a:buNone/>
              <a:defRPr sz="1125"/>
            </a:lvl5pPr>
            <a:lvl6pPr marL="1287247" indent="0">
              <a:buNone/>
              <a:defRPr sz="1125"/>
            </a:lvl6pPr>
            <a:lvl7pPr marL="1544696" indent="0">
              <a:buNone/>
              <a:defRPr sz="1125"/>
            </a:lvl7pPr>
            <a:lvl8pPr marL="1802145" indent="0">
              <a:buNone/>
              <a:defRPr sz="1125"/>
            </a:lvl8pPr>
            <a:lvl9pPr marL="2059595" indent="0">
              <a:buNone/>
              <a:defRPr sz="1125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344408" y="4025504"/>
            <a:ext cx="4114621" cy="603647"/>
          </a:xfrm>
          <a:prstGeom prst="rect">
            <a:avLst/>
          </a:prstGeom>
        </p:spPr>
        <p:txBody>
          <a:bodyPr lIns="68653" tIns="34327" rIns="68653" bIns="34327"/>
          <a:lstStyle>
            <a:lvl1pPr marL="0" indent="0">
              <a:buNone/>
              <a:defRPr sz="825"/>
            </a:lvl1pPr>
            <a:lvl2pPr marL="257450" indent="0">
              <a:buNone/>
              <a:defRPr sz="675"/>
            </a:lvl2pPr>
            <a:lvl3pPr marL="514899" indent="0">
              <a:buNone/>
              <a:defRPr sz="600"/>
            </a:lvl3pPr>
            <a:lvl4pPr marL="772348" indent="0">
              <a:buNone/>
              <a:defRPr sz="525"/>
            </a:lvl4pPr>
            <a:lvl5pPr marL="1029797" indent="0">
              <a:buNone/>
              <a:defRPr sz="525"/>
            </a:lvl5pPr>
            <a:lvl6pPr marL="1287247" indent="0">
              <a:buNone/>
              <a:defRPr sz="525"/>
            </a:lvl6pPr>
            <a:lvl7pPr marL="1544696" indent="0">
              <a:buNone/>
              <a:defRPr sz="525"/>
            </a:lvl7pPr>
            <a:lvl8pPr marL="1802145" indent="0">
              <a:buNone/>
              <a:defRPr sz="525"/>
            </a:lvl8pPr>
            <a:lvl9pPr marL="2059595" indent="0">
              <a:buNone/>
              <a:defRPr sz="525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5567557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5" descr="C:\Users\kikuchi\Desktop\0930修正\0_65_192_2.png">
            <a:extLst>
              <a:ext uri="{FF2B5EF4-FFF2-40B4-BE49-F238E27FC236}">
                <a16:creationId xmlns:a16="http://schemas.microsoft.com/office/drawing/2014/main" id="{61D7DF8D-2131-4DF3-AB21-C37D593F31A3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1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66110" y="-1588"/>
            <a:ext cx="1441847" cy="11366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Rectangle 2">
            <a:extLst>
              <a:ext uri="{FF2B5EF4-FFF2-40B4-BE49-F238E27FC236}">
                <a16:creationId xmlns:a16="http://schemas.microsoft.com/office/drawing/2014/main" id="{7B48510A-9CBA-4A11-8724-E8FEC5F919E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429816" y="3744914"/>
            <a:ext cx="4457700" cy="655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653" tIns="34327" rIns="68653" bIns="34327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60" r:id="rId2"/>
    <p:sldLayoutId id="2147483661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kumimoji="1" sz="2025">
          <a:solidFill>
            <a:schemeClr val="tx2"/>
          </a:solidFill>
          <a:latin typeface="+mj-lt"/>
          <a:ea typeface="+mj-ea"/>
          <a:cs typeface="ＭＳ Ｐゴシック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kumimoji="1" sz="2025">
          <a:solidFill>
            <a:schemeClr val="tx2"/>
          </a:solidFill>
          <a:latin typeface="Arial" charset="0"/>
          <a:ea typeface="ＭＳ Ｐゴシック" charset="-128"/>
          <a:cs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kumimoji="1" sz="2025">
          <a:solidFill>
            <a:schemeClr val="tx2"/>
          </a:solidFill>
          <a:latin typeface="Arial" charset="0"/>
          <a:ea typeface="ＭＳ Ｐゴシック" charset="-128"/>
          <a:cs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kumimoji="1" sz="2025">
          <a:solidFill>
            <a:schemeClr val="tx2"/>
          </a:solidFill>
          <a:latin typeface="Arial" charset="0"/>
          <a:ea typeface="ＭＳ Ｐゴシック" charset="-128"/>
          <a:cs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kumimoji="1" sz="2025">
          <a:solidFill>
            <a:schemeClr val="tx2"/>
          </a:solidFill>
          <a:latin typeface="Arial" charset="0"/>
          <a:ea typeface="ＭＳ Ｐゴシック" charset="-128"/>
          <a:cs typeface="ＭＳ Ｐゴシック" charset="0"/>
        </a:defRPr>
      </a:lvl5pPr>
      <a:lvl6pPr marL="257450" algn="l" rtl="0" fontAlgn="base">
        <a:spcBef>
          <a:spcPct val="0"/>
        </a:spcBef>
        <a:spcAft>
          <a:spcPct val="0"/>
        </a:spcAft>
        <a:defRPr kumimoji="1" sz="2025">
          <a:solidFill>
            <a:schemeClr val="tx2"/>
          </a:solidFill>
          <a:latin typeface="Arial" charset="0"/>
          <a:ea typeface="ＭＳ Ｐゴシック" charset="-128"/>
        </a:defRPr>
      </a:lvl6pPr>
      <a:lvl7pPr marL="514899" algn="l" rtl="0" fontAlgn="base">
        <a:spcBef>
          <a:spcPct val="0"/>
        </a:spcBef>
        <a:spcAft>
          <a:spcPct val="0"/>
        </a:spcAft>
        <a:defRPr kumimoji="1" sz="2025">
          <a:solidFill>
            <a:schemeClr val="tx2"/>
          </a:solidFill>
          <a:latin typeface="Arial" charset="0"/>
          <a:ea typeface="ＭＳ Ｐゴシック" charset="-128"/>
        </a:defRPr>
      </a:lvl7pPr>
      <a:lvl8pPr marL="772348" algn="l" rtl="0" fontAlgn="base">
        <a:spcBef>
          <a:spcPct val="0"/>
        </a:spcBef>
        <a:spcAft>
          <a:spcPct val="0"/>
        </a:spcAft>
        <a:defRPr kumimoji="1" sz="2025">
          <a:solidFill>
            <a:schemeClr val="tx2"/>
          </a:solidFill>
          <a:latin typeface="Arial" charset="0"/>
          <a:ea typeface="ＭＳ Ｐゴシック" charset="-128"/>
        </a:defRPr>
      </a:lvl8pPr>
      <a:lvl9pPr marL="1029797" algn="l" rtl="0" fontAlgn="base">
        <a:spcBef>
          <a:spcPct val="0"/>
        </a:spcBef>
        <a:spcAft>
          <a:spcPct val="0"/>
        </a:spcAft>
        <a:defRPr kumimoji="1" sz="2025">
          <a:solidFill>
            <a:schemeClr val="tx2"/>
          </a:solidFill>
          <a:latin typeface="Arial" charset="0"/>
          <a:ea typeface="ＭＳ Ｐゴシック" charset="-128"/>
        </a:defRPr>
      </a:lvl9pPr>
    </p:titleStyle>
    <p:bodyStyle>
      <a:lvl1pPr marL="192881" indent="-192881" algn="l" rtl="0" eaLnBrk="0" fontAlgn="base" hangingPunct="0">
        <a:spcBef>
          <a:spcPct val="20000"/>
        </a:spcBef>
        <a:spcAft>
          <a:spcPct val="0"/>
        </a:spcAft>
        <a:buChar char="•"/>
        <a:defRPr kumimoji="1" sz="1800">
          <a:solidFill>
            <a:schemeClr val="tx1"/>
          </a:solidFill>
          <a:latin typeface="+mn-lt"/>
          <a:ea typeface="+mn-ea"/>
          <a:cs typeface="ＭＳ Ｐゴシック" charset="0"/>
        </a:defRPr>
      </a:lvl1pPr>
      <a:lvl2pPr marL="417910" indent="-160735" algn="l" rtl="0" eaLnBrk="0" fontAlgn="base" hangingPunct="0">
        <a:spcBef>
          <a:spcPct val="20000"/>
        </a:spcBef>
        <a:spcAft>
          <a:spcPct val="0"/>
        </a:spcAft>
        <a:buChar char="–"/>
        <a:defRPr kumimoji="1" sz="1575">
          <a:solidFill>
            <a:schemeClr val="tx1"/>
          </a:solidFill>
          <a:latin typeface="+mn-lt"/>
          <a:ea typeface="+mn-ea"/>
        </a:defRPr>
      </a:lvl2pPr>
      <a:lvl3pPr marL="642938" indent="-128588" algn="l" rtl="0" eaLnBrk="0" fontAlgn="base" hangingPunct="0">
        <a:spcBef>
          <a:spcPct val="20000"/>
        </a:spcBef>
        <a:spcAft>
          <a:spcPct val="0"/>
        </a:spcAft>
        <a:buChar char="•"/>
        <a:defRPr kumimoji="1">
          <a:solidFill>
            <a:schemeClr val="tx1"/>
          </a:solidFill>
          <a:latin typeface="+mn-lt"/>
          <a:ea typeface="+mn-ea"/>
        </a:defRPr>
      </a:lvl3pPr>
      <a:lvl4pPr marL="900113" indent="-128588" algn="l" rtl="0" eaLnBrk="0" fontAlgn="base" hangingPunct="0">
        <a:spcBef>
          <a:spcPct val="20000"/>
        </a:spcBef>
        <a:spcAft>
          <a:spcPct val="0"/>
        </a:spcAft>
        <a:buChar char="–"/>
        <a:defRPr kumimoji="1" sz="1125">
          <a:solidFill>
            <a:schemeClr val="tx1"/>
          </a:solidFill>
          <a:latin typeface="+mn-lt"/>
          <a:ea typeface="+mn-ea"/>
        </a:defRPr>
      </a:lvl4pPr>
      <a:lvl5pPr marL="1158479" indent="-128588" algn="l" rtl="0" eaLnBrk="0" fontAlgn="base" hangingPunct="0">
        <a:spcBef>
          <a:spcPct val="20000"/>
        </a:spcBef>
        <a:spcAft>
          <a:spcPct val="0"/>
        </a:spcAft>
        <a:buChar char="»"/>
        <a:defRPr kumimoji="1" sz="1125">
          <a:solidFill>
            <a:schemeClr val="tx1"/>
          </a:solidFill>
          <a:latin typeface="+mn-lt"/>
          <a:ea typeface="+mn-ea"/>
        </a:defRPr>
      </a:lvl5pPr>
      <a:lvl6pPr marL="1415972" indent="-128725" algn="l" rtl="0" fontAlgn="base">
        <a:spcBef>
          <a:spcPct val="20000"/>
        </a:spcBef>
        <a:spcAft>
          <a:spcPct val="0"/>
        </a:spcAft>
        <a:buChar char="»"/>
        <a:defRPr kumimoji="1" sz="1125">
          <a:solidFill>
            <a:schemeClr val="tx1"/>
          </a:solidFill>
          <a:latin typeface="+mn-lt"/>
          <a:ea typeface="+mn-ea"/>
        </a:defRPr>
      </a:lvl6pPr>
      <a:lvl7pPr marL="1673420" indent="-128725" algn="l" rtl="0" fontAlgn="base">
        <a:spcBef>
          <a:spcPct val="20000"/>
        </a:spcBef>
        <a:spcAft>
          <a:spcPct val="0"/>
        </a:spcAft>
        <a:buChar char="»"/>
        <a:defRPr kumimoji="1" sz="1125">
          <a:solidFill>
            <a:schemeClr val="tx1"/>
          </a:solidFill>
          <a:latin typeface="+mn-lt"/>
          <a:ea typeface="+mn-ea"/>
        </a:defRPr>
      </a:lvl7pPr>
      <a:lvl8pPr marL="1930870" indent="-128725" algn="l" rtl="0" fontAlgn="base">
        <a:spcBef>
          <a:spcPct val="20000"/>
        </a:spcBef>
        <a:spcAft>
          <a:spcPct val="0"/>
        </a:spcAft>
        <a:buChar char="»"/>
        <a:defRPr kumimoji="1" sz="1125">
          <a:solidFill>
            <a:schemeClr val="tx1"/>
          </a:solidFill>
          <a:latin typeface="+mn-lt"/>
          <a:ea typeface="+mn-ea"/>
        </a:defRPr>
      </a:lvl8pPr>
      <a:lvl9pPr marL="2188319" indent="-128725" algn="l" rtl="0" fontAlgn="base">
        <a:spcBef>
          <a:spcPct val="20000"/>
        </a:spcBef>
        <a:spcAft>
          <a:spcPct val="0"/>
        </a:spcAft>
        <a:buChar char="»"/>
        <a:defRPr kumimoji="1" sz="1125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514899" rtl="0" eaLnBrk="1" latinLnBrk="0" hangingPunct="1">
        <a:defRPr kumimoji="1" sz="1050" kern="1200">
          <a:solidFill>
            <a:schemeClr val="tx1"/>
          </a:solidFill>
          <a:latin typeface="+mn-lt"/>
          <a:ea typeface="+mn-ea"/>
          <a:cs typeface="+mn-cs"/>
        </a:defRPr>
      </a:lvl1pPr>
      <a:lvl2pPr marL="257450" algn="l" defTabSz="514899" rtl="0" eaLnBrk="1" latinLnBrk="0" hangingPunct="1">
        <a:defRPr kumimoji="1" sz="1050" kern="1200">
          <a:solidFill>
            <a:schemeClr val="tx1"/>
          </a:solidFill>
          <a:latin typeface="+mn-lt"/>
          <a:ea typeface="+mn-ea"/>
          <a:cs typeface="+mn-cs"/>
        </a:defRPr>
      </a:lvl2pPr>
      <a:lvl3pPr marL="514899" algn="l" defTabSz="514899" rtl="0" eaLnBrk="1" latinLnBrk="0" hangingPunct="1">
        <a:defRPr kumimoji="1" sz="1050" kern="1200">
          <a:solidFill>
            <a:schemeClr val="tx1"/>
          </a:solidFill>
          <a:latin typeface="+mn-lt"/>
          <a:ea typeface="+mn-ea"/>
          <a:cs typeface="+mn-cs"/>
        </a:defRPr>
      </a:lvl3pPr>
      <a:lvl4pPr marL="772348" algn="l" defTabSz="514899" rtl="0" eaLnBrk="1" latinLnBrk="0" hangingPunct="1">
        <a:defRPr kumimoji="1" sz="1050" kern="1200">
          <a:solidFill>
            <a:schemeClr val="tx1"/>
          </a:solidFill>
          <a:latin typeface="+mn-lt"/>
          <a:ea typeface="+mn-ea"/>
          <a:cs typeface="+mn-cs"/>
        </a:defRPr>
      </a:lvl4pPr>
      <a:lvl5pPr marL="1029797" algn="l" defTabSz="514899" rtl="0" eaLnBrk="1" latinLnBrk="0" hangingPunct="1">
        <a:defRPr kumimoji="1" sz="1050" kern="1200">
          <a:solidFill>
            <a:schemeClr val="tx1"/>
          </a:solidFill>
          <a:latin typeface="+mn-lt"/>
          <a:ea typeface="+mn-ea"/>
          <a:cs typeface="+mn-cs"/>
        </a:defRPr>
      </a:lvl5pPr>
      <a:lvl6pPr marL="1287247" algn="l" defTabSz="514899" rtl="0" eaLnBrk="1" latinLnBrk="0" hangingPunct="1">
        <a:defRPr kumimoji="1" sz="1050" kern="1200">
          <a:solidFill>
            <a:schemeClr val="tx1"/>
          </a:solidFill>
          <a:latin typeface="+mn-lt"/>
          <a:ea typeface="+mn-ea"/>
          <a:cs typeface="+mn-cs"/>
        </a:defRPr>
      </a:lvl6pPr>
      <a:lvl7pPr marL="1544696" algn="l" defTabSz="514899" rtl="0" eaLnBrk="1" latinLnBrk="0" hangingPunct="1">
        <a:defRPr kumimoji="1" sz="1050" kern="1200">
          <a:solidFill>
            <a:schemeClr val="tx1"/>
          </a:solidFill>
          <a:latin typeface="+mn-lt"/>
          <a:ea typeface="+mn-ea"/>
          <a:cs typeface="+mn-cs"/>
        </a:defRPr>
      </a:lvl7pPr>
      <a:lvl8pPr marL="1802145" algn="l" defTabSz="514899" rtl="0" eaLnBrk="1" latinLnBrk="0" hangingPunct="1">
        <a:defRPr kumimoji="1" sz="1050" kern="1200">
          <a:solidFill>
            <a:schemeClr val="tx1"/>
          </a:solidFill>
          <a:latin typeface="+mn-lt"/>
          <a:ea typeface="+mn-ea"/>
          <a:cs typeface="+mn-cs"/>
        </a:defRPr>
      </a:lvl8pPr>
      <a:lvl9pPr marL="2059595" algn="l" defTabSz="514899" rtl="0" eaLnBrk="1" latinLnBrk="0" hangingPunct="1">
        <a:defRPr kumimoji="1" sz="10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Line 3">
            <a:extLst>
              <a:ext uri="{FF2B5EF4-FFF2-40B4-BE49-F238E27FC236}">
                <a16:creationId xmlns:a16="http://schemas.microsoft.com/office/drawing/2014/main" id="{9CA4C696-1F79-49DD-997D-D32F23B783F1}"/>
              </a:ext>
            </a:extLst>
          </p:cNvPr>
          <p:cNvSpPr>
            <a:spLocks noChangeShapeType="1"/>
          </p:cNvSpPr>
          <p:nvPr/>
        </p:nvSpPr>
        <p:spPr bwMode="auto">
          <a:xfrm>
            <a:off x="247651" y="4810125"/>
            <a:ext cx="6347222" cy="0"/>
          </a:xfrm>
          <a:prstGeom prst="line">
            <a:avLst/>
          </a:prstGeom>
          <a:noFill/>
          <a:ln w="9525">
            <a:solidFill>
              <a:srgbClr val="31323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51490" tIns="25745" rIns="51490" bIns="25745" anchor="ctr"/>
          <a:lstStyle/>
          <a:p>
            <a:endParaRPr lang="de-DE"/>
          </a:p>
        </p:txBody>
      </p:sp>
      <p:pic>
        <p:nvPicPr>
          <p:cNvPr id="2051" name="図 1" descr="Panasonic_logo_bl_posi_JPEG.jpg">
            <a:extLst>
              <a:ext uri="{FF2B5EF4-FFF2-40B4-BE49-F238E27FC236}">
                <a16:creationId xmlns:a16="http://schemas.microsoft.com/office/drawing/2014/main" id="{54DD2966-CD14-4A56-A47C-A977E5C2F4AD}"/>
              </a:ext>
            </a:extLst>
          </p:cNvPr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74532" y="4822825"/>
            <a:ext cx="892969" cy="293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1" name="Rectangle 4">
            <a:extLst>
              <a:ext uri="{FF2B5EF4-FFF2-40B4-BE49-F238E27FC236}">
                <a16:creationId xmlns:a16="http://schemas.microsoft.com/office/drawing/2014/main" id="{EE8BA871-FC59-4DF1-AE25-322C60ED59CF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0" y="0"/>
            <a:ext cx="6858000" cy="483518"/>
          </a:xfrm>
          <a:prstGeom prst="rect">
            <a:avLst/>
          </a:prstGeom>
          <a:solidFill>
            <a:srgbClr val="0041C0"/>
          </a:solidFill>
          <a:ln>
            <a:noFill/>
          </a:ln>
          <a:extLst/>
        </p:spPr>
        <p:txBody>
          <a:bodyPr wrap="none" lIns="51490" tIns="25745" rIns="51490" bIns="25745" anchor="ctr"/>
          <a:lstStyle>
            <a:lvl1pPr eaLnBrk="0" hangingPunct="0">
              <a:defRPr kumimoji="1"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endParaRPr lang="ja-JP" altLang="en-US" sz="18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671" r:id="rId2"/>
    <p:sldLayoutId id="2147483672" r:id="rId3"/>
    <p:sldLayoutId id="2147483673" r:id="rId4"/>
    <p:sldLayoutId id="2147483674" r:id="rId5"/>
    <p:sldLayoutId id="2147483675" r:id="rId6"/>
    <p:sldLayoutId id="2147483676" r:id="rId7"/>
    <p:sldLayoutId id="2147483677" r:id="rId8"/>
    <p:sldLayoutId id="2147483678" r:id="rId9"/>
    <p:sldLayoutId id="2147483679" r:id="rId10"/>
    <p:sldLayoutId id="2147483680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kumimoji="1" sz="1575">
          <a:solidFill>
            <a:schemeClr val="bg1"/>
          </a:solidFill>
          <a:latin typeface="+mj-lt"/>
          <a:ea typeface="+mj-ea"/>
          <a:cs typeface="ＭＳ Ｐゴシック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kumimoji="1" sz="1575">
          <a:solidFill>
            <a:schemeClr val="bg1"/>
          </a:solidFill>
          <a:latin typeface="Arial" charset="0"/>
          <a:ea typeface="ＭＳ Ｐゴシック" charset="-128"/>
          <a:cs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kumimoji="1" sz="1575">
          <a:solidFill>
            <a:schemeClr val="bg1"/>
          </a:solidFill>
          <a:latin typeface="Arial" charset="0"/>
          <a:ea typeface="ＭＳ Ｐゴシック" charset="-128"/>
          <a:cs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kumimoji="1" sz="1575">
          <a:solidFill>
            <a:schemeClr val="bg1"/>
          </a:solidFill>
          <a:latin typeface="Arial" charset="0"/>
          <a:ea typeface="ＭＳ Ｐゴシック" charset="-128"/>
          <a:cs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kumimoji="1" sz="1575">
          <a:solidFill>
            <a:schemeClr val="bg1"/>
          </a:solidFill>
          <a:latin typeface="Arial" charset="0"/>
          <a:ea typeface="ＭＳ Ｐゴシック" charset="-128"/>
          <a:cs typeface="ＭＳ Ｐゴシック" charset="0"/>
        </a:defRPr>
      </a:lvl5pPr>
      <a:lvl6pPr marL="257450" algn="l" rtl="0" fontAlgn="base">
        <a:spcBef>
          <a:spcPct val="0"/>
        </a:spcBef>
        <a:spcAft>
          <a:spcPct val="0"/>
        </a:spcAft>
        <a:defRPr kumimoji="1" sz="1575">
          <a:solidFill>
            <a:schemeClr val="bg1"/>
          </a:solidFill>
          <a:latin typeface="Arial" charset="0"/>
          <a:ea typeface="ＭＳ Ｐゴシック" charset="-128"/>
        </a:defRPr>
      </a:lvl6pPr>
      <a:lvl7pPr marL="514899" algn="l" rtl="0" fontAlgn="base">
        <a:spcBef>
          <a:spcPct val="0"/>
        </a:spcBef>
        <a:spcAft>
          <a:spcPct val="0"/>
        </a:spcAft>
        <a:defRPr kumimoji="1" sz="1575">
          <a:solidFill>
            <a:schemeClr val="bg1"/>
          </a:solidFill>
          <a:latin typeface="Arial" charset="0"/>
          <a:ea typeface="ＭＳ Ｐゴシック" charset="-128"/>
        </a:defRPr>
      </a:lvl7pPr>
      <a:lvl8pPr marL="772348" algn="l" rtl="0" fontAlgn="base">
        <a:spcBef>
          <a:spcPct val="0"/>
        </a:spcBef>
        <a:spcAft>
          <a:spcPct val="0"/>
        </a:spcAft>
        <a:defRPr kumimoji="1" sz="1575">
          <a:solidFill>
            <a:schemeClr val="bg1"/>
          </a:solidFill>
          <a:latin typeface="Arial" charset="0"/>
          <a:ea typeface="ＭＳ Ｐゴシック" charset="-128"/>
        </a:defRPr>
      </a:lvl8pPr>
      <a:lvl9pPr marL="1029797" algn="l" rtl="0" fontAlgn="base">
        <a:spcBef>
          <a:spcPct val="0"/>
        </a:spcBef>
        <a:spcAft>
          <a:spcPct val="0"/>
        </a:spcAft>
        <a:defRPr kumimoji="1" sz="1575">
          <a:solidFill>
            <a:schemeClr val="bg1"/>
          </a:solidFill>
          <a:latin typeface="Arial" charset="0"/>
          <a:ea typeface="ＭＳ Ｐゴシック" charset="-128"/>
        </a:defRPr>
      </a:lvl9pPr>
    </p:titleStyle>
    <p:bodyStyle>
      <a:lvl1pPr marL="192881" indent="-192881" algn="l" rtl="0" eaLnBrk="0" fontAlgn="base" hangingPunct="0">
        <a:spcBef>
          <a:spcPct val="20000"/>
        </a:spcBef>
        <a:spcAft>
          <a:spcPct val="0"/>
        </a:spcAft>
        <a:buChar char="•"/>
        <a:defRPr kumimoji="1" sz="1800">
          <a:solidFill>
            <a:schemeClr val="tx1"/>
          </a:solidFill>
          <a:latin typeface="+mn-lt"/>
          <a:ea typeface="+mn-ea"/>
          <a:cs typeface="ＭＳ Ｐゴシック" charset="0"/>
        </a:defRPr>
      </a:lvl1pPr>
      <a:lvl2pPr marL="417910" indent="-160735" algn="l" rtl="0" eaLnBrk="0" fontAlgn="base" hangingPunct="0">
        <a:spcBef>
          <a:spcPct val="20000"/>
        </a:spcBef>
        <a:spcAft>
          <a:spcPct val="0"/>
        </a:spcAft>
        <a:buChar char="–"/>
        <a:defRPr kumimoji="1" sz="1575">
          <a:solidFill>
            <a:schemeClr val="tx1"/>
          </a:solidFill>
          <a:latin typeface="+mn-lt"/>
          <a:ea typeface="+mn-ea"/>
        </a:defRPr>
      </a:lvl2pPr>
      <a:lvl3pPr marL="642938" indent="-128588" algn="l" rtl="0" eaLnBrk="0" fontAlgn="base" hangingPunct="0">
        <a:spcBef>
          <a:spcPct val="20000"/>
        </a:spcBef>
        <a:spcAft>
          <a:spcPct val="0"/>
        </a:spcAft>
        <a:buChar char="•"/>
        <a:defRPr kumimoji="1">
          <a:solidFill>
            <a:schemeClr val="tx1"/>
          </a:solidFill>
          <a:latin typeface="+mn-lt"/>
          <a:ea typeface="+mn-ea"/>
        </a:defRPr>
      </a:lvl3pPr>
      <a:lvl4pPr marL="900113" indent="-128588" algn="l" rtl="0" eaLnBrk="0" fontAlgn="base" hangingPunct="0">
        <a:spcBef>
          <a:spcPct val="20000"/>
        </a:spcBef>
        <a:spcAft>
          <a:spcPct val="0"/>
        </a:spcAft>
        <a:buChar char="–"/>
        <a:defRPr kumimoji="1" sz="1125">
          <a:solidFill>
            <a:schemeClr val="tx1"/>
          </a:solidFill>
          <a:latin typeface="+mn-lt"/>
          <a:ea typeface="+mn-ea"/>
        </a:defRPr>
      </a:lvl4pPr>
      <a:lvl5pPr marL="1158479" indent="-128588" algn="l" rtl="0" eaLnBrk="0" fontAlgn="base" hangingPunct="0">
        <a:spcBef>
          <a:spcPct val="20000"/>
        </a:spcBef>
        <a:spcAft>
          <a:spcPct val="0"/>
        </a:spcAft>
        <a:buChar char="»"/>
        <a:defRPr kumimoji="1" sz="1125">
          <a:solidFill>
            <a:schemeClr val="tx1"/>
          </a:solidFill>
          <a:latin typeface="+mn-lt"/>
          <a:ea typeface="+mn-ea"/>
        </a:defRPr>
      </a:lvl5pPr>
      <a:lvl6pPr marL="1415972" indent="-128725" algn="l" rtl="0" fontAlgn="base">
        <a:spcBef>
          <a:spcPct val="20000"/>
        </a:spcBef>
        <a:spcAft>
          <a:spcPct val="0"/>
        </a:spcAft>
        <a:buChar char="»"/>
        <a:defRPr kumimoji="1" sz="1125">
          <a:solidFill>
            <a:schemeClr val="tx1"/>
          </a:solidFill>
          <a:latin typeface="+mn-lt"/>
          <a:ea typeface="+mn-ea"/>
        </a:defRPr>
      </a:lvl6pPr>
      <a:lvl7pPr marL="1673420" indent="-128725" algn="l" rtl="0" fontAlgn="base">
        <a:spcBef>
          <a:spcPct val="20000"/>
        </a:spcBef>
        <a:spcAft>
          <a:spcPct val="0"/>
        </a:spcAft>
        <a:buChar char="»"/>
        <a:defRPr kumimoji="1" sz="1125">
          <a:solidFill>
            <a:schemeClr val="tx1"/>
          </a:solidFill>
          <a:latin typeface="+mn-lt"/>
          <a:ea typeface="+mn-ea"/>
        </a:defRPr>
      </a:lvl7pPr>
      <a:lvl8pPr marL="1930870" indent="-128725" algn="l" rtl="0" fontAlgn="base">
        <a:spcBef>
          <a:spcPct val="20000"/>
        </a:spcBef>
        <a:spcAft>
          <a:spcPct val="0"/>
        </a:spcAft>
        <a:buChar char="»"/>
        <a:defRPr kumimoji="1" sz="1125">
          <a:solidFill>
            <a:schemeClr val="tx1"/>
          </a:solidFill>
          <a:latin typeface="+mn-lt"/>
          <a:ea typeface="+mn-ea"/>
        </a:defRPr>
      </a:lvl8pPr>
      <a:lvl9pPr marL="2188319" indent="-128725" algn="l" rtl="0" fontAlgn="base">
        <a:spcBef>
          <a:spcPct val="20000"/>
        </a:spcBef>
        <a:spcAft>
          <a:spcPct val="0"/>
        </a:spcAft>
        <a:buChar char="»"/>
        <a:defRPr kumimoji="1" sz="1125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514899" rtl="0" eaLnBrk="1" latinLnBrk="0" hangingPunct="1">
        <a:defRPr kumimoji="1" sz="1050" kern="1200">
          <a:solidFill>
            <a:schemeClr val="tx1"/>
          </a:solidFill>
          <a:latin typeface="+mn-lt"/>
          <a:ea typeface="+mn-ea"/>
          <a:cs typeface="+mn-cs"/>
        </a:defRPr>
      </a:lvl1pPr>
      <a:lvl2pPr marL="257450" algn="l" defTabSz="514899" rtl="0" eaLnBrk="1" latinLnBrk="0" hangingPunct="1">
        <a:defRPr kumimoji="1" sz="1050" kern="1200">
          <a:solidFill>
            <a:schemeClr val="tx1"/>
          </a:solidFill>
          <a:latin typeface="+mn-lt"/>
          <a:ea typeface="+mn-ea"/>
          <a:cs typeface="+mn-cs"/>
        </a:defRPr>
      </a:lvl2pPr>
      <a:lvl3pPr marL="514899" algn="l" defTabSz="514899" rtl="0" eaLnBrk="1" latinLnBrk="0" hangingPunct="1">
        <a:defRPr kumimoji="1" sz="1050" kern="1200">
          <a:solidFill>
            <a:schemeClr val="tx1"/>
          </a:solidFill>
          <a:latin typeface="+mn-lt"/>
          <a:ea typeface="+mn-ea"/>
          <a:cs typeface="+mn-cs"/>
        </a:defRPr>
      </a:lvl3pPr>
      <a:lvl4pPr marL="772348" algn="l" defTabSz="514899" rtl="0" eaLnBrk="1" latinLnBrk="0" hangingPunct="1">
        <a:defRPr kumimoji="1" sz="1050" kern="1200">
          <a:solidFill>
            <a:schemeClr val="tx1"/>
          </a:solidFill>
          <a:latin typeface="+mn-lt"/>
          <a:ea typeface="+mn-ea"/>
          <a:cs typeface="+mn-cs"/>
        </a:defRPr>
      </a:lvl4pPr>
      <a:lvl5pPr marL="1029797" algn="l" defTabSz="514899" rtl="0" eaLnBrk="1" latinLnBrk="0" hangingPunct="1">
        <a:defRPr kumimoji="1" sz="1050" kern="1200">
          <a:solidFill>
            <a:schemeClr val="tx1"/>
          </a:solidFill>
          <a:latin typeface="+mn-lt"/>
          <a:ea typeface="+mn-ea"/>
          <a:cs typeface="+mn-cs"/>
        </a:defRPr>
      </a:lvl5pPr>
      <a:lvl6pPr marL="1287247" algn="l" defTabSz="514899" rtl="0" eaLnBrk="1" latinLnBrk="0" hangingPunct="1">
        <a:defRPr kumimoji="1" sz="1050" kern="1200">
          <a:solidFill>
            <a:schemeClr val="tx1"/>
          </a:solidFill>
          <a:latin typeface="+mn-lt"/>
          <a:ea typeface="+mn-ea"/>
          <a:cs typeface="+mn-cs"/>
        </a:defRPr>
      </a:lvl6pPr>
      <a:lvl7pPr marL="1544696" algn="l" defTabSz="514899" rtl="0" eaLnBrk="1" latinLnBrk="0" hangingPunct="1">
        <a:defRPr kumimoji="1" sz="1050" kern="1200">
          <a:solidFill>
            <a:schemeClr val="tx1"/>
          </a:solidFill>
          <a:latin typeface="+mn-lt"/>
          <a:ea typeface="+mn-ea"/>
          <a:cs typeface="+mn-cs"/>
        </a:defRPr>
      </a:lvl7pPr>
      <a:lvl8pPr marL="1802145" algn="l" defTabSz="514899" rtl="0" eaLnBrk="1" latinLnBrk="0" hangingPunct="1">
        <a:defRPr kumimoji="1" sz="1050" kern="1200">
          <a:solidFill>
            <a:schemeClr val="tx1"/>
          </a:solidFill>
          <a:latin typeface="+mn-lt"/>
          <a:ea typeface="+mn-ea"/>
          <a:cs typeface="+mn-cs"/>
        </a:defRPr>
      </a:lvl8pPr>
      <a:lvl9pPr marL="2059595" algn="l" defTabSz="514899" rtl="0" eaLnBrk="1" latinLnBrk="0" hangingPunct="1">
        <a:defRPr kumimoji="1" sz="10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>
            <a:extLst>
              <a:ext uri="{FF2B5EF4-FFF2-40B4-BE49-F238E27FC236}">
                <a16:creationId xmlns:a16="http://schemas.microsoft.com/office/drawing/2014/main" id="{3E83EE4F-3B05-4E77-BCD5-200D2F807F85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4318" y="1709367"/>
            <a:ext cx="6459048" cy="8640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51485" tIns="25743" rIns="51485" bIns="25743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ja-JP" sz="2100" kern="0" dirty="0">
                <a:latin typeface="Arial"/>
                <a:ea typeface="ＭＳ Ｐゴシック" charset="0"/>
                <a:cs typeface="Arial"/>
              </a:rPr>
              <a:t>JVET-M0314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SG" altLang="ja-JP" sz="2100" kern="0" dirty="0">
                <a:latin typeface="Arial"/>
                <a:ea typeface="ＭＳ Ｐゴシック" charset="0"/>
                <a:cs typeface="Arial"/>
              </a:rPr>
              <a:t>CE4-related: MMVD improving with </a:t>
            </a:r>
            <a:r>
              <a:rPr kumimoji="0" lang="en-SG" altLang="ja-JP" sz="2100" kern="0" dirty="0" err="1">
                <a:latin typeface="Arial"/>
                <a:ea typeface="ＭＳ Ｐゴシック" charset="0"/>
                <a:cs typeface="Arial"/>
              </a:rPr>
              <a:t>signaling</a:t>
            </a:r>
            <a:r>
              <a:rPr kumimoji="0" lang="en-SG" altLang="ja-JP" sz="2100" kern="0" dirty="0">
                <a:latin typeface="Arial"/>
                <a:ea typeface="ＭＳ Ｐゴシック" charset="0"/>
                <a:cs typeface="Arial"/>
              </a:rPr>
              <a:t> distance table</a:t>
            </a:r>
            <a:endParaRPr kumimoji="0" lang="en-US" altLang="ja-JP" sz="2100" kern="0" dirty="0">
              <a:latin typeface="Arial"/>
              <a:ea typeface="ＭＳ Ｐゴシック" charset="0"/>
              <a:cs typeface="Arial"/>
            </a:endParaRPr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E28DB34F-4E0E-44E0-8320-5752FA1927FF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6652" y="2733768"/>
            <a:ext cx="4860540" cy="7560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51485" tIns="25743" rIns="51485" bIns="25743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ja-JP" sz="1500" u="sng" kern="0" dirty="0" err="1">
                <a:solidFill>
                  <a:sysClr val="windowText" lastClr="000000"/>
                </a:solidFill>
                <a:latin typeface="Arial"/>
                <a:ea typeface="ＭＳ Ｐゴシック" charset="0"/>
                <a:cs typeface="Arial"/>
              </a:rPr>
              <a:t>Jingya</a:t>
            </a:r>
            <a:r>
              <a:rPr kumimoji="0" lang="en-US" altLang="ja-JP" sz="1500" u="sng" kern="0" dirty="0">
                <a:solidFill>
                  <a:sysClr val="windowText" lastClr="000000"/>
                </a:solidFill>
                <a:latin typeface="Arial"/>
                <a:ea typeface="ＭＳ Ｐゴシック" charset="0"/>
                <a:cs typeface="Arial"/>
              </a:rPr>
              <a:t> Li</a:t>
            </a:r>
            <a:r>
              <a:rPr kumimoji="0" lang="en-US" altLang="ja-JP" sz="1500" kern="0" dirty="0">
                <a:solidFill>
                  <a:sysClr val="windowText" lastClr="000000"/>
                </a:solidFill>
                <a:latin typeface="Arial"/>
                <a:ea typeface="ＭＳ Ｐゴシック" charset="0"/>
                <a:cs typeface="Arial"/>
              </a:rPr>
              <a:t>, Ru-Ling Liao Chong Soon Lim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rgbClr val="0041C0"/>
          </a:solidFill>
        </p:spPr>
        <p:txBody>
          <a:bodyPr/>
          <a:lstStyle/>
          <a:p>
            <a:r>
              <a:rPr lang="en-US" dirty="0"/>
              <a:t>Introduction</a:t>
            </a:r>
            <a:endParaRPr lang="en-S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9000" y="555526"/>
            <a:ext cx="6759000" cy="4176464"/>
          </a:xfrm>
        </p:spPr>
        <p:txBody>
          <a:bodyPr/>
          <a:lstStyle/>
          <a:p>
            <a:pPr>
              <a:spcBef>
                <a:spcPts val="600"/>
              </a:spcBef>
              <a:buClr>
                <a:schemeClr val="tx1"/>
              </a:buClr>
            </a:pPr>
            <a:r>
              <a:rPr lang="en-US" dirty="0"/>
              <a:t>Improving CE4.4.5: MMVD with adaptive distance table</a:t>
            </a:r>
            <a:endParaRPr lang="en-US" dirty="0">
              <a:sym typeface="Wingdings" panose="05000000000000000000" pitchFamily="2" charset="2"/>
            </a:endParaRPr>
          </a:p>
          <a:p>
            <a:pPr lvl="1">
              <a:spcBef>
                <a:spcPts val="1200"/>
              </a:spcBef>
            </a:pPr>
            <a:endParaRPr lang="en-US" dirty="0">
              <a:sym typeface="Wingdings" panose="05000000000000000000" pitchFamily="2" charset="2"/>
            </a:endParaRPr>
          </a:p>
          <a:p>
            <a:pPr>
              <a:spcBef>
                <a:spcPts val="1200"/>
              </a:spcBef>
              <a:buClr>
                <a:schemeClr val="tx1"/>
              </a:buClr>
            </a:pPr>
            <a:r>
              <a:rPr lang="en-US" dirty="0">
                <a:solidFill>
                  <a:srgbClr val="0000E6"/>
                </a:solidFill>
                <a:sym typeface="Wingdings" panose="05000000000000000000" pitchFamily="2" charset="2"/>
              </a:rPr>
              <a:t>Signaling adaptive distance table at picture level </a:t>
            </a:r>
            <a:r>
              <a:rPr lang="en-US" dirty="0">
                <a:sym typeface="Wingdings" panose="05000000000000000000" pitchFamily="2" charset="2"/>
              </a:rPr>
              <a:t>instead of deriving at decoder</a:t>
            </a:r>
          </a:p>
          <a:p>
            <a:pPr marL="0" indent="0">
              <a:spcBef>
                <a:spcPts val="1200"/>
              </a:spcBef>
              <a:buClr>
                <a:schemeClr val="tx1"/>
              </a:buClr>
              <a:buNone/>
            </a:pPr>
            <a:endParaRPr lang="en-US" dirty="0">
              <a:sym typeface="Wingdings" panose="05000000000000000000" pitchFamily="2" charset="2"/>
            </a:endParaRPr>
          </a:p>
          <a:p>
            <a:pPr>
              <a:spcBef>
                <a:spcPts val="1200"/>
              </a:spcBef>
            </a:pPr>
            <a:endParaRPr lang="en-US" dirty="0">
              <a:sym typeface="Wingdings" panose="05000000000000000000" pitchFamily="2" charset="2"/>
            </a:endParaRPr>
          </a:p>
          <a:p>
            <a:pPr>
              <a:spcBef>
                <a:spcPts val="1200"/>
              </a:spcBef>
              <a:buClr>
                <a:schemeClr val="tx1"/>
              </a:buClr>
            </a:pPr>
            <a:r>
              <a:rPr lang="en-US" dirty="0">
                <a:solidFill>
                  <a:srgbClr val="0000E6"/>
                </a:solidFill>
                <a:sym typeface="Wingdings" panose="05000000000000000000" pitchFamily="2" charset="2"/>
              </a:rPr>
              <a:t>Reducing decoder complexity</a:t>
            </a:r>
          </a:p>
          <a:p>
            <a:pPr>
              <a:spcBef>
                <a:spcPts val="1200"/>
              </a:spcBef>
            </a:pPr>
            <a:endParaRPr lang="en-US" dirty="0">
              <a:sym typeface="Wingdings" panose="05000000000000000000" pitchFamily="2" charset="2"/>
            </a:endParaRPr>
          </a:p>
          <a:p>
            <a:pPr>
              <a:spcBef>
                <a:spcPts val="1200"/>
              </a:spcBef>
            </a:pPr>
            <a:r>
              <a:rPr lang="en-US" dirty="0">
                <a:sym typeface="Wingdings" panose="05000000000000000000" pitchFamily="2" charset="2"/>
              </a:rPr>
              <a:t>-0.20% gain in RA when combining with CE4.4.5.c</a:t>
            </a:r>
            <a:br>
              <a:rPr lang="en-US" dirty="0">
                <a:sym typeface="Wingdings" panose="05000000000000000000" pitchFamily="2" charset="2"/>
              </a:rPr>
            </a:br>
            <a:r>
              <a:rPr lang="en-US" dirty="0">
                <a:sym typeface="Wingdings" panose="05000000000000000000" pitchFamily="2" charset="2"/>
              </a:rPr>
              <a:t>-0.33% gain in RA when combining with CE4.4.4.e</a:t>
            </a:r>
          </a:p>
          <a:p>
            <a:pPr>
              <a:spcBef>
                <a:spcPts val="1200"/>
              </a:spcBef>
            </a:pPr>
            <a:endParaRPr lang="en-US" dirty="0">
              <a:sym typeface="Wingdings" panose="05000000000000000000" pitchFamily="2" charset="2"/>
            </a:endParaRPr>
          </a:p>
          <a:p>
            <a:pPr marL="0" indent="0">
              <a:spcBef>
                <a:spcPts val="1200"/>
              </a:spcBef>
              <a:buNone/>
            </a:pPr>
            <a:endParaRPr lang="en-US" dirty="0">
              <a:solidFill>
                <a:srgbClr val="0000E6"/>
              </a:solidFill>
              <a:sym typeface="Wingdings" panose="05000000000000000000" pitchFamily="2" charset="2"/>
            </a:endParaRPr>
          </a:p>
          <a:p>
            <a:pPr marL="257175" lvl="1" indent="0">
              <a:buNone/>
            </a:pPr>
            <a:endParaRPr lang="en-US" dirty="0">
              <a:solidFill>
                <a:srgbClr val="0000E6"/>
              </a:solidFill>
              <a:sym typeface="Wingdings" panose="05000000000000000000" pitchFamily="2" charset="2"/>
            </a:endParaRPr>
          </a:p>
          <a:p>
            <a:pPr marL="257175" lvl="1" indent="0">
              <a:buNone/>
            </a:pPr>
            <a:endParaRPr lang="en-SG" dirty="0"/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C528FB2D-D667-4471-A8F7-CC85ADE80BD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9474180"/>
              </p:ext>
            </p:extLst>
          </p:nvPr>
        </p:nvGraphicFramePr>
        <p:xfrm>
          <a:off x="404664" y="2137840"/>
          <a:ext cx="5727700" cy="373380"/>
        </p:xfrm>
        <a:graphic>
          <a:graphicData uri="http://schemas.openxmlformats.org/drawingml/2006/table">
            <a:tbl>
              <a:tblPr firstRow="1" firstCol="1" bandRow="1"/>
              <a:tblGrid>
                <a:gridCol w="983615">
                  <a:extLst>
                    <a:ext uri="{9D8B030D-6E8A-4147-A177-3AD203B41FA5}">
                      <a16:colId xmlns:a16="http://schemas.microsoft.com/office/drawing/2014/main" val="1059320172"/>
                    </a:ext>
                  </a:extLst>
                </a:gridCol>
                <a:gridCol w="592455">
                  <a:extLst>
                    <a:ext uri="{9D8B030D-6E8A-4147-A177-3AD203B41FA5}">
                      <a16:colId xmlns:a16="http://schemas.microsoft.com/office/drawing/2014/main" val="1162904663"/>
                    </a:ext>
                  </a:extLst>
                </a:gridCol>
                <a:gridCol w="593090">
                  <a:extLst>
                    <a:ext uri="{9D8B030D-6E8A-4147-A177-3AD203B41FA5}">
                      <a16:colId xmlns:a16="http://schemas.microsoft.com/office/drawing/2014/main" val="2198930599"/>
                    </a:ext>
                  </a:extLst>
                </a:gridCol>
                <a:gridCol w="593090">
                  <a:extLst>
                    <a:ext uri="{9D8B030D-6E8A-4147-A177-3AD203B41FA5}">
                      <a16:colId xmlns:a16="http://schemas.microsoft.com/office/drawing/2014/main" val="3876896212"/>
                    </a:ext>
                  </a:extLst>
                </a:gridCol>
                <a:gridCol w="593090">
                  <a:extLst>
                    <a:ext uri="{9D8B030D-6E8A-4147-A177-3AD203B41FA5}">
                      <a16:colId xmlns:a16="http://schemas.microsoft.com/office/drawing/2014/main" val="641250820"/>
                    </a:ext>
                  </a:extLst>
                </a:gridCol>
                <a:gridCol w="593090">
                  <a:extLst>
                    <a:ext uri="{9D8B030D-6E8A-4147-A177-3AD203B41FA5}">
                      <a16:colId xmlns:a16="http://schemas.microsoft.com/office/drawing/2014/main" val="3935191787"/>
                    </a:ext>
                  </a:extLst>
                </a:gridCol>
                <a:gridCol w="593090">
                  <a:extLst>
                    <a:ext uri="{9D8B030D-6E8A-4147-A177-3AD203B41FA5}">
                      <a16:colId xmlns:a16="http://schemas.microsoft.com/office/drawing/2014/main" val="173900250"/>
                    </a:ext>
                  </a:extLst>
                </a:gridCol>
                <a:gridCol w="593090">
                  <a:extLst>
                    <a:ext uri="{9D8B030D-6E8A-4147-A177-3AD203B41FA5}">
                      <a16:colId xmlns:a16="http://schemas.microsoft.com/office/drawing/2014/main" val="4044855182"/>
                    </a:ext>
                  </a:extLst>
                </a:gridCol>
                <a:gridCol w="593090">
                  <a:extLst>
                    <a:ext uri="{9D8B030D-6E8A-4147-A177-3AD203B41FA5}">
                      <a16:colId xmlns:a16="http://schemas.microsoft.com/office/drawing/2014/main" val="3909823449"/>
                    </a:ext>
                  </a:extLst>
                </a:gridCol>
              </a:tblGrid>
              <a:tr h="186690"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147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Yu Mincho" panose="02020400000000000000" pitchFamily="18" charset="-128"/>
                          <a:cs typeface="Arial" panose="020B0604020202020204" pitchFamily="34" charset="0"/>
                        </a:rPr>
                        <a:t>Distance IDX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147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Yu Mincho" panose="02020400000000000000" pitchFamily="18" charset="-128"/>
                          <a:cs typeface="Arial" panose="020B0604020202020204" pitchFamily="34" charset="0"/>
                        </a:rPr>
                        <a:t>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147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Yu Mincho" panose="02020400000000000000" pitchFamily="18" charset="-128"/>
                          <a:cs typeface="Arial" panose="020B0604020202020204" pitchFamily="34" charset="0"/>
                        </a:rPr>
                        <a:t>1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147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Yu Mincho" panose="02020400000000000000" pitchFamily="18" charset="-128"/>
                          <a:cs typeface="Arial" panose="020B0604020202020204" pitchFamily="34" charset="0"/>
                        </a:rPr>
                        <a:t>2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147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Yu Mincho" panose="02020400000000000000" pitchFamily="18" charset="-128"/>
                          <a:cs typeface="Arial" panose="020B0604020202020204" pitchFamily="34" charset="0"/>
                        </a:rPr>
                        <a:t>3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147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Yu Mincho" panose="02020400000000000000" pitchFamily="18" charset="-128"/>
                          <a:cs typeface="Arial" panose="020B0604020202020204" pitchFamily="34" charset="0"/>
                        </a:rPr>
                        <a:t>4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147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Yu Mincho" panose="02020400000000000000" pitchFamily="18" charset="-128"/>
                          <a:cs typeface="Arial" panose="020B0604020202020204" pitchFamily="34" charset="0"/>
                        </a:rPr>
                        <a:t>5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147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Yu Mincho" panose="02020400000000000000" pitchFamily="18" charset="-128"/>
                          <a:cs typeface="Arial" panose="020B0604020202020204" pitchFamily="34" charset="0"/>
                        </a:rPr>
                        <a:t>6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147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Yu Mincho" panose="02020400000000000000" pitchFamily="18" charset="-128"/>
                          <a:cs typeface="Arial" panose="020B0604020202020204" pitchFamily="34" charset="0"/>
                        </a:rPr>
                        <a:t>7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19386802"/>
                  </a:ext>
                </a:extLst>
              </a:tr>
              <a:tr h="186690"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147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Yu Mincho" panose="02020400000000000000" pitchFamily="18" charset="-128"/>
                          <a:cs typeface="Arial" panose="020B0604020202020204" pitchFamily="34" charset="0"/>
                        </a:rPr>
                        <a:t>Binary Value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147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Yu Mincho" panose="02020400000000000000" pitchFamily="18" charset="-128"/>
                          <a:cs typeface="Arial" panose="020B0604020202020204" pitchFamily="34" charset="0"/>
                        </a:rPr>
                        <a:t>000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147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Yu Mincho" panose="02020400000000000000" pitchFamily="18" charset="-128"/>
                          <a:cs typeface="Arial" panose="020B0604020202020204" pitchFamily="34" charset="0"/>
                        </a:rPr>
                        <a:t>001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147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Yu Mincho" panose="02020400000000000000" pitchFamily="18" charset="-128"/>
                          <a:cs typeface="Arial" panose="020B0604020202020204" pitchFamily="34" charset="0"/>
                        </a:rPr>
                        <a:t>010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147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Yu Mincho" panose="02020400000000000000" pitchFamily="18" charset="-128"/>
                          <a:cs typeface="Arial" panose="020B0604020202020204" pitchFamily="34" charset="0"/>
                        </a:rPr>
                        <a:t>011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147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Yu Mincho" panose="02020400000000000000" pitchFamily="18" charset="-128"/>
                          <a:cs typeface="Arial" panose="020B0604020202020204" pitchFamily="34" charset="0"/>
                        </a:rPr>
                        <a:t>100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147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Yu Mincho" panose="02020400000000000000" pitchFamily="18" charset="-128"/>
                          <a:cs typeface="Arial" panose="020B0604020202020204" pitchFamily="34" charset="0"/>
                        </a:rPr>
                        <a:t>101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147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Yu Mincho" panose="02020400000000000000" pitchFamily="18" charset="-128"/>
                          <a:cs typeface="Arial" panose="020B0604020202020204" pitchFamily="34" charset="0"/>
                        </a:rPr>
                        <a:t>110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147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Yu Mincho" panose="02020400000000000000" pitchFamily="18" charset="-128"/>
                          <a:cs typeface="Arial" panose="020B0604020202020204" pitchFamily="34" charset="0"/>
                        </a:rPr>
                        <a:t>111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07340900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Simulation results</a:t>
            </a:r>
            <a:endParaRPr lang="en-SG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67193458"/>
              </p:ext>
            </p:extLst>
          </p:nvPr>
        </p:nvGraphicFramePr>
        <p:xfrm>
          <a:off x="332656" y="977230"/>
          <a:ext cx="6251321" cy="411480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139321">
                  <a:extLst>
                    <a:ext uri="{9D8B030D-6E8A-4147-A177-3AD203B41FA5}">
                      <a16:colId xmlns:a16="http://schemas.microsoft.com/office/drawing/2014/main" val="1701548521"/>
                    </a:ext>
                  </a:extLst>
                </a:gridCol>
                <a:gridCol w="540000">
                  <a:extLst>
                    <a:ext uri="{9D8B030D-6E8A-4147-A177-3AD203B41FA5}">
                      <a16:colId xmlns:a16="http://schemas.microsoft.com/office/drawing/2014/main" val="3190012316"/>
                    </a:ext>
                  </a:extLst>
                </a:gridCol>
                <a:gridCol w="540000">
                  <a:extLst>
                    <a:ext uri="{9D8B030D-6E8A-4147-A177-3AD203B41FA5}">
                      <a16:colId xmlns:a16="http://schemas.microsoft.com/office/drawing/2014/main" val="2958603449"/>
                    </a:ext>
                  </a:extLst>
                </a:gridCol>
                <a:gridCol w="540000">
                  <a:extLst>
                    <a:ext uri="{9D8B030D-6E8A-4147-A177-3AD203B41FA5}">
                      <a16:colId xmlns:a16="http://schemas.microsoft.com/office/drawing/2014/main" val="1219483860"/>
                    </a:ext>
                  </a:extLst>
                </a:gridCol>
                <a:gridCol w="468000">
                  <a:extLst>
                    <a:ext uri="{9D8B030D-6E8A-4147-A177-3AD203B41FA5}">
                      <a16:colId xmlns:a16="http://schemas.microsoft.com/office/drawing/2014/main" val="941937129"/>
                    </a:ext>
                  </a:extLst>
                </a:gridCol>
                <a:gridCol w="468000">
                  <a:extLst>
                    <a:ext uri="{9D8B030D-6E8A-4147-A177-3AD203B41FA5}">
                      <a16:colId xmlns:a16="http://schemas.microsoft.com/office/drawing/2014/main" val="947184876"/>
                    </a:ext>
                  </a:extLst>
                </a:gridCol>
                <a:gridCol w="540000">
                  <a:extLst>
                    <a:ext uri="{9D8B030D-6E8A-4147-A177-3AD203B41FA5}">
                      <a16:colId xmlns:a16="http://schemas.microsoft.com/office/drawing/2014/main" val="1694494737"/>
                    </a:ext>
                  </a:extLst>
                </a:gridCol>
                <a:gridCol w="540000">
                  <a:extLst>
                    <a:ext uri="{9D8B030D-6E8A-4147-A177-3AD203B41FA5}">
                      <a16:colId xmlns:a16="http://schemas.microsoft.com/office/drawing/2014/main" val="1505237103"/>
                    </a:ext>
                  </a:extLst>
                </a:gridCol>
                <a:gridCol w="540000">
                  <a:extLst>
                    <a:ext uri="{9D8B030D-6E8A-4147-A177-3AD203B41FA5}">
                      <a16:colId xmlns:a16="http://schemas.microsoft.com/office/drawing/2014/main" val="4063810531"/>
                    </a:ext>
                  </a:extLst>
                </a:gridCol>
                <a:gridCol w="468000">
                  <a:extLst>
                    <a:ext uri="{9D8B030D-6E8A-4147-A177-3AD203B41FA5}">
                      <a16:colId xmlns:a16="http://schemas.microsoft.com/office/drawing/2014/main" val="743688768"/>
                    </a:ext>
                  </a:extLst>
                </a:gridCol>
                <a:gridCol w="468000">
                  <a:extLst>
                    <a:ext uri="{9D8B030D-6E8A-4147-A177-3AD203B41FA5}">
                      <a16:colId xmlns:a16="http://schemas.microsoft.com/office/drawing/2014/main" val="2542681337"/>
                    </a:ext>
                  </a:extLst>
                </a:gridCol>
              </a:tblGrid>
              <a:tr h="216000"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effectLst/>
                          <a:latin typeface="+mn-lt"/>
                        </a:rPr>
                        <a:t>Random</a:t>
                      </a:r>
                      <a:r>
                        <a:rPr lang="en-US" sz="900" b="1" baseline="0" dirty="0">
                          <a:effectLst/>
                          <a:latin typeface="+mn-lt"/>
                        </a:rPr>
                        <a:t> Access</a:t>
                      </a:r>
                      <a:endParaRPr lang="en-SG" sz="900" b="1" dirty="0">
                        <a:effectLst/>
                        <a:latin typeface="+mn-lt"/>
                      </a:endParaRPr>
                    </a:p>
                  </a:txBody>
                  <a:tcPr marL="45720" marR="4572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 dirty="0"/>
                        <a:t>CE4.4.5.c Adaptive distance table for MMVD</a:t>
                      </a:r>
                      <a:endParaRPr lang="en-SG" sz="900" b="1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45720" marR="4572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S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S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S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SG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marL="0" marR="0" indent="0" algn="ctr" defTabSz="514899" rtl="0" eaLnBrk="1" fontAlgn="auto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  <a:defRPr/>
                      </a:pPr>
                      <a:r>
                        <a:rPr lang="en-US" sz="900" b="1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CE4.4.5.c + signaled distance</a:t>
                      </a:r>
                      <a:r>
                        <a:rPr lang="en-US" sz="900" b="1" baseline="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 table</a:t>
                      </a:r>
                      <a:r>
                        <a:rPr lang="en-US" sz="900" b="1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 (proposed)</a:t>
                      </a:r>
                      <a:endParaRPr lang="en-SG" sz="900" b="1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0" marR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algn="ctr" defTabSz="514899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kumimoji="1" lang="en-SG" sz="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0073" marR="60073" marT="0" marB="0" anchor="ctr"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algn="ctr" defTabSz="514899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kumimoji="1" lang="en-SG" sz="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0073" marR="60073" marT="0" marB="0" anchor="ctr"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algn="ctr" defTabSz="514899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kumimoji="1" lang="en-SG" sz="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0073" marR="60073" marT="0" marB="0" anchor="ctr"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algn="ctr" defTabSz="514899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kumimoji="1" lang="en-SG" sz="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0073" marR="60073" marT="0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08544635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effectLst/>
                          <a:latin typeface="+mn-lt"/>
                        </a:rPr>
                        <a:t>Main 10</a:t>
                      </a:r>
                      <a:endParaRPr lang="en-SG" sz="900" b="1" dirty="0">
                        <a:effectLst/>
                        <a:latin typeface="+mn-lt"/>
                      </a:endParaRPr>
                    </a:p>
                  </a:txBody>
                  <a:tcPr marL="45720" marR="4572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900" b="0" dirty="0">
                          <a:effectLst/>
                          <a:latin typeface="+mn-lt"/>
                        </a:rPr>
                        <a:t>Y</a:t>
                      </a:r>
                      <a:endParaRPr lang="en-SG" sz="900" b="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45720" marR="4572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900" b="0" dirty="0">
                          <a:effectLst/>
                          <a:latin typeface="+mn-lt"/>
                        </a:rPr>
                        <a:t>U</a:t>
                      </a:r>
                      <a:endParaRPr lang="en-SG" sz="900" b="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45720" marR="4572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900" b="0" dirty="0">
                          <a:effectLst/>
                          <a:latin typeface="+mn-lt"/>
                        </a:rPr>
                        <a:t>V</a:t>
                      </a:r>
                      <a:endParaRPr lang="en-SG" sz="900" b="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45720" marR="4572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900" b="0" dirty="0" err="1">
                          <a:effectLst/>
                          <a:latin typeface="+mn-lt"/>
                        </a:rPr>
                        <a:t>EncT</a:t>
                      </a:r>
                      <a:endParaRPr lang="en-SG" sz="900" b="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45720" marR="4572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900" b="0" dirty="0" err="1">
                          <a:effectLst/>
                          <a:latin typeface="+mn-lt"/>
                        </a:rPr>
                        <a:t>DecT</a:t>
                      </a:r>
                      <a:endParaRPr lang="en-SG" sz="900" b="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45720" marR="4572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900" b="0" dirty="0">
                          <a:effectLst/>
                          <a:latin typeface="+mn-lt"/>
                        </a:rPr>
                        <a:t>Y</a:t>
                      </a:r>
                      <a:endParaRPr lang="en-SG" sz="900" b="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45720" marR="4572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900" b="0" dirty="0">
                          <a:effectLst/>
                          <a:latin typeface="+mn-lt"/>
                        </a:rPr>
                        <a:t>U</a:t>
                      </a:r>
                      <a:endParaRPr lang="en-SG" sz="900" b="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45720" marR="4572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900" b="0" dirty="0">
                          <a:effectLst/>
                          <a:latin typeface="+mn-lt"/>
                        </a:rPr>
                        <a:t>V</a:t>
                      </a:r>
                      <a:endParaRPr lang="en-SG" sz="900" b="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45720" marR="4572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900" b="0" dirty="0" err="1">
                          <a:effectLst/>
                          <a:latin typeface="+mn-lt"/>
                        </a:rPr>
                        <a:t>EncT</a:t>
                      </a:r>
                      <a:endParaRPr lang="en-SG" sz="900" b="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45720" marR="4572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900" b="0" dirty="0" err="1">
                          <a:effectLst/>
                          <a:latin typeface="+mn-lt"/>
                        </a:rPr>
                        <a:t>DecT</a:t>
                      </a:r>
                      <a:endParaRPr lang="en-SG" sz="900" b="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45720" marR="4572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18662800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900" b="0" dirty="0">
                          <a:effectLst/>
                          <a:latin typeface="+mn-lt"/>
                        </a:rPr>
                        <a:t>Class A1</a:t>
                      </a:r>
                      <a:endParaRPr lang="en-SG" sz="900" b="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45720" marR="4572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Yu Mincho"/>
                        </a:rPr>
                        <a:t>-0.46%</a:t>
                      </a:r>
                      <a:endParaRPr lang="en-SG" sz="1000" dirty="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L="62865" marR="62865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Yu Mincho"/>
                        </a:rPr>
                        <a:t>-0.64%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L="62865" marR="62865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Yu Mincho"/>
                        </a:rPr>
                        <a:t>-0.72%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L="62865" marR="62865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Yu Mincho"/>
                        </a:rPr>
                        <a:t>99%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L="62865" marR="62865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Yu Mincho"/>
                        </a:rPr>
                        <a:t>98%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L="62865" marR="62865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G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G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-0.62%</a:t>
                      </a:r>
                    </a:p>
                  </a:txBody>
                  <a:tcPr marL="9525" marR="9525" marT="952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G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-0.70%</a:t>
                      </a:r>
                    </a:p>
                  </a:txBody>
                  <a:tcPr marL="9525" marR="9525" marT="952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G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G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9525" marR="9525" marT="952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6305050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900" b="0" dirty="0">
                          <a:effectLst/>
                          <a:latin typeface="+mn-lt"/>
                        </a:rPr>
                        <a:t>Class A2</a:t>
                      </a:r>
                      <a:endParaRPr lang="en-SG" sz="900" b="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45720" marR="4572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Yu Mincho"/>
                        </a:rPr>
                        <a:t>-0.28%</a:t>
                      </a:r>
                      <a:endParaRPr lang="en-SG" sz="1000" dirty="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L="62865" marR="62865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Yu Mincho"/>
                        </a:rPr>
                        <a:t>-0.82%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L="62865" marR="62865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Yu Mincho"/>
                        </a:rPr>
                        <a:t>-0.69%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L="62865" marR="62865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Yu Mincho"/>
                        </a:rPr>
                        <a:t>101%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L="62865" marR="62865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Yu Mincho"/>
                        </a:rPr>
                        <a:t>97%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L="62865" marR="62865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G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G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-0.81%</a:t>
                      </a:r>
                    </a:p>
                  </a:txBody>
                  <a:tcPr marL="9525" marR="9525" marT="952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G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-0.69%</a:t>
                      </a:r>
                    </a:p>
                  </a:txBody>
                  <a:tcPr marL="9525" marR="9525" marT="952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G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G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9525" marR="9525" marT="952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29552398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900" b="0" dirty="0">
                          <a:effectLst/>
                          <a:latin typeface="+mn-lt"/>
                        </a:rPr>
                        <a:t>Class B</a:t>
                      </a:r>
                      <a:endParaRPr lang="en-SG" sz="900" b="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45720" marR="4572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Yu Mincho"/>
                        </a:rPr>
                        <a:t>-0.17%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L="62865" marR="62865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Yu Mincho"/>
                        </a:rPr>
                        <a:t>-0.23%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L="62865" marR="62865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Yu Mincho"/>
                        </a:rPr>
                        <a:t>-0.40%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L="62865" marR="62865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Yu Mincho"/>
                        </a:rPr>
                        <a:t>104%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L="62865" marR="62865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Yu Mincho"/>
                        </a:rPr>
                        <a:t>98%</a:t>
                      </a:r>
                      <a:endParaRPr lang="en-SG" sz="1000" dirty="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L="62865" marR="62865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G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G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-0.19%</a:t>
                      </a:r>
                    </a:p>
                  </a:txBody>
                  <a:tcPr marL="9525" marR="9525" marT="952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G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-0.36%</a:t>
                      </a:r>
                    </a:p>
                  </a:txBody>
                  <a:tcPr marL="9525" marR="9525" marT="952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G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G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</a:p>
                  </a:txBody>
                  <a:tcPr marL="9525" marR="9525" marT="952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93981033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900" b="0" dirty="0">
                          <a:effectLst/>
                          <a:latin typeface="+mn-lt"/>
                        </a:rPr>
                        <a:t>Class C</a:t>
                      </a:r>
                      <a:endParaRPr lang="en-SG" sz="900" b="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45720" marR="4572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Yu Mincho"/>
                        </a:rPr>
                        <a:t>-0.15%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L="62865" marR="62865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Yu Mincho"/>
                        </a:rPr>
                        <a:t>-0.23%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L="62865" marR="62865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Yu Mincho"/>
                        </a:rPr>
                        <a:t>-0.17%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L="62865" marR="62865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Yu Mincho"/>
                        </a:rPr>
                        <a:t>107%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L="62865" marR="62865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Yu Mincho"/>
                        </a:rPr>
                        <a:t>98%</a:t>
                      </a:r>
                      <a:endParaRPr lang="en-SG" sz="1000" dirty="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L="62865" marR="62865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G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G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-0.13%</a:t>
                      </a:r>
                    </a:p>
                  </a:txBody>
                  <a:tcPr marL="9525" marR="9525" marT="952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G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-0.07%</a:t>
                      </a:r>
                    </a:p>
                  </a:txBody>
                  <a:tcPr marL="9525" marR="9525" marT="952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G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G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50980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900" b="1" dirty="0">
                          <a:effectLst/>
                          <a:latin typeface="+mn-lt"/>
                        </a:rPr>
                        <a:t>Overall</a:t>
                      </a:r>
                      <a:endParaRPr lang="en-SG" sz="900" b="1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45720" marR="4572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Yu Mincho"/>
                        </a:rPr>
                        <a:t>-0.24%</a:t>
                      </a:r>
                      <a:endParaRPr lang="en-SG" sz="1000" b="1" dirty="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L="62865" marR="62865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Yu Mincho"/>
                        </a:rPr>
                        <a:t>-0.43%</a:t>
                      </a:r>
                      <a:endParaRPr lang="en-SG" sz="1000" b="1" dirty="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L="62865" marR="62865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Yu Mincho"/>
                        </a:rPr>
                        <a:t>-0.46%</a:t>
                      </a:r>
                      <a:endParaRPr lang="en-SG" sz="1000" b="1" dirty="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L="62865" marR="62865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Yu Mincho"/>
                        </a:rPr>
                        <a:t>103%</a:t>
                      </a:r>
                      <a:endParaRPr lang="en-SG" sz="1000" b="1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L="62865" marR="62865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Yu Mincho"/>
                        </a:rPr>
                        <a:t>98%</a:t>
                      </a:r>
                      <a:endParaRPr lang="en-SG" sz="1000" b="1" dirty="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L="62865" marR="62865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G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G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-0.38%</a:t>
                      </a:r>
                    </a:p>
                  </a:txBody>
                  <a:tcPr marL="9525" marR="9525" marT="952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G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-0.42%</a:t>
                      </a:r>
                    </a:p>
                  </a:txBody>
                  <a:tcPr marL="9525" marR="9525" marT="952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G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G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9525" marR="9525" marT="952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90968553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900" b="0" dirty="0">
                          <a:effectLst/>
                          <a:latin typeface="+mn-lt"/>
                        </a:rPr>
                        <a:t>Class D</a:t>
                      </a:r>
                      <a:endParaRPr lang="en-SG" sz="900" b="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45720" marR="4572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Yu Mincho"/>
                        </a:rPr>
                        <a:t>-0.19%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L="62865" marR="62865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Yu Mincho"/>
                        </a:rPr>
                        <a:t>-0.44%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L="62865" marR="62865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Yu Mincho"/>
                        </a:rPr>
                        <a:t>-0.38%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L="62865" marR="62865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Yu Mincho"/>
                        </a:rPr>
                        <a:t>108%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L="62865" marR="62865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Yu Mincho"/>
                        </a:rPr>
                        <a:t>98%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L="62865" marR="62865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G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G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-0.22%</a:t>
                      </a:r>
                    </a:p>
                  </a:txBody>
                  <a:tcPr marL="9525" marR="9525" marT="952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G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-0.16%</a:t>
                      </a:r>
                    </a:p>
                  </a:txBody>
                  <a:tcPr marL="9525" marR="9525" marT="952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G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G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20603427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900" b="0" dirty="0">
                          <a:effectLst/>
                          <a:latin typeface="+mn-lt"/>
                        </a:rPr>
                        <a:t>Class F</a:t>
                      </a:r>
                      <a:endParaRPr lang="en-SG" sz="900" b="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45720" marR="4572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Yu Mincho"/>
                        </a:rPr>
                        <a:t>-0.15%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L="62865" marR="62865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Yu Mincho"/>
                        </a:rPr>
                        <a:t>-0.20%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L="62865" marR="62865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Yu Mincho"/>
                        </a:rPr>
                        <a:t>-0.23%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L="62865" marR="62865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Yu Mincho"/>
                        </a:rPr>
                        <a:t>108%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L="62865" marR="62865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Yu Mincho"/>
                        </a:rPr>
                        <a:t>100%</a:t>
                      </a:r>
                      <a:endParaRPr lang="en-SG" sz="1000" dirty="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L="62865" marR="62865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G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G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-0.14%</a:t>
                      </a:r>
                    </a:p>
                  </a:txBody>
                  <a:tcPr marL="9525" marR="9525" marT="952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G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-0.17%</a:t>
                      </a:r>
                    </a:p>
                  </a:txBody>
                  <a:tcPr marL="9525" marR="9525" marT="952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G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G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9525" marR="9525" marT="952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32975959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endParaRPr lang="en-SG" sz="900" b="1" dirty="0">
                        <a:effectLst/>
                        <a:latin typeface="+mn-lt"/>
                      </a:endParaRPr>
                    </a:p>
                  </a:txBody>
                  <a:tcPr marL="45720" marR="4572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SG" sz="900" dirty="0">
                        <a:effectLst/>
                        <a:latin typeface="+mn-lt"/>
                      </a:endParaRPr>
                    </a:p>
                  </a:txBody>
                  <a:tcPr marL="45720" marR="4572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SG" sz="900" dirty="0">
                        <a:effectLst/>
                        <a:latin typeface="+mn-lt"/>
                      </a:endParaRPr>
                    </a:p>
                  </a:txBody>
                  <a:tcPr marL="45720" marR="4572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SG" sz="900" dirty="0">
                        <a:effectLst/>
                        <a:latin typeface="+mn-lt"/>
                      </a:endParaRPr>
                    </a:p>
                  </a:txBody>
                  <a:tcPr marL="45720" marR="4572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SG" sz="900" dirty="0">
                        <a:effectLst/>
                        <a:latin typeface="+mn-lt"/>
                      </a:endParaRPr>
                    </a:p>
                  </a:txBody>
                  <a:tcPr marL="45720" marR="4572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SG" sz="900" dirty="0">
                        <a:effectLst/>
                        <a:latin typeface="+mn-lt"/>
                      </a:endParaRPr>
                    </a:p>
                  </a:txBody>
                  <a:tcPr marL="45720" marR="4572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SG" sz="900" dirty="0">
                        <a:effectLst/>
                        <a:latin typeface="+mn-lt"/>
                      </a:endParaRPr>
                    </a:p>
                  </a:txBody>
                  <a:tcPr marL="45720" marR="4572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SG" sz="900" dirty="0">
                        <a:effectLst/>
                        <a:latin typeface="+mn-lt"/>
                      </a:endParaRPr>
                    </a:p>
                  </a:txBody>
                  <a:tcPr marL="45720" marR="4572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SG" sz="900" dirty="0">
                        <a:effectLst/>
                        <a:latin typeface="+mn-lt"/>
                      </a:endParaRPr>
                    </a:p>
                  </a:txBody>
                  <a:tcPr marL="45720" marR="4572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SG" sz="900" dirty="0">
                        <a:effectLst/>
                        <a:latin typeface="+mn-lt"/>
                      </a:endParaRPr>
                    </a:p>
                  </a:txBody>
                  <a:tcPr marL="45720" marR="4572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SG" sz="900" dirty="0">
                        <a:effectLst/>
                        <a:latin typeface="+mn-lt"/>
                      </a:endParaRPr>
                    </a:p>
                  </a:txBody>
                  <a:tcPr marL="45720" marR="4572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3944545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effectLst/>
                          <a:latin typeface="+mn-lt"/>
                        </a:rPr>
                        <a:t>Low delay B</a:t>
                      </a:r>
                      <a:endParaRPr lang="en-SG" sz="900" b="1" dirty="0">
                        <a:effectLst/>
                        <a:latin typeface="+mn-lt"/>
                      </a:endParaRPr>
                    </a:p>
                  </a:txBody>
                  <a:tcPr marL="45720" marR="4572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 dirty="0"/>
                        <a:t>CE4.4.5.c Adaptive distance table for MMVD</a:t>
                      </a:r>
                      <a:endParaRPr lang="en-SG" sz="900" b="1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45720" marR="4572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S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S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S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SG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marL="0" marR="0" indent="0" algn="ctr" defTabSz="514899" rtl="0" eaLnBrk="1" fontAlgn="auto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  <a:defRPr/>
                      </a:pPr>
                      <a:r>
                        <a:rPr lang="en-US" sz="900" b="1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CE4.4.5.c + signaled distance</a:t>
                      </a:r>
                      <a:r>
                        <a:rPr lang="en-US" sz="900" b="1" baseline="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 table</a:t>
                      </a:r>
                      <a:r>
                        <a:rPr lang="en-US" sz="900" b="1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 (proposed)</a:t>
                      </a:r>
                      <a:endParaRPr lang="en-SG" sz="900" b="1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SG" sz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073" marR="60073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SG" sz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073" marR="60073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SG" sz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073" marR="60073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SG" sz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073" marR="60073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63947943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effectLst/>
                          <a:latin typeface="+mn-lt"/>
                        </a:rPr>
                        <a:t>Main 10</a:t>
                      </a:r>
                      <a:endParaRPr lang="en-SG" sz="900" b="1" dirty="0">
                        <a:effectLst/>
                        <a:latin typeface="+mn-lt"/>
                      </a:endParaRPr>
                    </a:p>
                  </a:txBody>
                  <a:tcPr marL="45720" marR="4572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900" b="0" dirty="0">
                          <a:effectLst/>
                          <a:latin typeface="+mn-lt"/>
                        </a:rPr>
                        <a:t>Y</a:t>
                      </a:r>
                      <a:endParaRPr lang="en-SG" sz="900" b="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45720" marR="4572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900" b="0" dirty="0">
                          <a:effectLst/>
                          <a:latin typeface="+mn-lt"/>
                        </a:rPr>
                        <a:t>U</a:t>
                      </a:r>
                      <a:endParaRPr lang="en-SG" sz="900" b="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45720" marR="4572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900" b="0" dirty="0">
                          <a:effectLst/>
                          <a:latin typeface="+mn-lt"/>
                        </a:rPr>
                        <a:t>V</a:t>
                      </a:r>
                      <a:endParaRPr lang="en-SG" sz="900" b="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45720" marR="4572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900" b="0" dirty="0" err="1">
                          <a:effectLst/>
                          <a:latin typeface="+mn-lt"/>
                        </a:rPr>
                        <a:t>EncT</a:t>
                      </a:r>
                      <a:endParaRPr lang="en-SG" sz="900" b="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45720" marR="4572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900" b="0" dirty="0" err="1">
                          <a:effectLst/>
                          <a:latin typeface="+mn-lt"/>
                        </a:rPr>
                        <a:t>DecT</a:t>
                      </a:r>
                      <a:endParaRPr lang="en-SG" sz="900" b="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45720" marR="4572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900" b="0" dirty="0">
                          <a:effectLst/>
                          <a:latin typeface="+mn-lt"/>
                        </a:rPr>
                        <a:t>Y</a:t>
                      </a:r>
                      <a:endParaRPr lang="en-SG" sz="900" b="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45720" marR="4572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900" b="0" dirty="0">
                          <a:effectLst/>
                          <a:latin typeface="+mn-lt"/>
                        </a:rPr>
                        <a:t>U</a:t>
                      </a:r>
                      <a:endParaRPr lang="en-SG" sz="900" b="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45720" marR="4572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900" b="0" dirty="0">
                          <a:effectLst/>
                          <a:latin typeface="+mn-lt"/>
                        </a:rPr>
                        <a:t>V</a:t>
                      </a:r>
                      <a:endParaRPr lang="en-SG" sz="900" b="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45720" marR="4572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900" b="0" dirty="0" err="1">
                          <a:effectLst/>
                          <a:latin typeface="+mn-lt"/>
                        </a:rPr>
                        <a:t>EncT</a:t>
                      </a:r>
                      <a:endParaRPr lang="en-SG" sz="900" b="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45720" marR="4572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900" b="0" dirty="0" err="1">
                          <a:effectLst/>
                          <a:latin typeface="+mn-lt"/>
                        </a:rPr>
                        <a:t>DecT</a:t>
                      </a:r>
                      <a:endParaRPr lang="en-SG" sz="900" b="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45720" marR="4572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32415000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900" b="0" dirty="0">
                          <a:effectLst/>
                          <a:latin typeface="+mn-lt"/>
                        </a:rPr>
                        <a:t>Class B</a:t>
                      </a:r>
                      <a:endParaRPr lang="en-SG" sz="900" b="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45720" marR="4572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Yu Mincho"/>
                        </a:rPr>
                        <a:t>-0.13%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L="62865" marR="62865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Yu Mincho"/>
                        </a:rPr>
                        <a:t>-0.51%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L="62865" marR="62865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Yu Mincho"/>
                        </a:rPr>
                        <a:t>-0.08%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L="62865" marR="62865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Yu Mincho"/>
                        </a:rPr>
                        <a:t>104%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L="62865" marR="62865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Yu Mincho"/>
                        </a:rPr>
                        <a:t>100%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L="62865" marR="62865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G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G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-0.48%</a:t>
                      </a:r>
                    </a:p>
                  </a:txBody>
                  <a:tcPr marL="9525" marR="9525" marT="952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G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9525" marR="9525" marT="952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G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G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71532212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900" b="0" dirty="0">
                          <a:effectLst/>
                          <a:latin typeface="+mn-lt"/>
                        </a:rPr>
                        <a:t>Class C</a:t>
                      </a:r>
                      <a:endParaRPr lang="en-SG" sz="900" b="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45720" marR="4572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Yu Mincho"/>
                        </a:rPr>
                        <a:t>-0.17%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L="62865" marR="62865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Yu Mincho"/>
                        </a:rPr>
                        <a:t>0.15%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L="62865" marR="62865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Yu Mincho"/>
                        </a:rPr>
                        <a:t>-0.02%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L="62865" marR="62865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Yu Mincho"/>
                        </a:rPr>
                        <a:t>106%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L="62865" marR="62865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Yu Mincho"/>
                        </a:rPr>
                        <a:t>100%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L="62865" marR="62865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G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G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0.24%</a:t>
                      </a:r>
                    </a:p>
                  </a:txBody>
                  <a:tcPr marL="9525" marR="9525" marT="952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G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0.07%</a:t>
                      </a:r>
                    </a:p>
                  </a:txBody>
                  <a:tcPr marL="9525" marR="9525" marT="952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G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G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85698017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900" b="0" dirty="0">
                          <a:effectLst/>
                          <a:latin typeface="+mn-lt"/>
                        </a:rPr>
                        <a:t>Class E</a:t>
                      </a:r>
                      <a:endParaRPr lang="en-SG" sz="900" b="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45720" marR="4572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Yu Mincho"/>
                        </a:rPr>
                        <a:t>-0.06%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L="62865" marR="62865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Yu Mincho"/>
                        </a:rPr>
                        <a:t>0.25%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L="62865" marR="62865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Yu Mincho"/>
                        </a:rPr>
                        <a:t>-0.03%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L="62865" marR="62865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Yu Mincho"/>
                        </a:rPr>
                        <a:t>104%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L="62865" marR="62865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Yu Mincho"/>
                        </a:rPr>
                        <a:t>100%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L="62865" marR="62865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G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G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0.58%</a:t>
                      </a:r>
                    </a:p>
                  </a:txBody>
                  <a:tcPr marL="9525" marR="9525" marT="952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G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0.30%</a:t>
                      </a:r>
                    </a:p>
                  </a:txBody>
                  <a:tcPr marL="9525" marR="9525" marT="952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G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G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02575898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900" b="1" dirty="0">
                          <a:effectLst/>
                          <a:latin typeface="+mn-lt"/>
                        </a:rPr>
                        <a:t>Overall</a:t>
                      </a:r>
                      <a:endParaRPr lang="en-SG" sz="900" b="1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45720" marR="4572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Yu Mincho"/>
                        </a:rPr>
                        <a:t>-0.13%</a:t>
                      </a:r>
                      <a:endParaRPr lang="en-SG" sz="1000" b="1" dirty="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L="62865" marR="62865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Yu Mincho"/>
                        </a:rPr>
                        <a:t>-0.10%</a:t>
                      </a:r>
                      <a:endParaRPr lang="en-SG" sz="1000" b="1" dirty="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L="62865" marR="62865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Yu Mincho"/>
                        </a:rPr>
                        <a:t>-0.04%</a:t>
                      </a:r>
                      <a:endParaRPr lang="en-SG" sz="1000" b="1" dirty="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L="62865" marR="62865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Yu Mincho"/>
                        </a:rPr>
                        <a:t>105%</a:t>
                      </a:r>
                      <a:endParaRPr lang="en-SG" sz="1000" b="1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L="62865" marR="62865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Yu Mincho"/>
                        </a:rPr>
                        <a:t>100%</a:t>
                      </a:r>
                      <a:endParaRPr lang="en-SG" sz="1000" b="1" dirty="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L="62865" marR="62865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G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G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9525" marR="9525" marT="952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G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0.08%</a:t>
                      </a:r>
                    </a:p>
                  </a:txBody>
                  <a:tcPr marL="9525" marR="9525" marT="952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G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G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82852315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900" b="0" dirty="0">
                          <a:effectLst/>
                          <a:latin typeface="+mn-lt"/>
                        </a:rPr>
                        <a:t>Class D</a:t>
                      </a:r>
                      <a:endParaRPr lang="en-SG" sz="900" b="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45720" marR="4572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Yu Mincho"/>
                        </a:rPr>
                        <a:t>-0.17%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L="62865" marR="62865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Yu Mincho"/>
                        </a:rPr>
                        <a:t>-0.60%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L="62865" marR="62865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Yu Mincho"/>
                        </a:rPr>
                        <a:t>-0.18%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L="62865" marR="62865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Yu Mincho"/>
                        </a:rPr>
                        <a:t>107%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L="62865" marR="62865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Yu Mincho"/>
                        </a:rPr>
                        <a:t>100%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L="62865" marR="62865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G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G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-0.41%</a:t>
                      </a:r>
                    </a:p>
                  </a:txBody>
                  <a:tcPr marL="9525" marR="9525" marT="952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G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9525" marR="9525" marT="952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G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G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78818414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900" b="0" dirty="0">
                          <a:effectLst/>
                          <a:latin typeface="+mn-lt"/>
                        </a:rPr>
                        <a:t>Class F</a:t>
                      </a:r>
                      <a:endParaRPr lang="en-SG" sz="900" b="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45720" marR="4572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Yu Mincho"/>
                        </a:rPr>
                        <a:t>-0.30%</a:t>
                      </a:r>
                      <a:endParaRPr lang="en-SG" sz="1000" dirty="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L="62865" marR="62865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Yu Mincho"/>
                        </a:rPr>
                        <a:t>-0.80%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L="62865" marR="62865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Yu Mincho"/>
                        </a:rPr>
                        <a:t>-0.61%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L="62865" marR="62865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Yu Mincho"/>
                        </a:rPr>
                        <a:t>105%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L="62865" marR="62865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Yu Mincho"/>
                        </a:rPr>
                        <a:t>100%</a:t>
                      </a:r>
                      <a:endParaRPr lang="en-SG" sz="1000" dirty="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L="62865" marR="62865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G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G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-0.68%</a:t>
                      </a:r>
                    </a:p>
                  </a:txBody>
                  <a:tcPr marL="9525" marR="9525" marT="952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G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-0.49%</a:t>
                      </a:r>
                    </a:p>
                  </a:txBody>
                  <a:tcPr marL="9525" marR="9525" marT="952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G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G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28695227"/>
                  </a:ext>
                </a:extLst>
              </a:tr>
            </a:tbl>
          </a:graphicData>
        </a:graphic>
      </p:graphicFrame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99000" y="555526"/>
            <a:ext cx="6660000" cy="4176464"/>
          </a:xfrm>
        </p:spPr>
        <p:txBody>
          <a:bodyPr/>
          <a:lstStyle/>
          <a:p>
            <a:r>
              <a:rPr lang="en-US" dirty="0"/>
              <a:t>Negligible loss in RA</a:t>
            </a:r>
          </a:p>
        </p:txBody>
      </p:sp>
    </p:spTree>
    <p:extLst>
      <p:ext uri="{BB962C8B-B14F-4D97-AF65-F5344CB8AC3E}">
        <p14:creationId xmlns:p14="http://schemas.microsoft.com/office/powerpoint/2010/main" val="20424889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Simulation results</a:t>
            </a:r>
            <a:endParaRPr lang="en-SG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7730159"/>
              </p:ext>
            </p:extLst>
          </p:nvPr>
        </p:nvGraphicFramePr>
        <p:xfrm>
          <a:off x="332656" y="627534"/>
          <a:ext cx="6251321" cy="411480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139321">
                  <a:extLst>
                    <a:ext uri="{9D8B030D-6E8A-4147-A177-3AD203B41FA5}">
                      <a16:colId xmlns:a16="http://schemas.microsoft.com/office/drawing/2014/main" val="1701548521"/>
                    </a:ext>
                  </a:extLst>
                </a:gridCol>
                <a:gridCol w="540000">
                  <a:extLst>
                    <a:ext uri="{9D8B030D-6E8A-4147-A177-3AD203B41FA5}">
                      <a16:colId xmlns:a16="http://schemas.microsoft.com/office/drawing/2014/main" val="3190012316"/>
                    </a:ext>
                  </a:extLst>
                </a:gridCol>
                <a:gridCol w="540000">
                  <a:extLst>
                    <a:ext uri="{9D8B030D-6E8A-4147-A177-3AD203B41FA5}">
                      <a16:colId xmlns:a16="http://schemas.microsoft.com/office/drawing/2014/main" val="2958603449"/>
                    </a:ext>
                  </a:extLst>
                </a:gridCol>
                <a:gridCol w="540000">
                  <a:extLst>
                    <a:ext uri="{9D8B030D-6E8A-4147-A177-3AD203B41FA5}">
                      <a16:colId xmlns:a16="http://schemas.microsoft.com/office/drawing/2014/main" val="1219483860"/>
                    </a:ext>
                  </a:extLst>
                </a:gridCol>
                <a:gridCol w="468000">
                  <a:extLst>
                    <a:ext uri="{9D8B030D-6E8A-4147-A177-3AD203B41FA5}">
                      <a16:colId xmlns:a16="http://schemas.microsoft.com/office/drawing/2014/main" val="941937129"/>
                    </a:ext>
                  </a:extLst>
                </a:gridCol>
                <a:gridCol w="468000">
                  <a:extLst>
                    <a:ext uri="{9D8B030D-6E8A-4147-A177-3AD203B41FA5}">
                      <a16:colId xmlns:a16="http://schemas.microsoft.com/office/drawing/2014/main" val="947184876"/>
                    </a:ext>
                  </a:extLst>
                </a:gridCol>
                <a:gridCol w="540000">
                  <a:extLst>
                    <a:ext uri="{9D8B030D-6E8A-4147-A177-3AD203B41FA5}">
                      <a16:colId xmlns:a16="http://schemas.microsoft.com/office/drawing/2014/main" val="1694494737"/>
                    </a:ext>
                  </a:extLst>
                </a:gridCol>
                <a:gridCol w="540000">
                  <a:extLst>
                    <a:ext uri="{9D8B030D-6E8A-4147-A177-3AD203B41FA5}">
                      <a16:colId xmlns:a16="http://schemas.microsoft.com/office/drawing/2014/main" val="1505237103"/>
                    </a:ext>
                  </a:extLst>
                </a:gridCol>
                <a:gridCol w="540000">
                  <a:extLst>
                    <a:ext uri="{9D8B030D-6E8A-4147-A177-3AD203B41FA5}">
                      <a16:colId xmlns:a16="http://schemas.microsoft.com/office/drawing/2014/main" val="4063810531"/>
                    </a:ext>
                  </a:extLst>
                </a:gridCol>
                <a:gridCol w="468000">
                  <a:extLst>
                    <a:ext uri="{9D8B030D-6E8A-4147-A177-3AD203B41FA5}">
                      <a16:colId xmlns:a16="http://schemas.microsoft.com/office/drawing/2014/main" val="743688768"/>
                    </a:ext>
                  </a:extLst>
                </a:gridCol>
                <a:gridCol w="468000">
                  <a:extLst>
                    <a:ext uri="{9D8B030D-6E8A-4147-A177-3AD203B41FA5}">
                      <a16:colId xmlns:a16="http://schemas.microsoft.com/office/drawing/2014/main" val="2542681337"/>
                    </a:ext>
                  </a:extLst>
                </a:gridCol>
              </a:tblGrid>
              <a:tr h="216000"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effectLst/>
                          <a:latin typeface="+mn-lt"/>
                        </a:rPr>
                        <a:t>Random</a:t>
                      </a:r>
                      <a:r>
                        <a:rPr lang="en-US" sz="900" b="1" baseline="0" dirty="0">
                          <a:effectLst/>
                          <a:latin typeface="+mn-lt"/>
                        </a:rPr>
                        <a:t> Access</a:t>
                      </a:r>
                      <a:endParaRPr lang="en-SG" sz="900" b="1" dirty="0">
                        <a:effectLst/>
                        <a:latin typeface="+mn-lt"/>
                      </a:endParaRPr>
                    </a:p>
                  </a:txBody>
                  <a:tcPr marL="45720" marR="4572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 dirty="0"/>
                        <a:t>CE4.4.4.e</a:t>
                      </a:r>
                      <a:r>
                        <a:rPr lang="en-US" sz="900" b="1" baseline="0" dirty="0"/>
                        <a:t> 8 direction + adaptive distance table</a:t>
                      </a:r>
                      <a:endParaRPr lang="en-SG" sz="900" b="1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0" marR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S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S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S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SG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marL="0" marR="0" indent="0" algn="ctr" defTabSz="514899" rtl="0" eaLnBrk="1" fontAlgn="auto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  <a:defRPr/>
                      </a:pPr>
                      <a:r>
                        <a:rPr lang="en-US" sz="900" b="1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CE4.4.4.e + signaled distance</a:t>
                      </a:r>
                      <a:r>
                        <a:rPr lang="en-US" sz="900" b="1" baseline="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 table</a:t>
                      </a:r>
                      <a:r>
                        <a:rPr lang="en-US" sz="900" b="1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 (proposed)</a:t>
                      </a:r>
                      <a:endParaRPr lang="en-SG" sz="900" b="1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0" marR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algn="ctr" defTabSz="514899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kumimoji="1" lang="en-SG" sz="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0073" marR="60073" marT="0" marB="0" anchor="ctr"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algn="ctr" defTabSz="514899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kumimoji="1" lang="en-SG" sz="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0073" marR="60073" marT="0" marB="0" anchor="ctr"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algn="ctr" defTabSz="514899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kumimoji="1" lang="en-SG" sz="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0073" marR="60073" marT="0" marB="0" anchor="ctr"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algn="ctr" defTabSz="514899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kumimoji="1" lang="en-SG" sz="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0073" marR="60073" marT="0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08544635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effectLst/>
                          <a:latin typeface="+mn-lt"/>
                        </a:rPr>
                        <a:t>Main 10</a:t>
                      </a:r>
                      <a:endParaRPr lang="en-SG" sz="900" b="1" dirty="0">
                        <a:effectLst/>
                        <a:latin typeface="+mn-lt"/>
                      </a:endParaRPr>
                    </a:p>
                  </a:txBody>
                  <a:tcPr marL="45720" marR="4572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900" b="0" dirty="0">
                          <a:effectLst/>
                          <a:latin typeface="+mn-lt"/>
                        </a:rPr>
                        <a:t>Y</a:t>
                      </a:r>
                      <a:endParaRPr lang="en-SG" sz="900" b="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45720" marR="4572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900" b="0" dirty="0">
                          <a:effectLst/>
                          <a:latin typeface="+mn-lt"/>
                        </a:rPr>
                        <a:t>U</a:t>
                      </a:r>
                      <a:endParaRPr lang="en-SG" sz="900" b="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45720" marR="4572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900" b="0" dirty="0">
                          <a:effectLst/>
                          <a:latin typeface="+mn-lt"/>
                        </a:rPr>
                        <a:t>V</a:t>
                      </a:r>
                      <a:endParaRPr lang="en-SG" sz="900" b="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45720" marR="4572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900" b="0" dirty="0" err="1">
                          <a:effectLst/>
                          <a:latin typeface="+mn-lt"/>
                        </a:rPr>
                        <a:t>EncT</a:t>
                      </a:r>
                      <a:endParaRPr lang="en-SG" sz="900" b="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45720" marR="4572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900" b="0" dirty="0" err="1">
                          <a:effectLst/>
                          <a:latin typeface="+mn-lt"/>
                        </a:rPr>
                        <a:t>DecT</a:t>
                      </a:r>
                      <a:endParaRPr lang="en-SG" sz="900" b="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45720" marR="4572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900" b="0" dirty="0">
                          <a:effectLst/>
                          <a:latin typeface="+mn-lt"/>
                        </a:rPr>
                        <a:t>Y</a:t>
                      </a:r>
                      <a:endParaRPr lang="en-SG" sz="900" b="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45720" marR="4572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900" b="0" dirty="0">
                          <a:effectLst/>
                          <a:latin typeface="+mn-lt"/>
                        </a:rPr>
                        <a:t>U</a:t>
                      </a:r>
                      <a:endParaRPr lang="en-SG" sz="900" b="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45720" marR="4572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900" b="0" dirty="0">
                          <a:effectLst/>
                          <a:latin typeface="+mn-lt"/>
                        </a:rPr>
                        <a:t>V</a:t>
                      </a:r>
                      <a:endParaRPr lang="en-SG" sz="900" b="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45720" marR="4572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900" b="0" dirty="0" err="1">
                          <a:effectLst/>
                          <a:latin typeface="+mn-lt"/>
                        </a:rPr>
                        <a:t>EncT</a:t>
                      </a:r>
                      <a:endParaRPr lang="en-SG" sz="900" b="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45720" marR="4572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900" b="0" dirty="0" err="1">
                          <a:effectLst/>
                          <a:latin typeface="+mn-lt"/>
                        </a:rPr>
                        <a:t>DecT</a:t>
                      </a:r>
                      <a:endParaRPr lang="en-SG" sz="900" b="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45720" marR="4572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18662800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900" b="0" dirty="0">
                          <a:effectLst/>
                          <a:latin typeface="+mn-lt"/>
                        </a:rPr>
                        <a:t>Class A1</a:t>
                      </a:r>
                      <a:endParaRPr lang="en-SG" sz="900" b="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45720" marR="4572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G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G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-0.62%</a:t>
                      </a:r>
                    </a:p>
                  </a:txBody>
                  <a:tcPr marL="9525" marR="9525" marT="952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G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-0.75%</a:t>
                      </a:r>
                    </a:p>
                  </a:txBody>
                  <a:tcPr marL="9525" marR="9525" marT="952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G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G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G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G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-0.60%</a:t>
                      </a:r>
                    </a:p>
                  </a:txBody>
                  <a:tcPr marL="9525" marR="9525" marT="952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G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-0.73%</a:t>
                      </a:r>
                    </a:p>
                  </a:txBody>
                  <a:tcPr marL="9525" marR="9525" marT="952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G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G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6305050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900" b="0" dirty="0">
                          <a:effectLst/>
                          <a:latin typeface="+mn-lt"/>
                        </a:rPr>
                        <a:t>Class A2</a:t>
                      </a:r>
                      <a:endParaRPr lang="en-SG" sz="900" b="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45720" marR="4572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G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G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-0.69%</a:t>
                      </a:r>
                    </a:p>
                  </a:txBody>
                  <a:tcPr marL="9525" marR="9525" marT="952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G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-0.75%</a:t>
                      </a:r>
                    </a:p>
                  </a:txBody>
                  <a:tcPr marL="9525" marR="9525" marT="952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G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G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G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G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-0.68%</a:t>
                      </a:r>
                    </a:p>
                  </a:txBody>
                  <a:tcPr marL="9525" marR="9525" marT="952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G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-0.74%</a:t>
                      </a:r>
                    </a:p>
                  </a:txBody>
                  <a:tcPr marL="9525" marR="9525" marT="952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G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G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29552398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900" b="0" dirty="0">
                          <a:effectLst/>
                          <a:latin typeface="+mn-lt"/>
                        </a:rPr>
                        <a:t>Class B</a:t>
                      </a:r>
                      <a:endParaRPr lang="en-SG" sz="900" b="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45720" marR="4572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G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G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-0.18%</a:t>
                      </a:r>
                    </a:p>
                  </a:txBody>
                  <a:tcPr marL="9525" marR="9525" marT="952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G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-0.32%</a:t>
                      </a:r>
                    </a:p>
                  </a:txBody>
                  <a:tcPr marL="9525" marR="9525" marT="952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G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G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G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G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-0.14%</a:t>
                      </a:r>
                    </a:p>
                  </a:txBody>
                  <a:tcPr marL="9525" marR="9525" marT="952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G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-0.28%</a:t>
                      </a:r>
                    </a:p>
                  </a:txBody>
                  <a:tcPr marL="9525" marR="9525" marT="952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G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G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93981033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900" b="0" dirty="0">
                          <a:effectLst/>
                          <a:latin typeface="+mn-lt"/>
                        </a:rPr>
                        <a:t>Class C</a:t>
                      </a:r>
                      <a:endParaRPr lang="en-SG" sz="900" b="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45720" marR="4572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G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G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-0.27%</a:t>
                      </a:r>
                    </a:p>
                  </a:txBody>
                  <a:tcPr marL="9525" marR="9525" marT="952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G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-0.28%</a:t>
                      </a:r>
                    </a:p>
                  </a:txBody>
                  <a:tcPr marL="9525" marR="9525" marT="952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G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G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G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G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-0.17%</a:t>
                      </a:r>
                    </a:p>
                  </a:txBody>
                  <a:tcPr marL="9525" marR="9525" marT="952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G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-0.19%</a:t>
                      </a:r>
                    </a:p>
                  </a:txBody>
                  <a:tcPr marL="9525" marR="9525" marT="952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G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G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50980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900" b="1" dirty="0">
                          <a:effectLst/>
                          <a:latin typeface="+mn-lt"/>
                        </a:rPr>
                        <a:t>Overall</a:t>
                      </a:r>
                      <a:endParaRPr lang="en-SG" sz="900" b="1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45720" marR="4572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G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G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-0.39%</a:t>
                      </a:r>
                    </a:p>
                  </a:txBody>
                  <a:tcPr marL="9525" marR="9525" marT="952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G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-0.48%</a:t>
                      </a:r>
                    </a:p>
                  </a:txBody>
                  <a:tcPr marL="9525" marR="9525" marT="952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G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G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G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G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-0.35%</a:t>
                      </a:r>
                    </a:p>
                  </a:txBody>
                  <a:tcPr marL="9525" marR="9525" marT="952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G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-0.44%</a:t>
                      </a:r>
                    </a:p>
                  </a:txBody>
                  <a:tcPr marL="9525" marR="9525" marT="952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G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G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90968553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900" b="0" dirty="0">
                          <a:effectLst/>
                          <a:latin typeface="+mn-lt"/>
                        </a:rPr>
                        <a:t>Class D</a:t>
                      </a:r>
                      <a:endParaRPr lang="en-SG" sz="900" b="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45720" marR="4572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G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G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-0.28%</a:t>
                      </a:r>
                    </a:p>
                  </a:txBody>
                  <a:tcPr marL="9525" marR="9525" marT="952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G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-0.22%</a:t>
                      </a:r>
                    </a:p>
                  </a:txBody>
                  <a:tcPr marL="9525" marR="9525" marT="952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G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G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G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G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9525" marR="9525" marT="952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G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9525" marR="9525" marT="952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G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G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9525" marR="9525" marT="952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20603427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900" b="0" dirty="0">
                          <a:effectLst/>
                          <a:latin typeface="+mn-lt"/>
                        </a:rPr>
                        <a:t>Class F</a:t>
                      </a:r>
                      <a:endParaRPr lang="en-SG" sz="900" b="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45720" marR="4572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G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G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-0.21%</a:t>
                      </a:r>
                    </a:p>
                  </a:txBody>
                  <a:tcPr marL="9525" marR="9525" marT="952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G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-0.20%</a:t>
                      </a:r>
                    </a:p>
                  </a:txBody>
                  <a:tcPr marL="9525" marR="9525" marT="952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G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G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G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G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-0.15%</a:t>
                      </a:r>
                    </a:p>
                  </a:txBody>
                  <a:tcPr marL="9525" marR="9525" marT="952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G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-0.14%</a:t>
                      </a:r>
                    </a:p>
                  </a:txBody>
                  <a:tcPr marL="9525" marR="9525" marT="952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G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G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32975959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endParaRPr lang="en-SG" sz="900" b="1" dirty="0">
                        <a:effectLst/>
                        <a:latin typeface="+mn-lt"/>
                      </a:endParaRPr>
                    </a:p>
                  </a:txBody>
                  <a:tcPr marL="45720" marR="4572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SG" sz="900" dirty="0">
                        <a:effectLst/>
                        <a:latin typeface="+mn-lt"/>
                      </a:endParaRPr>
                    </a:p>
                  </a:txBody>
                  <a:tcPr marL="45720" marR="4572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SG" sz="900" dirty="0">
                        <a:effectLst/>
                        <a:latin typeface="+mn-lt"/>
                      </a:endParaRPr>
                    </a:p>
                  </a:txBody>
                  <a:tcPr marL="45720" marR="4572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SG" sz="900" dirty="0">
                        <a:effectLst/>
                        <a:latin typeface="+mn-lt"/>
                      </a:endParaRPr>
                    </a:p>
                  </a:txBody>
                  <a:tcPr marL="45720" marR="4572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SG" sz="900" dirty="0">
                        <a:effectLst/>
                        <a:latin typeface="+mn-lt"/>
                      </a:endParaRPr>
                    </a:p>
                  </a:txBody>
                  <a:tcPr marL="45720" marR="4572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SG" sz="900" dirty="0">
                        <a:effectLst/>
                        <a:latin typeface="+mn-lt"/>
                      </a:endParaRPr>
                    </a:p>
                  </a:txBody>
                  <a:tcPr marL="45720" marR="4572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SG" sz="900" dirty="0">
                        <a:effectLst/>
                        <a:latin typeface="+mn-lt"/>
                      </a:endParaRPr>
                    </a:p>
                  </a:txBody>
                  <a:tcPr marL="45720" marR="4572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SG" sz="900" dirty="0">
                        <a:effectLst/>
                        <a:latin typeface="+mn-lt"/>
                      </a:endParaRPr>
                    </a:p>
                  </a:txBody>
                  <a:tcPr marL="45720" marR="4572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SG" sz="900" dirty="0">
                        <a:effectLst/>
                        <a:latin typeface="+mn-lt"/>
                      </a:endParaRPr>
                    </a:p>
                  </a:txBody>
                  <a:tcPr marL="45720" marR="4572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SG" sz="900" dirty="0">
                        <a:effectLst/>
                        <a:latin typeface="+mn-lt"/>
                      </a:endParaRPr>
                    </a:p>
                  </a:txBody>
                  <a:tcPr marL="45720" marR="4572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SG" sz="900" dirty="0">
                        <a:effectLst/>
                        <a:latin typeface="+mn-lt"/>
                      </a:endParaRPr>
                    </a:p>
                  </a:txBody>
                  <a:tcPr marL="45720" marR="4572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3944545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effectLst/>
                          <a:latin typeface="+mn-lt"/>
                        </a:rPr>
                        <a:t>Low delay B</a:t>
                      </a:r>
                      <a:endParaRPr lang="en-SG" sz="900" b="1" dirty="0">
                        <a:effectLst/>
                        <a:latin typeface="+mn-lt"/>
                      </a:endParaRPr>
                    </a:p>
                  </a:txBody>
                  <a:tcPr marL="45720" marR="4572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 dirty="0"/>
                        <a:t>CE4.4.4.e</a:t>
                      </a:r>
                      <a:r>
                        <a:rPr lang="en-US" sz="900" b="1" baseline="0" dirty="0"/>
                        <a:t> 8 direction + adaptive distance table</a:t>
                      </a:r>
                      <a:endParaRPr lang="en-SG" sz="900" b="1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0" marR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S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S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S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SG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marL="0" marR="0" indent="0" algn="ctr" defTabSz="514899" rtl="0" eaLnBrk="1" fontAlgn="auto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  <a:defRPr/>
                      </a:pPr>
                      <a:r>
                        <a:rPr lang="en-US" sz="900" b="1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CE4.4.4.e + signaled distance</a:t>
                      </a:r>
                      <a:r>
                        <a:rPr lang="en-US" sz="900" b="1" baseline="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 table</a:t>
                      </a:r>
                      <a:r>
                        <a:rPr lang="en-US" sz="900" b="1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 (proposed)</a:t>
                      </a:r>
                      <a:endParaRPr lang="en-SG" sz="900" b="1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0" marR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algn="ctr" defTabSz="514899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kumimoji="1" lang="en-SG" sz="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0073" marR="60073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algn="ctr" defTabSz="514899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kumimoji="1" lang="en-SG" sz="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0073" marR="60073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algn="ctr" defTabSz="514899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kumimoji="1" lang="en-SG" sz="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0073" marR="60073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algn="ctr" defTabSz="514899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kumimoji="1" lang="en-SG" sz="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0073" marR="60073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63947943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effectLst/>
                          <a:latin typeface="+mn-lt"/>
                        </a:rPr>
                        <a:t>Main 10</a:t>
                      </a:r>
                      <a:endParaRPr lang="en-SG" sz="900" b="1" dirty="0">
                        <a:effectLst/>
                        <a:latin typeface="+mn-lt"/>
                      </a:endParaRPr>
                    </a:p>
                  </a:txBody>
                  <a:tcPr marL="45720" marR="4572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900" b="0" dirty="0">
                          <a:effectLst/>
                          <a:latin typeface="+mn-lt"/>
                        </a:rPr>
                        <a:t>Y</a:t>
                      </a:r>
                      <a:endParaRPr lang="en-SG" sz="900" b="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45720" marR="4572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900" b="0" dirty="0">
                          <a:effectLst/>
                          <a:latin typeface="+mn-lt"/>
                        </a:rPr>
                        <a:t>U</a:t>
                      </a:r>
                      <a:endParaRPr lang="en-SG" sz="900" b="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45720" marR="4572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900" b="0" dirty="0">
                          <a:effectLst/>
                          <a:latin typeface="+mn-lt"/>
                        </a:rPr>
                        <a:t>V</a:t>
                      </a:r>
                      <a:endParaRPr lang="en-SG" sz="900" b="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45720" marR="4572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900" b="0" dirty="0" err="1">
                          <a:effectLst/>
                          <a:latin typeface="+mn-lt"/>
                        </a:rPr>
                        <a:t>EncT</a:t>
                      </a:r>
                      <a:endParaRPr lang="en-SG" sz="900" b="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45720" marR="4572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900" b="0" dirty="0" err="1">
                          <a:effectLst/>
                          <a:latin typeface="+mn-lt"/>
                        </a:rPr>
                        <a:t>DecT</a:t>
                      </a:r>
                      <a:endParaRPr lang="en-SG" sz="900" b="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45720" marR="4572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900" b="0" dirty="0">
                          <a:effectLst/>
                          <a:latin typeface="+mn-lt"/>
                        </a:rPr>
                        <a:t>Y</a:t>
                      </a:r>
                      <a:endParaRPr lang="en-SG" sz="900" b="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45720" marR="4572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900" b="0" dirty="0">
                          <a:effectLst/>
                          <a:latin typeface="+mn-lt"/>
                        </a:rPr>
                        <a:t>U</a:t>
                      </a:r>
                      <a:endParaRPr lang="en-SG" sz="900" b="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45720" marR="4572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900" b="0" dirty="0">
                          <a:effectLst/>
                          <a:latin typeface="+mn-lt"/>
                        </a:rPr>
                        <a:t>V</a:t>
                      </a:r>
                      <a:endParaRPr lang="en-SG" sz="900" b="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45720" marR="4572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900" b="0" dirty="0" err="1">
                          <a:effectLst/>
                          <a:latin typeface="+mn-lt"/>
                        </a:rPr>
                        <a:t>EncT</a:t>
                      </a:r>
                      <a:endParaRPr lang="en-SG" sz="900" b="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45720" marR="4572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900" b="0" dirty="0" err="1">
                          <a:effectLst/>
                          <a:latin typeface="+mn-lt"/>
                        </a:rPr>
                        <a:t>DecT</a:t>
                      </a:r>
                      <a:endParaRPr lang="en-SG" sz="900" b="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45720" marR="4572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32415000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900" b="0" dirty="0">
                          <a:effectLst/>
                          <a:latin typeface="+mn-lt"/>
                        </a:rPr>
                        <a:t>Class B</a:t>
                      </a:r>
                      <a:endParaRPr lang="en-SG" sz="900" b="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45720" marR="4572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G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G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-0.42%</a:t>
                      </a:r>
                    </a:p>
                  </a:txBody>
                  <a:tcPr marL="9525" marR="9525" marT="952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G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0.15%</a:t>
                      </a:r>
                    </a:p>
                  </a:txBody>
                  <a:tcPr marL="9525" marR="9525" marT="952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G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G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G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G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-0.38%</a:t>
                      </a:r>
                    </a:p>
                  </a:txBody>
                  <a:tcPr marL="9525" marR="9525" marT="952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G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0.18%</a:t>
                      </a:r>
                    </a:p>
                  </a:txBody>
                  <a:tcPr marL="9525" marR="9525" marT="952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G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G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71532212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900" b="0" dirty="0">
                          <a:effectLst/>
                          <a:latin typeface="+mn-lt"/>
                        </a:rPr>
                        <a:t>Class C</a:t>
                      </a:r>
                      <a:endParaRPr lang="en-SG" sz="900" b="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45720" marR="4572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G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G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9525" marR="9525" marT="952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G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-0.15%</a:t>
                      </a:r>
                    </a:p>
                  </a:txBody>
                  <a:tcPr marL="9525" marR="9525" marT="952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G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G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G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G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0.10%</a:t>
                      </a:r>
                    </a:p>
                  </a:txBody>
                  <a:tcPr marL="9525" marR="9525" marT="952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G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9525" marR="9525" marT="952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G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G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85698017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900" b="0" dirty="0">
                          <a:effectLst/>
                          <a:latin typeface="+mn-lt"/>
                        </a:rPr>
                        <a:t>Class E</a:t>
                      </a:r>
                      <a:endParaRPr lang="en-SG" sz="900" b="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45720" marR="4572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G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G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0.25%</a:t>
                      </a:r>
                    </a:p>
                  </a:txBody>
                  <a:tcPr marL="9525" marR="9525" marT="952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G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-0.09%</a:t>
                      </a:r>
                    </a:p>
                  </a:txBody>
                  <a:tcPr marL="9525" marR="9525" marT="952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G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G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G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G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0.61%</a:t>
                      </a:r>
                    </a:p>
                  </a:txBody>
                  <a:tcPr marL="9525" marR="9525" marT="952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G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0.28%</a:t>
                      </a:r>
                    </a:p>
                  </a:txBody>
                  <a:tcPr marL="9525" marR="9525" marT="952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G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G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02575898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900" b="1" dirty="0">
                          <a:effectLst/>
                          <a:latin typeface="+mn-lt"/>
                        </a:rPr>
                        <a:t>Overall</a:t>
                      </a:r>
                      <a:endParaRPr lang="en-SG" sz="900" b="1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45720" marR="4572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G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G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-0.11%</a:t>
                      </a:r>
                    </a:p>
                  </a:txBody>
                  <a:tcPr marL="9525" marR="9525" marT="952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G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9525" marR="9525" marT="952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G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G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G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G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9525" marR="9525" marT="952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G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0.13%</a:t>
                      </a:r>
                    </a:p>
                  </a:txBody>
                  <a:tcPr marL="9525" marR="9525" marT="952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G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G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82852315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900" b="0" dirty="0">
                          <a:effectLst/>
                          <a:latin typeface="+mn-lt"/>
                        </a:rPr>
                        <a:t>Class D</a:t>
                      </a:r>
                      <a:endParaRPr lang="en-SG" sz="900" b="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45720" marR="4572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G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G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-0.63%</a:t>
                      </a:r>
                    </a:p>
                  </a:txBody>
                  <a:tcPr marL="9525" marR="9525" marT="952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G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-0.08%</a:t>
                      </a:r>
                    </a:p>
                  </a:txBody>
                  <a:tcPr marL="9525" marR="9525" marT="952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G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G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G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G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-0.43%</a:t>
                      </a:r>
                    </a:p>
                  </a:txBody>
                  <a:tcPr marL="9525" marR="9525" marT="952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G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0.12%</a:t>
                      </a:r>
                    </a:p>
                  </a:txBody>
                  <a:tcPr marL="9525" marR="9525" marT="952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G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G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78818414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900" b="0" dirty="0">
                          <a:effectLst/>
                          <a:latin typeface="+mn-lt"/>
                        </a:rPr>
                        <a:t>Class F</a:t>
                      </a:r>
                      <a:endParaRPr lang="en-SG" sz="900" b="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45720" marR="4572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G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G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-0.23%</a:t>
                      </a:r>
                    </a:p>
                  </a:txBody>
                  <a:tcPr marL="9525" marR="9525" marT="952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G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-0.63%</a:t>
                      </a:r>
                    </a:p>
                  </a:txBody>
                  <a:tcPr marL="9525" marR="9525" marT="952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G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G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G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G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-0.11%</a:t>
                      </a:r>
                    </a:p>
                  </a:txBody>
                  <a:tcPr marL="9525" marR="9525" marT="952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G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-0.51%</a:t>
                      </a:r>
                    </a:p>
                  </a:txBody>
                  <a:tcPr marL="9525" marR="9525" marT="952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G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G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2869522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0086557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Conclusions</a:t>
            </a:r>
            <a:endParaRPr lang="en-S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Signaling adaptive distance table for MMVD at picture level</a:t>
            </a:r>
          </a:p>
          <a:p>
            <a:endParaRPr lang="en-US" dirty="0"/>
          </a:p>
          <a:p>
            <a:endParaRPr lang="en-US" dirty="0"/>
          </a:p>
          <a:p>
            <a:pPr>
              <a:buClr>
                <a:schemeClr val="tx1"/>
              </a:buClr>
            </a:pPr>
            <a:r>
              <a:rPr lang="en-US" dirty="0">
                <a:solidFill>
                  <a:srgbClr val="0000E6"/>
                </a:solidFill>
              </a:rPr>
              <a:t>Reducing decoder complexity</a:t>
            </a:r>
          </a:p>
          <a:p>
            <a:endParaRPr lang="en-US" dirty="0"/>
          </a:p>
          <a:p>
            <a:endParaRPr lang="en-US" dirty="0"/>
          </a:p>
          <a:p>
            <a:r>
              <a:rPr lang="en-SG" dirty="0"/>
              <a:t>-0.20% gain in RA when combining with CE4.4.5.c</a:t>
            </a:r>
            <a:br>
              <a:rPr lang="en-SG" dirty="0"/>
            </a:br>
            <a:r>
              <a:rPr lang="en-SG" dirty="0"/>
              <a:t>-0.33% gain in RA when combining with CE4.4.4.e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r>
              <a:rPr lang="en-US" dirty="0"/>
              <a:t>It is suggested to adopt this proposal to VVC</a:t>
            </a:r>
            <a:endParaRPr lang="en-SG" dirty="0"/>
          </a:p>
          <a:p>
            <a:endParaRPr lang="en-US" dirty="0"/>
          </a:p>
          <a:p>
            <a:pPr marL="0" indent="0">
              <a:buNone/>
            </a:pPr>
            <a:endParaRPr lang="en-SG" dirty="0"/>
          </a:p>
        </p:txBody>
      </p:sp>
    </p:spTree>
    <p:extLst>
      <p:ext uri="{BB962C8B-B14F-4D97-AF65-F5344CB8AC3E}">
        <p14:creationId xmlns:p14="http://schemas.microsoft.com/office/powerpoint/2010/main" val="347440910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Acknowledgments</a:t>
            </a:r>
            <a:endParaRPr lang="en-SG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FD3742C6-3B3F-4AE9-BEA8-D6E48415A8E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6124" y="1995686"/>
            <a:ext cx="5625752" cy="432048"/>
          </a:xfrm>
        </p:spPr>
        <p:txBody>
          <a:bodyPr/>
          <a:lstStyle/>
          <a:p>
            <a:pPr marL="0" indent="0" algn="ctr">
              <a:buNone/>
            </a:pPr>
            <a:r>
              <a:rPr lang="en-US" altLang="ja-JP" sz="2800" dirty="0"/>
              <a:t>Thank Sharp for </a:t>
            </a:r>
            <a:br>
              <a:rPr lang="en-US" altLang="ja-JP" sz="2800" dirty="0"/>
            </a:br>
            <a:r>
              <a:rPr lang="en-US" altLang="ja-JP" sz="2800" dirty="0"/>
              <a:t>cross-checking</a:t>
            </a:r>
          </a:p>
        </p:txBody>
      </p:sp>
    </p:spTree>
    <p:extLst>
      <p:ext uri="{BB962C8B-B14F-4D97-AF65-F5344CB8AC3E}">
        <p14:creationId xmlns:p14="http://schemas.microsoft.com/office/powerpoint/2010/main" val="281546649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 bwMode="auto">
          <a:xfrm>
            <a:off x="0" y="11906"/>
            <a:ext cx="6858000" cy="471488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 dirty="0"/>
              <a:t>Adaptive distance table based on resolution</a:t>
            </a:r>
            <a:endParaRPr lang="en-SG" alt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98822" y="556022"/>
            <a:ext cx="6660900" cy="4175522"/>
          </a:xfrm>
        </p:spPr>
        <p:txBody>
          <a:bodyPr/>
          <a:lstStyle/>
          <a:p>
            <a:pPr>
              <a:spcBef>
                <a:spcPts val="450"/>
              </a:spcBef>
              <a:defRPr/>
            </a:pPr>
            <a:r>
              <a:rPr lang="en-US" dirty="0">
                <a:sym typeface="Wingdings" panose="05000000000000000000" pitchFamily="2" charset="2"/>
              </a:rPr>
              <a:t>Selecting distance table according to </a:t>
            </a:r>
            <a:r>
              <a:rPr lang="en-US" dirty="0">
                <a:solidFill>
                  <a:srgbClr val="0000E6"/>
                </a:solidFill>
                <a:sym typeface="Wingdings" panose="05000000000000000000" pitchFamily="2" charset="2"/>
              </a:rPr>
              <a:t>picture resolution</a:t>
            </a:r>
          </a:p>
          <a:p>
            <a:pPr>
              <a:spcBef>
                <a:spcPts val="450"/>
              </a:spcBef>
              <a:defRPr/>
            </a:pPr>
            <a:endParaRPr lang="en-US" dirty="0">
              <a:sym typeface="Wingdings" panose="05000000000000000000" pitchFamily="2" charset="2"/>
            </a:endParaRPr>
          </a:p>
          <a:p>
            <a:pPr>
              <a:spcBef>
                <a:spcPts val="450"/>
              </a:spcBef>
              <a:defRPr/>
            </a:pPr>
            <a:endParaRPr lang="en-US" dirty="0">
              <a:sym typeface="Wingdings" panose="05000000000000000000" pitchFamily="2" charset="2"/>
            </a:endParaRPr>
          </a:p>
          <a:p>
            <a:pPr>
              <a:spcBef>
                <a:spcPts val="450"/>
              </a:spcBef>
              <a:defRPr/>
            </a:pPr>
            <a:endParaRPr lang="en-US" dirty="0">
              <a:sym typeface="Wingdings" panose="05000000000000000000" pitchFamily="2" charset="2"/>
            </a:endParaRPr>
          </a:p>
          <a:p>
            <a:pPr>
              <a:spcBef>
                <a:spcPts val="450"/>
              </a:spcBef>
              <a:defRPr/>
            </a:pPr>
            <a:endParaRPr lang="en-US" dirty="0">
              <a:sym typeface="Wingdings" panose="05000000000000000000" pitchFamily="2" charset="2"/>
            </a:endParaRPr>
          </a:p>
          <a:p>
            <a:pPr>
              <a:spcBef>
                <a:spcPts val="450"/>
              </a:spcBef>
              <a:defRPr/>
            </a:pPr>
            <a:endParaRPr lang="en-SG" dirty="0">
              <a:sym typeface="Wingdings" panose="05000000000000000000" pitchFamily="2" charset="2"/>
            </a:endParaRPr>
          </a:p>
          <a:p>
            <a:pPr>
              <a:spcBef>
                <a:spcPts val="450"/>
              </a:spcBef>
              <a:defRPr/>
            </a:pPr>
            <a:endParaRPr lang="en-US" dirty="0">
              <a:sym typeface="Wingdings" panose="05000000000000000000" pitchFamily="2" charset="2"/>
            </a:endParaRPr>
          </a:p>
          <a:p>
            <a:pPr>
              <a:defRPr/>
            </a:pPr>
            <a:endParaRPr lang="en-SG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/>
          </p:nvPr>
        </p:nvGraphicFramePr>
        <p:xfrm>
          <a:off x="162264" y="1775475"/>
          <a:ext cx="6628500" cy="37800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6605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21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21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21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210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210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210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62100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621000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189000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>
                          <a:effectLst/>
                          <a:latin typeface="+mn-lt"/>
                        </a:rPr>
                        <a:t>Distance IDX</a:t>
                      </a:r>
                      <a:endParaRPr lang="en-US" sz="1100" dirty="0">
                        <a:effectLst/>
                        <a:latin typeface="+mn-lt"/>
                        <a:ea typeface="DengXi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>
                          <a:effectLst/>
                          <a:latin typeface="+mn-lt"/>
                        </a:rPr>
                        <a:t>0</a:t>
                      </a:r>
                      <a:endParaRPr lang="en-US" sz="1100" dirty="0">
                        <a:effectLst/>
                        <a:latin typeface="+mn-lt"/>
                        <a:ea typeface="DengXi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>
                          <a:effectLst/>
                          <a:latin typeface="+mn-lt"/>
                        </a:rPr>
                        <a:t>1</a:t>
                      </a:r>
                      <a:endParaRPr lang="en-US" sz="1100" dirty="0">
                        <a:effectLst/>
                        <a:latin typeface="+mn-lt"/>
                        <a:ea typeface="DengXi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>
                          <a:effectLst/>
                          <a:latin typeface="+mn-lt"/>
                        </a:rPr>
                        <a:t>2</a:t>
                      </a:r>
                      <a:endParaRPr lang="en-US" sz="1100" dirty="0">
                        <a:effectLst/>
                        <a:latin typeface="+mn-lt"/>
                        <a:ea typeface="DengXi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>
                          <a:effectLst/>
                          <a:latin typeface="+mn-lt"/>
                        </a:rPr>
                        <a:t>3</a:t>
                      </a:r>
                      <a:endParaRPr lang="en-US" sz="1100" dirty="0">
                        <a:effectLst/>
                        <a:latin typeface="+mn-lt"/>
                        <a:ea typeface="DengXi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>
                          <a:effectLst/>
                          <a:latin typeface="+mn-lt"/>
                        </a:rPr>
                        <a:t>4</a:t>
                      </a:r>
                      <a:endParaRPr lang="en-US" sz="1100" dirty="0">
                        <a:effectLst/>
                        <a:latin typeface="+mn-lt"/>
                        <a:ea typeface="DengXi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>
                          <a:effectLst/>
                          <a:latin typeface="+mn-lt"/>
                        </a:rPr>
                        <a:t>5</a:t>
                      </a:r>
                      <a:endParaRPr lang="en-US" sz="1100" dirty="0">
                        <a:effectLst/>
                        <a:latin typeface="+mn-lt"/>
                        <a:ea typeface="DengXi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>
                          <a:effectLst/>
                          <a:latin typeface="+mn-lt"/>
                        </a:rPr>
                        <a:t>6</a:t>
                      </a:r>
                      <a:endParaRPr lang="en-US" sz="1100" dirty="0">
                        <a:effectLst/>
                        <a:latin typeface="+mn-lt"/>
                        <a:ea typeface="DengXi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>
                          <a:effectLst/>
                          <a:latin typeface="+mn-lt"/>
                        </a:rPr>
                        <a:t>7</a:t>
                      </a:r>
                      <a:endParaRPr lang="en-US" sz="1100" dirty="0">
                        <a:effectLst/>
                        <a:latin typeface="+mn-lt"/>
                        <a:ea typeface="DengXian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9000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>
                          <a:effectLst/>
                          <a:latin typeface="+mn-lt"/>
                        </a:rPr>
                        <a:t>Pixel distance</a:t>
                      </a:r>
                      <a:endParaRPr lang="en-US" sz="1100" dirty="0">
                        <a:effectLst/>
                        <a:latin typeface="+mn-lt"/>
                        <a:ea typeface="DengXi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>
                          <a:effectLst/>
                          <a:latin typeface="+mn-lt"/>
                        </a:rPr>
                        <a:t>1/4-pel</a:t>
                      </a:r>
                      <a:endParaRPr lang="en-US" sz="1100" dirty="0">
                        <a:effectLst/>
                        <a:latin typeface="+mn-lt"/>
                        <a:ea typeface="DengXi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>
                          <a:effectLst/>
                          <a:latin typeface="+mn-lt"/>
                        </a:rPr>
                        <a:t>1/2-pel</a:t>
                      </a:r>
                      <a:endParaRPr lang="en-US" sz="1100" dirty="0">
                        <a:effectLst/>
                        <a:latin typeface="+mn-lt"/>
                        <a:ea typeface="DengXi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>
                          <a:effectLst/>
                          <a:latin typeface="+mn-lt"/>
                        </a:rPr>
                        <a:t>1-pel</a:t>
                      </a:r>
                      <a:endParaRPr lang="en-US" sz="1100" dirty="0">
                        <a:effectLst/>
                        <a:latin typeface="+mn-lt"/>
                        <a:ea typeface="DengXi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>
                          <a:effectLst/>
                          <a:latin typeface="+mn-lt"/>
                        </a:rPr>
                        <a:t>2-pel</a:t>
                      </a:r>
                      <a:endParaRPr lang="en-US" sz="1100" dirty="0">
                        <a:effectLst/>
                        <a:latin typeface="+mn-lt"/>
                        <a:ea typeface="DengXi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>
                          <a:effectLst/>
                          <a:latin typeface="+mn-lt"/>
                        </a:rPr>
                        <a:t>4-pel</a:t>
                      </a:r>
                      <a:endParaRPr lang="en-US" sz="1100" dirty="0">
                        <a:effectLst/>
                        <a:latin typeface="+mn-lt"/>
                        <a:ea typeface="DengXi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>
                          <a:effectLst/>
                          <a:latin typeface="+mn-lt"/>
                        </a:rPr>
                        <a:t>8-pel</a:t>
                      </a:r>
                      <a:endParaRPr lang="en-US" sz="1100" dirty="0">
                        <a:effectLst/>
                        <a:latin typeface="+mn-lt"/>
                        <a:ea typeface="DengXi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>
                          <a:effectLst/>
                          <a:latin typeface="+mn-lt"/>
                        </a:rPr>
                        <a:t>16-pel</a:t>
                      </a:r>
                      <a:endParaRPr lang="en-US" sz="1100" dirty="0">
                        <a:effectLst/>
                        <a:latin typeface="+mn-lt"/>
                        <a:ea typeface="DengXi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>
                          <a:effectLst/>
                          <a:latin typeface="+mn-lt"/>
                        </a:rPr>
                        <a:t>32-pel</a:t>
                      </a:r>
                      <a:endParaRPr lang="en-US" sz="1100" dirty="0">
                        <a:effectLst/>
                        <a:latin typeface="+mn-lt"/>
                        <a:ea typeface="DengXian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5" name="Table 4"/>
          <p:cNvGraphicFramePr>
            <a:graphicFrameLocks noGrp="1"/>
          </p:cNvGraphicFramePr>
          <p:nvPr>
            <p:extLst/>
          </p:nvPr>
        </p:nvGraphicFramePr>
        <p:xfrm>
          <a:off x="161010" y="2970360"/>
          <a:ext cx="6628500" cy="37800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6605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21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21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21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210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210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210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62100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621000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189000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>
                          <a:effectLst/>
                          <a:latin typeface="+mn-lt"/>
                        </a:rPr>
                        <a:t>Distance IDX</a:t>
                      </a:r>
                      <a:endParaRPr lang="en-US" sz="1100" dirty="0">
                        <a:effectLst/>
                        <a:latin typeface="+mn-lt"/>
                        <a:ea typeface="DengXi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>
                          <a:effectLst/>
                          <a:latin typeface="+mn-lt"/>
                        </a:rPr>
                        <a:t>0</a:t>
                      </a:r>
                      <a:endParaRPr lang="en-US" sz="1100" dirty="0">
                        <a:effectLst/>
                        <a:latin typeface="+mn-lt"/>
                        <a:ea typeface="DengXi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>
                          <a:effectLst/>
                          <a:latin typeface="+mn-lt"/>
                        </a:rPr>
                        <a:t>1</a:t>
                      </a:r>
                      <a:endParaRPr lang="en-US" sz="1100" dirty="0">
                        <a:effectLst/>
                        <a:latin typeface="+mn-lt"/>
                        <a:ea typeface="DengXi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>
                          <a:effectLst/>
                          <a:latin typeface="+mn-lt"/>
                        </a:rPr>
                        <a:t>2</a:t>
                      </a:r>
                      <a:endParaRPr lang="en-US" sz="1100" dirty="0">
                        <a:effectLst/>
                        <a:latin typeface="+mn-lt"/>
                        <a:ea typeface="DengXi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>
                          <a:effectLst/>
                          <a:latin typeface="+mn-lt"/>
                        </a:rPr>
                        <a:t>3</a:t>
                      </a:r>
                      <a:endParaRPr lang="en-US" sz="1100" dirty="0">
                        <a:effectLst/>
                        <a:latin typeface="+mn-lt"/>
                        <a:ea typeface="DengXi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>
                          <a:effectLst/>
                          <a:latin typeface="+mn-lt"/>
                        </a:rPr>
                        <a:t>4</a:t>
                      </a:r>
                      <a:endParaRPr lang="en-US" sz="1100" dirty="0">
                        <a:effectLst/>
                        <a:latin typeface="+mn-lt"/>
                        <a:ea typeface="DengXi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>
                          <a:effectLst/>
                          <a:latin typeface="+mn-lt"/>
                        </a:rPr>
                        <a:t>5</a:t>
                      </a:r>
                      <a:endParaRPr lang="en-US" sz="1100" dirty="0">
                        <a:effectLst/>
                        <a:latin typeface="+mn-lt"/>
                        <a:ea typeface="DengXi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>
                          <a:effectLst/>
                          <a:latin typeface="+mn-lt"/>
                        </a:rPr>
                        <a:t>6</a:t>
                      </a:r>
                      <a:endParaRPr lang="en-US" sz="1100" dirty="0">
                        <a:effectLst/>
                        <a:latin typeface="+mn-lt"/>
                        <a:ea typeface="DengXi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>
                          <a:effectLst/>
                          <a:latin typeface="+mn-lt"/>
                        </a:rPr>
                        <a:t>7</a:t>
                      </a:r>
                      <a:endParaRPr lang="en-US" sz="1100" dirty="0">
                        <a:effectLst/>
                        <a:latin typeface="+mn-lt"/>
                        <a:ea typeface="DengXian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9000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>
                          <a:effectLst/>
                          <a:latin typeface="+mn-lt"/>
                        </a:rPr>
                        <a:t>Pixel distance</a:t>
                      </a:r>
                      <a:endParaRPr lang="en-US" sz="1100" dirty="0">
                        <a:effectLst/>
                        <a:latin typeface="+mn-lt"/>
                        <a:ea typeface="DengXi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>
                          <a:effectLst/>
                          <a:latin typeface="+mn-lt"/>
                        </a:rPr>
                        <a:t>1-pel</a:t>
                      </a:r>
                      <a:endParaRPr lang="en-US" sz="1100" dirty="0">
                        <a:effectLst/>
                        <a:latin typeface="+mn-lt"/>
                        <a:ea typeface="DengXi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>
                          <a:effectLst/>
                          <a:latin typeface="+mn-lt"/>
                        </a:rPr>
                        <a:t>2-pel</a:t>
                      </a:r>
                      <a:endParaRPr lang="en-US" sz="1100" dirty="0">
                        <a:effectLst/>
                        <a:latin typeface="+mn-lt"/>
                        <a:ea typeface="DengXi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>
                          <a:effectLst/>
                          <a:latin typeface="+mn-lt"/>
                        </a:rPr>
                        <a:t>4-pel</a:t>
                      </a:r>
                      <a:endParaRPr lang="en-US" sz="1100" dirty="0">
                        <a:effectLst/>
                        <a:latin typeface="+mn-lt"/>
                        <a:ea typeface="DengXi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>
                          <a:effectLst/>
                          <a:latin typeface="+mn-lt"/>
                        </a:rPr>
                        <a:t>8-pel</a:t>
                      </a:r>
                      <a:endParaRPr lang="en-US" sz="1100" dirty="0">
                        <a:effectLst/>
                        <a:latin typeface="+mn-lt"/>
                        <a:ea typeface="DengXi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>
                          <a:effectLst/>
                          <a:latin typeface="+mn-lt"/>
                        </a:rPr>
                        <a:t>16-pel</a:t>
                      </a:r>
                      <a:endParaRPr lang="en-US" sz="1100" dirty="0">
                        <a:effectLst/>
                        <a:latin typeface="+mn-lt"/>
                        <a:ea typeface="DengXi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>
                          <a:effectLst/>
                          <a:latin typeface="+mn-lt"/>
                        </a:rPr>
                        <a:t>32-pel</a:t>
                      </a:r>
                      <a:endParaRPr lang="en-US" sz="1100" dirty="0">
                        <a:effectLst/>
                        <a:latin typeface="+mn-lt"/>
                        <a:ea typeface="DengXi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>
                          <a:effectLst/>
                          <a:latin typeface="+mn-lt"/>
                        </a:rPr>
                        <a:t>64-pel</a:t>
                      </a:r>
                      <a:endParaRPr lang="en-US" sz="1100" dirty="0">
                        <a:effectLst/>
                        <a:latin typeface="+mn-lt"/>
                        <a:ea typeface="DengXi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>
                          <a:effectLst/>
                          <a:latin typeface="+mn-lt"/>
                        </a:rPr>
                        <a:t>128-pel</a:t>
                      </a:r>
                      <a:endParaRPr lang="en-US" sz="1100" dirty="0">
                        <a:effectLst/>
                        <a:latin typeface="+mn-lt"/>
                        <a:ea typeface="DengXian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98823" y="1491630"/>
            <a:ext cx="2212465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350" dirty="0"/>
              <a:t>For picture resolution ≤ 2K</a:t>
            </a:r>
            <a:endParaRPr lang="en-SG" sz="1350" dirty="0"/>
          </a:p>
        </p:txBody>
      </p:sp>
      <p:sp>
        <p:nvSpPr>
          <p:cNvPr id="8" name="TextBox 7"/>
          <p:cNvSpPr txBox="1"/>
          <p:nvPr/>
        </p:nvSpPr>
        <p:spPr>
          <a:xfrm>
            <a:off x="98823" y="2657047"/>
            <a:ext cx="2218877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350" dirty="0"/>
              <a:t>For picture resolution &gt; 2K</a:t>
            </a:r>
            <a:endParaRPr lang="en-SG" sz="1350" dirty="0"/>
          </a:p>
        </p:txBody>
      </p:sp>
    </p:spTree>
    <p:extLst>
      <p:ext uri="{BB962C8B-B14F-4D97-AF65-F5344CB8AC3E}">
        <p14:creationId xmlns:p14="http://schemas.microsoft.com/office/powerpoint/2010/main" val="330571120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98822" y="556022"/>
            <a:ext cx="6660900" cy="4175522"/>
          </a:xfrm>
        </p:spPr>
        <p:txBody>
          <a:bodyPr/>
          <a:lstStyle/>
          <a:p>
            <a:pPr>
              <a:spcBef>
                <a:spcPts val="450"/>
              </a:spcBef>
              <a:defRPr/>
            </a:pPr>
            <a:r>
              <a:rPr lang="en-US" dirty="0">
                <a:sym typeface="Wingdings" panose="05000000000000000000" pitchFamily="2" charset="2"/>
              </a:rPr>
              <a:t>Reordering distance </a:t>
            </a:r>
            <a:r>
              <a:rPr lang="en-SG" dirty="0">
                <a:sym typeface="Wingdings" panose="05000000000000000000" pitchFamily="2" charset="2"/>
              </a:rPr>
              <a:t>according to </a:t>
            </a:r>
            <a:r>
              <a:rPr lang="en-SG" dirty="0">
                <a:solidFill>
                  <a:srgbClr val="0000E6"/>
                </a:solidFill>
                <a:sym typeface="Wingdings" panose="05000000000000000000" pitchFamily="2" charset="2"/>
              </a:rPr>
              <a:t>occurrence</a:t>
            </a:r>
            <a:r>
              <a:rPr lang="en-SG" dirty="0">
                <a:sym typeface="Wingdings" panose="05000000000000000000" pitchFamily="2" charset="2"/>
              </a:rPr>
              <a:t> in 1</a:t>
            </a:r>
            <a:r>
              <a:rPr lang="en-SG" baseline="30000" dirty="0">
                <a:sym typeface="Wingdings" panose="05000000000000000000" pitchFamily="2" charset="2"/>
              </a:rPr>
              <a:t>st</a:t>
            </a:r>
            <a:r>
              <a:rPr lang="en-SG" dirty="0">
                <a:sym typeface="Wingdings" panose="05000000000000000000" pitchFamily="2" charset="2"/>
              </a:rPr>
              <a:t> reference picture of L0</a:t>
            </a:r>
          </a:p>
          <a:p>
            <a:pPr>
              <a:spcBef>
                <a:spcPts val="450"/>
              </a:spcBef>
              <a:defRPr/>
            </a:pPr>
            <a:endParaRPr lang="en-SG" dirty="0">
              <a:sym typeface="Wingdings" panose="05000000000000000000" pitchFamily="2" charset="2"/>
            </a:endParaRPr>
          </a:p>
          <a:p>
            <a:pPr>
              <a:spcBef>
                <a:spcPts val="450"/>
              </a:spcBef>
              <a:defRPr/>
            </a:pPr>
            <a:endParaRPr lang="en-SG" dirty="0">
              <a:sym typeface="Wingdings" panose="05000000000000000000" pitchFamily="2" charset="2"/>
            </a:endParaRPr>
          </a:p>
          <a:p>
            <a:pPr>
              <a:spcBef>
                <a:spcPts val="450"/>
              </a:spcBef>
              <a:defRPr/>
            </a:pPr>
            <a:endParaRPr lang="en-US" dirty="0">
              <a:sym typeface="Wingdings" panose="05000000000000000000" pitchFamily="2" charset="2"/>
            </a:endParaRPr>
          </a:p>
          <a:p>
            <a:pPr>
              <a:defRPr/>
            </a:pPr>
            <a:endParaRPr lang="en-SG" dirty="0"/>
          </a:p>
        </p:txBody>
      </p:sp>
      <p:sp>
        <p:nvSpPr>
          <p:cNvPr id="7170" name="Title 1"/>
          <p:cNvSpPr>
            <a:spLocks noGrp="1"/>
          </p:cNvSpPr>
          <p:nvPr>
            <p:ph type="title"/>
          </p:nvPr>
        </p:nvSpPr>
        <p:spPr bwMode="auto">
          <a:xfrm>
            <a:off x="0" y="11906"/>
            <a:ext cx="6858000" cy="471488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 dirty="0"/>
              <a:t>Adaptive distance table based on occurrence</a:t>
            </a:r>
            <a:endParaRPr lang="en-SG" altLang="en-US" dirty="0"/>
          </a:p>
        </p:txBody>
      </p:sp>
      <p:sp>
        <p:nvSpPr>
          <p:cNvPr id="8" name="Rectangle 7"/>
          <p:cNvSpPr/>
          <p:nvPr/>
        </p:nvSpPr>
        <p:spPr>
          <a:xfrm>
            <a:off x="162001" y="1221600"/>
            <a:ext cx="6597722" cy="3416320"/>
          </a:xfrm>
          <a:prstGeom prst="rect">
            <a:avLst/>
          </a:prstGeom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en-US" sz="1350" b="1" dirty="0"/>
              <a:t>Example</a:t>
            </a:r>
          </a:p>
          <a:p>
            <a:endParaRPr lang="en-US" sz="1350" b="1" dirty="0"/>
          </a:p>
          <a:p>
            <a:endParaRPr lang="en-US" sz="1350" dirty="0"/>
          </a:p>
          <a:p>
            <a:endParaRPr lang="en-US" sz="1350" dirty="0"/>
          </a:p>
          <a:p>
            <a:endParaRPr lang="en-US" sz="1350" dirty="0"/>
          </a:p>
          <a:p>
            <a:endParaRPr lang="en-US" sz="1350" dirty="0"/>
          </a:p>
          <a:p>
            <a:endParaRPr lang="en-US" sz="1350" dirty="0"/>
          </a:p>
          <a:p>
            <a:endParaRPr lang="en-US" sz="1350" dirty="0"/>
          </a:p>
          <a:p>
            <a:endParaRPr lang="en-US" sz="1350" dirty="0"/>
          </a:p>
          <a:p>
            <a:endParaRPr lang="en-US" sz="1350" dirty="0"/>
          </a:p>
          <a:p>
            <a:endParaRPr lang="en-US" sz="1350" dirty="0"/>
          </a:p>
          <a:p>
            <a:endParaRPr lang="en-US" sz="1350" dirty="0"/>
          </a:p>
          <a:p>
            <a:endParaRPr lang="en-US" sz="1350" dirty="0"/>
          </a:p>
          <a:p>
            <a:endParaRPr lang="en-US" sz="1350" dirty="0"/>
          </a:p>
          <a:p>
            <a:endParaRPr lang="en-US" sz="1350" dirty="0"/>
          </a:p>
          <a:p>
            <a:endParaRPr lang="en-US" sz="1350" dirty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/>
          </p:nvPr>
        </p:nvGraphicFramePr>
        <p:xfrm>
          <a:off x="404664" y="1597585"/>
          <a:ext cx="1296000" cy="274357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96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48640">
                <a:tc>
                  <a:txBody>
                    <a:bodyPr/>
                    <a:lstStyle/>
                    <a:p>
                      <a:r>
                        <a:rPr lang="en-US" sz="1100" dirty="0"/>
                        <a:t>Occurrence</a:t>
                      </a:r>
                      <a:r>
                        <a:rPr lang="en-US" sz="1100" baseline="0" dirty="0"/>
                        <a:t> in 1</a:t>
                      </a:r>
                      <a:r>
                        <a:rPr lang="en-US" sz="1100" baseline="30000" dirty="0"/>
                        <a:t>st</a:t>
                      </a:r>
                      <a:r>
                        <a:rPr lang="en-US" sz="1100" baseline="0" dirty="0"/>
                        <a:t> ref. pic. of L0</a:t>
                      </a:r>
                    </a:p>
                    <a:p>
                      <a:r>
                        <a:rPr lang="en-US" sz="1100" baseline="0" dirty="0"/>
                        <a:t>(from high to low)</a:t>
                      </a:r>
                      <a:endParaRPr lang="en-US" sz="1400" dirty="0"/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1509">
                <a:tc>
                  <a:txBody>
                    <a:bodyPr/>
                    <a:lstStyle/>
                    <a:p>
                      <a:pPr algn="r"/>
                      <a:r>
                        <a:rPr lang="en-US" sz="1100" dirty="0"/>
                        <a:t>2-pel</a:t>
                      </a: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1509">
                <a:tc>
                  <a:txBody>
                    <a:bodyPr/>
                    <a:lstStyle/>
                    <a:p>
                      <a:pPr algn="r"/>
                      <a:r>
                        <a:rPr lang="en-US" sz="1100" dirty="0"/>
                        <a:t>4-pel</a:t>
                      </a: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1509">
                <a:tc>
                  <a:txBody>
                    <a:bodyPr/>
                    <a:lstStyle/>
                    <a:p>
                      <a:pPr algn="r"/>
                      <a:r>
                        <a:rPr lang="en-US" sz="1100" dirty="0"/>
                        <a:t>1-pel</a:t>
                      </a: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1509">
                <a:tc>
                  <a:txBody>
                    <a:bodyPr/>
                    <a:lstStyle/>
                    <a:p>
                      <a:pPr algn="r"/>
                      <a:r>
                        <a:rPr lang="en-US" sz="1100" dirty="0"/>
                        <a:t>8-pel</a:t>
                      </a: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71509">
                <a:tc>
                  <a:txBody>
                    <a:bodyPr/>
                    <a:lstStyle/>
                    <a:p>
                      <a:pPr algn="r"/>
                      <a:r>
                        <a:rPr lang="en-US" sz="1100" dirty="0"/>
                        <a:t>½-pel</a:t>
                      </a: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71509">
                <a:tc>
                  <a:txBody>
                    <a:bodyPr/>
                    <a:lstStyle/>
                    <a:p>
                      <a:pPr algn="r"/>
                      <a:r>
                        <a:rPr lang="en-US" sz="1100" dirty="0"/>
                        <a:t>¼-pel</a:t>
                      </a: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1509">
                <a:tc>
                  <a:txBody>
                    <a:bodyPr/>
                    <a:lstStyle/>
                    <a:p>
                      <a:pPr algn="r"/>
                      <a:r>
                        <a:rPr lang="en-US" sz="1100" dirty="0"/>
                        <a:t>16-pel</a:t>
                      </a: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71509">
                <a:tc>
                  <a:txBody>
                    <a:bodyPr/>
                    <a:lstStyle/>
                    <a:p>
                      <a:pPr algn="r"/>
                      <a:r>
                        <a:rPr lang="en-US" sz="1100" dirty="0"/>
                        <a:t>32-pel</a:t>
                      </a: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1" name="Down Arrow 10"/>
          <p:cNvSpPr/>
          <p:nvPr/>
        </p:nvSpPr>
        <p:spPr>
          <a:xfrm>
            <a:off x="4092172" y="2468541"/>
            <a:ext cx="465452" cy="570972"/>
          </a:xfrm>
          <a:prstGeom prst="down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2456048" y="2467289"/>
            <a:ext cx="16201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rgbClr val="0000E6"/>
                </a:solidFill>
              </a:rPr>
              <a:t>reordering</a:t>
            </a:r>
            <a:r>
              <a:rPr lang="en-US" sz="1200" dirty="0"/>
              <a:t> according to occurrence using weight table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2105009" y="1442527"/>
            <a:ext cx="394243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Distance table of 1</a:t>
            </a:r>
            <a:r>
              <a:rPr lang="en-US" sz="1200" baseline="30000" dirty="0"/>
              <a:t>st</a:t>
            </a:r>
            <a:r>
              <a:rPr lang="en-US" sz="1200" dirty="0"/>
              <a:t> reference picture of L0</a:t>
            </a:r>
          </a:p>
        </p:txBody>
      </p:sp>
      <p:graphicFrame>
        <p:nvGraphicFramePr>
          <p:cNvPr id="14" name="Table 13"/>
          <p:cNvGraphicFramePr>
            <a:graphicFrameLocks noGrp="1"/>
          </p:cNvGraphicFramePr>
          <p:nvPr>
            <p:extLst/>
          </p:nvPr>
        </p:nvGraphicFramePr>
        <p:xfrm>
          <a:off x="2105010" y="1765090"/>
          <a:ext cx="4530440" cy="52428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85844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59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59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59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590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590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590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45900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459000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189000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>
                          <a:effectLst/>
                          <a:latin typeface="+mn-lt"/>
                        </a:rPr>
                        <a:t>Distance IDX</a:t>
                      </a:r>
                      <a:endParaRPr lang="en-US" sz="1100" dirty="0">
                        <a:effectLst/>
                        <a:latin typeface="+mn-lt"/>
                        <a:ea typeface="DengXi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>
                          <a:effectLst/>
                          <a:latin typeface="+mn-lt"/>
                        </a:rPr>
                        <a:t>0</a:t>
                      </a:r>
                      <a:endParaRPr lang="en-US" sz="1100" dirty="0">
                        <a:effectLst/>
                        <a:latin typeface="+mn-lt"/>
                        <a:ea typeface="DengXi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>
                          <a:effectLst/>
                          <a:latin typeface="+mn-lt"/>
                        </a:rPr>
                        <a:t>1</a:t>
                      </a:r>
                      <a:endParaRPr lang="en-US" sz="1100" dirty="0">
                        <a:effectLst/>
                        <a:latin typeface="+mn-lt"/>
                        <a:ea typeface="DengXi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>
                          <a:effectLst/>
                          <a:latin typeface="+mn-lt"/>
                        </a:rPr>
                        <a:t>2</a:t>
                      </a:r>
                      <a:endParaRPr lang="en-US" sz="1100" dirty="0">
                        <a:effectLst/>
                        <a:latin typeface="+mn-lt"/>
                        <a:ea typeface="DengXi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>
                          <a:effectLst/>
                          <a:latin typeface="+mn-lt"/>
                        </a:rPr>
                        <a:t>3</a:t>
                      </a:r>
                      <a:endParaRPr lang="en-US" sz="1100" dirty="0">
                        <a:effectLst/>
                        <a:latin typeface="+mn-lt"/>
                        <a:ea typeface="DengXi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>
                          <a:effectLst/>
                          <a:latin typeface="+mn-lt"/>
                        </a:rPr>
                        <a:t>4</a:t>
                      </a:r>
                      <a:endParaRPr lang="en-US" sz="1100" dirty="0">
                        <a:effectLst/>
                        <a:latin typeface="+mn-lt"/>
                        <a:ea typeface="DengXi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>
                          <a:effectLst/>
                          <a:latin typeface="+mn-lt"/>
                        </a:rPr>
                        <a:t>5</a:t>
                      </a:r>
                      <a:endParaRPr lang="en-US" sz="1100" dirty="0">
                        <a:effectLst/>
                        <a:latin typeface="+mn-lt"/>
                        <a:ea typeface="DengXi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>
                          <a:effectLst/>
                          <a:latin typeface="+mn-lt"/>
                        </a:rPr>
                        <a:t>6</a:t>
                      </a:r>
                      <a:endParaRPr lang="en-US" sz="1100" dirty="0">
                        <a:effectLst/>
                        <a:latin typeface="+mn-lt"/>
                        <a:ea typeface="DengXi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>
                          <a:effectLst/>
                          <a:latin typeface="+mn-lt"/>
                        </a:rPr>
                        <a:t>7</a:t>
                      </a:r>
                      <a:endParaRPr lang="en-US" sz="1100" dirty="0">
                        <a:effectLst/>
                        <a:latin typeface="+mn-lt"/>
                        <a:ea typeface="DengXian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9000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>
                          <a:effectLst/>
                          <a:latin typeface="+mn-lt"/>
                        </a:rPr>
                        <a:t>Pixel distance</a:t>
                      </a:r>
                      <a:endParaRPr lang="en-US" sz="1100" dirty="0">
                        <a:effectLst/>
                        <a:latin typeface="+mn-lt"/>
                        <a:ea typeface="DengXi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>
                          <a:effectLst/>
                          <a:latin typeface="+mn-lt"/>
                        </a:rPr>
                        <a:t>1/4-pel</a:t>
                      </a:r>
                      <a:endParaRPr lang="en-US" sz="1100" dirty="0">
                        <a:effectLst/>
                        <a:latin typeface="+mn-lt"/>
                        <a:ea typeface="DengXi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>
                          <a:effectLst/>
                          <a:latin typeface="+mn-lt"/>
                        </a:rPr>
                        <a:t>1/2-pel</a:t>
                      </a:r>
                      <a:endParaRPr lang="en-US" sz="1100" dirty="0">
                        <a:effectLst/>
                        <a:latin typeface="+mn-lt"/>
                        <a:ea typeface="DengXi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>
                          <a:effectLst/>
                          <a:latin typeface="+mn-lt"/>
                        </a:rPr>
                        <a:t>1-pel</a:t>
                      </a:r>
                      <a:endParaRPr lang="en-US" sz="1100" dirty="0">
                        <a:effectLst/>
                        <a:latin typeface="+mn-lt"/>
                        <a:ea typeface="DengXi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>
                          <a:effectLst/>
                          <a:latin typeface="+mn-lt"/>
                        </a:rPr>
                        <a:t>2-pel</a:t>
                      </a:r>
                      <a:endParaRPr lang="en-US" sz="1100" dirty="0">
                        <a:effectLst/>
                        <a:latin typeface="+mn-lt"/>
                        <a:ea typeface="DengXi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>
                          <a:effectLst/>
                          <a:latin typeface="+mn-lt"/>
                        </a:rPr>
                        <a:t>4-pel</a:t>
                      </a:r>
                      <a:endParaRPr lang="en-US" sz="1100" dirty="0">
                        <a:effectLst/>
                        <a:latin typeface="+mn-lt"/>
                        <a:ea typeface="DengXi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>
                          <a:effectLst/>
                          <a:latin typeface="+mn-lt"/>
                        </a:rPr>
                        <a:t>8-pel</a:t>
                      </a:r>
                      <a:endParaRPr lang="en-US" sz="1100" dirty="0">
                        <a:effectLst/>
                        <a:latin typeface="+mn-lt"/>
                        <a:ea typeface="DengXi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>
                          <a:effectLst/>
                          <a:latin typeface="+mn-lt"/>
                        </a:rPr>
                        <a:t>16-pel</a:t>
                      </a:r>
                      <a:endParaRPr lang="en-US" sz="1100" dirty="0">
                        <a:effectLst/>
                        <a:latin typeface="+mn-lt"/>
                        <a:ea typeface="DengXi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>
                          <a:effectLst/>
                          <a:latin typeface="+mn-lt"/>
                        </a:rPr>
                        <a:t>32-pel</a:t>
                      </a:r>
                      <a:endParaRPr lang="en-US" sz="1100" dirty="0">
                        <a:effectLst/>
                        <a:latin typeface="+mn-lt"/>
                        <a:ea typeface="DengXian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5" name="Table 14"/>
          <p:cNvGraphicFramePr>
            <a:graphicFrameLocks noGrp="1"/>
          </p:cNvGraphicFramePr>
          <p:nvPr>
            <p:extLst/>
          </p:nvPr>
        </p:nvGraphicFramePr>
        <p:xfrm>
          <a:off x="2105010" y="3578077"/>
          <a:ext cx="4530440" cy="52428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85844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59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59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59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590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590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590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45900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459000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189000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>
                          <a:effectLst/>
                          <a:latin typeface="+mn-lt"/>
                        </a:rPr>
                        <a:t>Distance IDX</a:t>
                      </a:r>
                      <a:endParaRPr lang="en-US" sz="1100" dirty="0">
                        <a:effectLst/>
                        <a:latin typeface="+mn-lt"/>
                        <a:ea typeface="DengXi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>
                          <a:effectLst/>
                          <a:latin typeface="+mn-lt"/>
                        </a:rPr>
                        <a:t>0</a:t>
                      </a:r>
                      <a:endParaRPr lang="en-US" sz="1100" dirty="0">
                        <a:effectLst/>
                        <a:latin typeface="+mn-lt"/>
                        <a:ea typeface="DengXi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>
                          <a:effectLst/>
                          <a:latin typeface="+mn-lt"/>
                        </a:rPr>
                        <a:t>1</a:t>
                      </a:r>
                      <a:endParaRPr lang="en-US" sz="1100" dirty="0">
                        <a:effectLst/>
                        <a:latin typeface="+mn-lt"/>
                        <a:ea typeface="DengXi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>
                          <a:effectLst/>
                          <a:latin typeface="+mn-lt"/>
                        </a:rPr>
                        <a:t>2</a:t>
                      </a:r>
                      <a:endParaRPr lang="en-US" sz="1100" dirty="0">
                        <a:effectLst/>
                        <a:latin typeface="+mn-lt"/>
                        <a:ea typeface="DengXi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>
                          <a:effectLst/>
                          <a:latin typeface="+mn-lt"/>
                        </a:rPr>
                        <a:t>3</a:t>
                      </a:r>
                      <a:endParaRPr lang="en-US" sz="1100" dirty="0">
                        <a:effectLst/>
                        <a:latin typeface="+mn-lt"/>
                        <a:ea typeface="DengXi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>
                          <a:effectLst/>
                          <a:latin typeface="+mn-lt"/>
                        </a:rPr>
                        <a:t>4</a:t>
                      </a:r>
                      <a:endParaRPr lang="en-US" sz="1100" dirty="0">
                        <a:effectLst/>
                        <a:latin typeface="+mn-lt"/>
                        <a:ea typeface="DengXi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>
                          <a:effectLst/>
                          <a:latin typeface="+mn-lt"/>
                        </a:rPr>
                        <a:t>5</a:t>
                      </a:r>
                      <a:endParaRPr lang="en-US" sz="1100" dirty="0">
                        <a:effectLst/>
                        <a:latin typeface="+mn-lt"/>
                        <a:ea typeface="DengXi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>
                          <a:effectLst/>
                          <a:latin typeface="+mn-lt"/>
                        </a:rPr>
                        <a:t>6</a:t>
                      </a:r>
                      <a:endParaRPr lang="en-US" sz="1100" dirty="0">
                        <a:effectLst/>
                        <a:latin typeface="+mn-lt"/>
                        <a:ea typeface="DengXi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>
                          <a:effectLst/>
                          <a:latin typeface="+mn-lt"/>
                        </a:rPr>
                        <a:t>7</a:t>
                      </a:r>
                      <a:endParaRPr lang="en-US" sz="1100" dirty="0">
                        <a:effectLst/>
                        <a:latin typeface="+mn-lt"/>
                        <a:ea typeface="DengXian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9000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>
                          <a:effectLst/>
                          <a:latin typeface="+mn-lt"/>
                        </a:rPr>
                        <a:t>Pixel distance</a:t>
                      </a:r>
                      <a:endParaRPr lang="en-US" sz="1100" dirty="0">
                        <a:effectLst/>
                        <a:latin typeface="+mn-lt"/>
                        <a:ea typeface="DengXi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>
                          <a:effectLst/>
                          <a:latin typeface="+mn-lt"/>
                        </a:rPr>
                        <a:t>2-pel</a:t>
                      </a:r>
                      <a:endParaRPr lang="en-US" sz="1100" dirty="0">
                        <a:effectLst/>
                        <a:latin typeface="+mn-lt"/>
                        <a:ea typeface="DengXi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>
                          <a:effectLst/>
                          <a:latin typeface="+mn-lt"/>
                        </a:rPr>
                        <a:t>4-pel</a:t>
                      </a:r>
                      <a:endParaRPr lang="en-US" sz="1100" dirty="0">
                        <a:effectLst/>
                        <a:latin typeface="+mn-lt"/>
                        <a:ea typeface="DengXi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>
                          <a:effectLst/>
                          <a:latin typeface="+mn-lt"/>
                        </a:rPr>
                        <a:t>1-pel</a:t>
                      </a:r>
                      <a:endParaRPr lang="en-US" sz="1100" dirty="0">
                        <a:effectLst/>
                        <a:latin typeface="+mn-lt"/>
                        <a:ea typeface="DengXi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>
                          <a:effectLst/>
                          <a:latin typeface="+mn-lt"/>
                        </a:rPr>
                        <a:t>8-pel</a:t>
                      </a:r>
                      <a:endParaRPr lang="en-US" sz="1100" dirty="0">
                        <a:effectLst/>
                        <a:latin typeface="+mn-lt"/>
                        <a:ea typeface="DengXi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>
                          <a:effectLst/>
                          <a:latin typeface="+mn-lt"/>
                        </a:rPr>
                        <a:t>1/2-pel</a:t>
                      </a:r>
                      <a:endParaRPr lang="en-US" sz="1100" dirty="0">
                        <a:effectLst/>
                        <a:latin typeface="+mn-lt"/>
                        <a:ea typeface="DengXi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>
                          <a:effectLst/>
                          <a:latin typeface="+mn-lt"/>
                        </a:rPr>
                        <a:t>1/4-pel</a:t>
                      </a:r>
                      <a:endParaRPr lang="en-US" sz="1100" dirty="0">
                        <a:effectLst/>
                        <a:latin typeface="+mn-lt"/>
                        <a:ea typeface="DengXi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>
                          <a:effectLst/>
                          <a:latin typeface="+mn-lt"/>
                        </a:rPr>
                        <a:t>16-pel</a:t>
                      </a:r>
                      <a:endParaRPr lang="en-US" sz="1100" dirty="0">
                        <a:effectLst/>
                        <a:latin typeface="+mn-lt"/>
                        <a:ea typeface="DengXi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>
                          <a:effectLst/>
                          <a:latin typeface="+mn-lt"/>
                        </a:rPr>
                        <a:t>32-pel</a:t>
                      </a:r>
                      <a:endParaRPr lang="en-US" sz="1100" dirty="0">
                        <a:effectLst/>
                        <a:latin typeface="+mn-lt"/>
                        <a:ea typeface="DengXian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TextBox 15"/>
          <p:cNvSpPr txBox="1"/>
          <p:nvPr/>
        </p:nvSpPr>
        <p:spPr>
          <a:xfrm>
            <a:off x="2105009" y="3273829"/>
            <a:ext cx="394243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rgbClr val="0000E6"/>
                </a:solidFill>
              </a:rPr>
              <a:t>signaling </a:t>
            </a:r>
            <a:r>
              <a:rPr lang="en-US" sz="1200" dirty="0"/>
              <a:t>distance table of current picture</a:t>
            </a:r>
            <a:endParaRPr lang="en-US" sz="1200" dirty="0">
              <a:solidFill>
                <a:srgbClr val="0000E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720039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7" name="Content Placeholder 6"/>
              <p:cNvSpPr>
                <a:spLocks noGrp="1"/>
              </p:cNvSpPr>
              <p:nvPr>
                <p:ph idx="1"/>
              </p:nvPr>
            </p:nvSpPr>
            <p:spPr>
              <a:xfrm>
                <a:off x="98822" y="556022"/>
                <a:ext cx="6660900" cy="4175522"/>
              </a:xfrm>
            </p:spPr>
            <p:txBody>
              <a:bodyPr/>
              <a:lstStyle/>
              <a:p>
                <a:pPr>
                  <a:spcBef>
                    <a:spcPts val="450"/>
                  </a:spcBef>
                  <a:defRPr/>
                </a:pPr>
                <a:r>
                  <a:rPr lang="en-US" dirty="0">
                    <a:sym typeface="Wingdings" panose="05000000000000000000" pitchFamily="2" charset="2"/>
                  </a:rPr>
                  <a:t>Order with highest </a:t>
                </a:r>
                <a14:m>
                  <m:oMath xmlns:m="http://schemas.openxmlformats.org/officeDocument/2006/math">
                    <m:nary>
                      <m:naryPr>
                        <m:chr m:val="∑"/>
                        <m:ctrlPr>
                          <a:rPr lang="pt-BR" i="1" smtClean="0">
                            <a:latin typeface="Cambria Math" panose="02040503050406030204" pitchFamily="18" charset="0"/>
                            <a:sym typeface="Wingdings" panose="05000000000000000000" pitchFamily="2" charset="2"/>
                          </a:rPr>
                        </m:ctrlPr>
                      </m:naryPr>
                      <m:sub>
                        <m:r>
                          <m:rPr>
                            <m:brk m:alnAt="23"/>
                          </m:rPr>
                          <a:rPr lang="en-US" b="0" i="1" smtClean="0">
                            <a:latin typeface="Cambria Math" panose="02040503050406030204" pitchFamily="18" charset="0"/>
                            <a:sym typeface="Wingdings" panose="05000000000000000000" pitchFamily="2" charset="2"/>
                          </a:rPr>
                          <m:t> </m:t>
                        </m:r>
                      </m:sub>
                      <m:sup>
                        <m:r>
                          <a:rPr lang="en-US" b="0" i="1" smtClean="0">
                            <a:latin typeface="Cambria Math" panose="02040503050406030204" pitchFamily="18" charset="0"/>
                            <a:sym typeface="Wingdings" panose="05000000000000000000" pitchFamily="2" charset="2"/>
                          </a:rPr>
                          <m:t> </m:t>
                        </m:r>
                      </m:sup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  <a:sym typeface="Wingdings" panose="05000000000000000000" pitchFamily="2" charset="2"/>
                          </a:rPr>
                          <m:t>𝑤𝑒𝑖𝑔h𝑡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  <a:sym typeface="Wingdings" panose="05000000000000000000" pitchFamily="2" charset="2"/>
                          </a:rPr>
                          <m:t>∗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  <a:sym typeface="Wingdings" panose="05000000000000000000" pitchFamily="2" charset="2"/>
                          </a:rPr>
                          <m:t>𝑜𝑐𝑐𝑢𝑟𝑒𝑛𝑐𝑒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  <a:sym typeface="Wingdings" panose="05000000000000000000" pitchFamily="2" charset="2"/>
                          </a:rPr>
                          <m:t> </m:t>
                        </m:r>
                      </m:e>
                    </m:nary>
                  </m:oMath>
                </a14:m>
                <a:r>
                  <a:rPr lang="en-US" dirty="0">
                    <a:sym typeface="Wingdings" panose="05000000000000000000" pitchFamily="2" charset="2"/>
                  </a:rPr>
                  <a:t>are selected on encoder side and signaled to decoder</a:t>
                </a:r>
                <a:endParaRPr lang="en-SG" dirty="0">
                  <a:sym typeface="Wingdings" panose="05000000000000000000" pitchFamily="2" charset="2"/>
                </a:endParaRPr>
              </a:p>
              <a:p>
                <a:pPr>
                  <a:spcBef>
                    <a:spcPts val="450"/>
                  </a:spcBef>
                  <a:defRPr/>
                </a:pPr>
                <a:endParaRPr lang="en-SG" dirty="0">
                  <a:sym typeface="Wingdings" panose="05000000000000000000" pitchFamily="2" charset="2"/>
                </a:endParaRPr>
              </a:p>
              <a:p>
                <a:pPr>
                  <a:spcBef>
                    <a:spcPts val="450"/>
                  </a:spcBef>
                  <a:defRPr/>
                </a:pPr>
                <a:endParaRPr lang="en-US" dirty="0">
                  <a:sym typeface="Wingdings" panose="05000000000000000000" pitchFamily="2" charset="2"/>
                </a:endParaRPr>
              </a:p>
              <a:p>
                <a:pPr>
                  <a:defRPr/>
                </a:pPr>
                <a:endParaRPr lang="en-SG" dirty="0"/>
              </a:p>
            </p:txBody>
          </p:sp>
        </mc:Choice>
        <mc:Fallback xmlns="">
          <p:sp>
            <p:nvSpPr>
              <p:cNvPr id="7" name="Content Placeholder 6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98822" y="556022"/>
                <a:ext cx="6660900" cy="4175522"/>
              </a:xfrm>
              <a:blipFill>
                <a:blip r:embed="rId3"/>
                <a:stretch>
                  <a:fillRect l="-915" t="-1080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170" name="Title 1"/>
          <p:cNvSpPr>
            <a:spLocks noGrp="1"/>
          </p:cNvSpPr>
          <p:nvPr>
            <p:ph type="title"/>
          </p:nvPr>
        </p:nvSpPr>
        <p:spPr bwMode="auto">
          <a:xfrm>
            <a:off x="0" y="11906"/>
            <a:ext cx="6858000" cy="471488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 dirty="0"/>
              <a:t>Distance table reordering on encoder side</a:t>
            </a:r>
            <a:endParaRPr lang="en-SG" altLang="en-US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/>
          </p:nvPr>
        </p:nvGraphicFramePr>
        <p:xfrm>
          <a:off x="188640" y="1277094"/>
          <a:ext cx="4140000" cy="25908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84000">
                  <a:extLst>
                    <a:ext uri="{9D8B030D-6E8A-4147-A177-3AD203B41FA5}">
                      <a16:colId xmlns:a16="http://schemas.microsoft.com/office/drawing/2014/main" val="3549895844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2161056641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3908463623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33535901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3767975563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1807898327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3264797613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3839667159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866866247"/>
                    </a:ext>
                  </a:extLst>
                </a:gridCol>
              </a:tblGrid>
              <a:tr h="0">
                <a:tc rowSpan="2">
                  <a:txBody>
                    <a:bodyPr/>
                    <a:lstStyle/>
                    <a:p>
                      <a:pPr algn="ctr"/>
                      <a:endParaRPr lang="en-US" sz="1100" dirty="0"/>
                    </a:p>
                    <a:p>
                      <a:pPr algn="ctr"/>
                      <a:r>
                        <a:rPr lang="en-US" sz="1100" dirty="0"/>
                        <a:t>distance</a:t>
                      </a:r>
                      <a:endParaRPr lang="en-SG" sz="1100" dirty="0"/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 gridSpan="8"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position</a:t>
                      </a:r>
                      <a:endParaRPr lang="en-SG" sz="1100" dirty="0"/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SG" sz="1100" dirty="0"/>
                    </a:p>
                  </a:txBody>
                  <a:tcPr marL="45720" marR="4572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SG" sz="1100" dirty="0"/>
                    </a:p>
                  </a:txBody>
                  <a:tcPr marL="45720" marR="4572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SG" sz="1100" dirty="0"/>
                    </a:p>
                  </a:txBody>
                  <a:tcPr marL="45720" marR="4572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SG" sz="1100" dirty="0"/>
                    </a:p>
                  </a:txBody>
                  <a:tcPr marL="45720" marR="4572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SG" sz="1100" dirty="0"/>
                    </a:p>
                  </a:txBody>
                  <a:tcPr marL="45720" marR="4572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SG" sz="1100" dirty="0"/>
                    </a:p>
                  </a:txBody>
                  <a:tcPr marL="45720" marR="4572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SG" sz="1100" dirty="0"/>
                    </a:p>
                  </a:txBody>
                  <a:tcPr marL="45720" marR="4572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12731672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pPr algn="ctr"/>
                      <a:endParaRPr lang="en-SG" sz="1100" dirty="0"/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0</a:t>
                      </a:r>
                      <a:endParaRPr lang="en-SG" sz="1100" dirty="0"/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SG" sz="1100" dirty="0"/>
                    </a:p>
                  </a:txBody>
                  <a:tcPr marL="45720" marR="4572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2</a:t>
                      </a:r>
                      <a:endParaRPr lang="en-SG" sz="1100" dirty="0"/>
                    </a:p>
                  </a:txBody>
                  <a:tcPr marL="45720" marR="4572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3</a:t>
                      </a:r>
                      <a:endParaRPr lang="en-SG" sz="1100" dirty="0"/>
                    </a:p>
                  </a:txBody>
                  <a:tcPr marL="45720" marR="4572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4</a:t>
                      </a:r>
                      <a:endParaRPr lang="en-SG" sz="1100" dirty="0"/>
                    </a:p>
                  </a:txBody>
                  <a:tcPr marL="45720" marR="4572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5</a:t>
                      </a:r>
                      <a:endParaRPr lang="en-SG" sz="1100" dirty="0"/>
                    </a:p>
                  </a:txBody>
                  <a:tcPr marL="45720" marR="4572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6</a:t>
                      </a:r>
                      <a:endParaRPr lang="en-SG" sz="1100" dirty="0"/>
                    </a:p>
                  </a:txBody>
                  <a:tcPr marL="45720" marR="4572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7</a:t>
                      </a:r>
                      <a:endParaRPr lang="en-SG" sz="1100" dirty="0"/>
                    </a:p>
                  </a:txBody>
                  <a:tcPr marL="45720" marR="4572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2282300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1/4-pel</a:t>
                      </a:r>
                      <a:endParaRPr lang="en-SG" sz="1100" dirty="0"/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SG" sz="1100" u="none" strike="noStrike" dirty="0">
                          <a:effectLst/>
                        </a:rPr>
                        <a:t>0</a:t>
                      </a:r>
                      <a:endParaRPr lang="en-SG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SG" sz="1100" u="none" strike="noStrike" dirty="0">
                          <a:solidFill>
                            <a:srgbClr val="FF0000"/>
                          </a:solidFill>
                          <a:effectLst/>
                        </a:rPr>
                        <a:t>-1</a:t>
                      </a:r>
                      <a:endParaRPr lang="en-SG" sz="1100" b="0" i="0" u="none" strike="noStrike" dirty="0">
                        <a:solidFill>
                          <a:srgbClr val="FF0000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SG" sz="1100" u="none" strike="noStrike">
                          <a:effectLst/>
                        </a:rPr>
                        <a:t>-2</a:t>
                      </a:r>
                      <a:endParaRPr lang="en-SG" sz="11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SG" sz="1100" u="none" strike="noStrike">
                          <a:effectLst/>
                        </a:rPr>
                        <a:t>-3</a:t>
                      </a:r>
                      <a:endParaRPr lang="en-SG" sz="11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SG" sz="1100" u="none" strike="noStrike">
                          <a:effectLst/>
                        </a:rPr>
                        <a:t>-4</a:t>
                      </a:r>
                      <a:endParaRPr lang="en-SG" sz="11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SG" sz="1100" u="none" strike="noStrike">
                          <a:effectLst/>
                        </a:rPr>
                        <a:t>-5</a:t>
                      </a:r>
                      <a:endParaRPr lang="en-SG" sz="11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SG" sz="1100" u="none" strike="noStrike">
                          <a:effectLst/>
                        </a:rPr>
                        <a:t>-6</a:t>
                      </a:r>
                      <a:endParaRPr lang="en-SG" sz="11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SG" sz="1100" u="none" strike="noStrike">
                          <a:effectLst/>
                        </a:rPr>
                        <a:t>-6</a:t>
                      </a:r>
                      <a:endParaRPr lang="en-SG" sz="11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2470109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1/2-pel</a:t>
                      </a:r>
                      <a:endParaRPr lang="en-SG" sz="1100" dirty="0"/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SG" sz="1100" u="none" strike="noStrike" dirty="0">
                          <a:solidFill>
                            <a:srgbClr val="FF0000"/>
                          </a:solidFill>
                          <a:effectLst/>
                        </a:rPr>
                        <a:t>2</a:t>
                      </a:r>
                      <a:endParaRPr lang="en-SG" sz="1100" b="0" i="0" u="none" strike="noStrike" dirty="0">
                        <a:solidFill>
                          <a:srgbClr val="FF0000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SG" sz="1100" u="none" strike="noStrike" dirty="0">
                          <a:effectLst/>
                        </a:rPr>
                        <a:t>1</a:t>
                      </a:r>
                      <a:endParaRPr lang="en-SG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SG" sz="1100" u="none" strike="noStrike" dirty="0">
                          <a:effectLst/>
                        </a:rPr>
                        <a:t>0</a:t>
                      </a:r>
                      <a:endParaRPr lang="en-SG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SG" sz="1100" u="none" strike="noStrike" dirty="0">
                          <a:effectLst/>
                        </a:rPr>
                        <a:t>-1</a:t>
                      </a:r>
                      <a:endParaRPr lang="en-SG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SG" sz="1100" u="none" strike="noStrike" dirty="0">
                          <a:effectLst/>
                        </a:rPr>
                        <a:t>-2</a:t>
                      </a:r>
                      <a:endParaRPr lang="en-SG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SG" sz="1100" u="none" strike="noStrike" dirty="0">
                          <a:effectLst/>
                        </a:rPr>
                        <a:t>-3</a:t>
                      </a:r>
                      <a:endParaRPr lang="en-SG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SG" sz="1100" u="none" strike="noStrike">
                          <a:effectLst/>
                        </a:rPr>
                        <a:t>-4</a:t>
                      </a:r>
                      <a:endParaRPr lang="en-SG" sz="11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SG" sz="1100" u="none" strike="noStrike" dirty="0">
                          <a:effectLst/>
                        </a:rPr>
                        <a:t>-4</a:t>
                      </a:r>
                      <a:endParaRPr lang="en-SG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9126547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1-pel</a:t>
                      </a:r>
                      <a:endParaRPr lang="en-SG" sz="1100" dirty="0"/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SG" sz="1100" u="none" strike="noStrike">
                          <a:effectLst/>
                        </a:rPr>
                        <a:t>4</a:t>
                      </a:r>
                      <a:endParaRPr lang="en-SG" sz="11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SG" sz="1100" u="none" strike="noStrike">
                          <a:effectLst/>
                        </a:rPr>
                        <a:t>3</a:t>
                      </a:r>
                      <a:endParaRPr lang="en-SG" sz="11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SG" sz="1100" u="none" strike="noStrike" dirty="0">
                          <a:solidFill>
                            <a:srgbClr val="FF0000"/>
                          </a:solidFill>
                          <a:effectLst/>
                        </a:rPr>
                        <a:t>2</a:t>
                      </a:r>
                      <a:endParaRPr lang="en-SG" sz="1100" b="0" i="0" u="none" strike="noStrike" dirty="0">
                        <a:solidFill>
                          <a:srgbClr val="FF0000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SG" sz="1100" u="none" strike="noStrike" dirty="0">
                          <a:effectLst/>
                        </a:rPr>
                        <a:t>1</a:t>
                      </a:r>
                      <a:endParaRPr lang="en-SG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SG" sz="1100" u="none" strike="noStrike">
                          <a:effectLst/>
                        </a:rPr>
                        <a:t>0</a:t>
                      </a:r>
                      <a:endParaRPr lang="en-SG" sz="11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SG" sz="1100" u="none" strike="noStrike">
                          <a:effectLst/>
                        </a:rPr>
                        <a:t>-1</a:t>
                      </a:r>
                      <a:endParaRPr lang="en-SG" sz="11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SG" sz="1100" u="none" strike="noStrike">
                          <a:effectLst/>
                        </a:rPr>
                        <a:t>-2</a:t>
                      </a:r>
                      <a:endParaRPr lang="en-SG" sz="11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SG" sz="1100" u="none" strike="noStrike">
                          <a:effectLst/>
                        </a:rPr>
                        <a:t>-2</a:t>
                      </a:r>
                      <a:endParaRPr lang="en-SG" sz="11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4222911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SG" sz="1100" u="none" strike="noStrike" dirty="0">
                          <a:effectLst/>
                        </a:rPr>
                        <a:t>2-pel</a:t>
                      </a:r>
                      <a:endParaRPr lang="en-SG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SG" sz="1100" u="none" strike="noStrike" dirty="0">
                          <a:effectLst/>
                        </a:rPr>
                        <a:t>6</a:t>
                      </a:r>
                      <a:endParaRPr lang="en-SG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SG" sz="1100" u="none" strike="noStrike" dirty="0">
                          <a:effectLst/>
                        </a:rPr>
                        <a:t>5</a:t>
                      </a:r>
                      <a:endParaRPr lang="en-SG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SG" sz="1100" u="none" strike="noStrike" dirty="0">
                          <a:effectLst/>
                        </a:rPr>
                        <a:t>4</a:t>
                      </a:r>
                      <a:endParaRPr lang="en-SG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SG" sz="1100" u="none" strike="noStrike" dirty="0">
                          <a:solidFill>
                            <a:srgbClr val="FF0000"/>
                          </a:solidFill>
                          <a:effectLst/>
                        </a:rPr>
                        <a:t>3</a:t>
                      </a:r>
                      <a:endParaRPr lang="en-SG" sz="1100" b="0" i="0" u="none" strike="noStrike" dirty="0">
                        <a:solidFill>
                          <a:srgbClr val="FF0000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SG" sz="1100" u="none" strike="noStrike" dirty="0">
                          <a:effectLst/>
                        </a:rPr>
                        <a:t>2</a:t>
                      </a:r>
                      <a:endParaRPr lang="en-SG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SG" sz="1100" u="none" strike="noStrike" dirty="0">
                          <a:effectLst/>
                        </a:rPr>
                        <a:t>1</a:t>
                      </a:r>
                      <a:endParaRPr lang="en-SG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SG" sz="1100" u="none" strike="noStrike" dirty="0">
                          <a:effectLst/>
                        </a:rPr>
                        <a:t>0</a:t>
                      </a:r>
                      <a:endParaRPr lang="en-SG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SG" sz="1100" u="none" strike="noStrike" dirty="0">
                          <a:effectLst/>
                        </a:rPr>
                        <a:t>0</a:t>
                      </a:r>
                      <a:endParaRPr lang="en-SG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5399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SG" sz="1100" u="none" strike="noStrike" dirty="0">
                          <a:effectLst/>
                        </a:rPr>
                        <a:t>4-pel</a:t>
                      </a:r>
                      <a:endParaRPr lang="en-SG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SG" sz="1100" u="none" strike="noStrike">
                          <a:effectLst/>
                        </a:rPr>
                        <a:t>8</a:t>
                      </a:r>
                      <a:endParaRPr lang="en-SG" sz="11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SG" sz="1100" u="none" strike="noStrike">
                          <a:effectLst/>
                        </a:rPr>
                        <a:t>7</a:t>
                      </a:r>
                      <a:endParaRPr lang="en-SG" sz="11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SG" sz="1100" u="none" strike="noStrike">
                          <a:effectLst/>
                        </a:rPr>
                        <a:t>6</a:t>
                      </a:r>
                      <a:endParaRPr lang="en-SG" sz="11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SG" sz="1100" u="none" strike="noStrike">
                          <a:effectLst/>
                        </a:rPr>
                        <a:t>5</a:t>
                      </a:r>
                      <a:endParaRPr lang="en-SG" sz="11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SG" sz="1100" u="none" strike="noStrike" dirty="0">
                          <a:solidFill>
                            <a:srgbClr val="FF0000"/>
                          </a:solidFill>
                          <a:effectLst/>
                        </a:rPr>
                        <a:t>4</a:t>
                      </a:r>
                      <a:endParaRPr lang="en-SG" sz="1100" b="0" i="0" u="none" strike="noStrike" dirty="0">
                        <a:solidFill>
                          <a:srgbClr val="FF0000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SG" sz="1100" u="none" strike="noStrike" dirty="0">
                          <a:effectLst/>
                        </a:rPr>
                        <a:t>3</a:t>
                      </a:r>
                      <a:endParaRPr lang="en-SG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SG" sz="1100" u="none" strike="noStrike">
                          <a:effectLst/>
                        </a:rPr>
                        <a:t>2</a:t>
                      </a:r>
                      <a:endParaRPr lang="en-SG" sz="11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SG" sz="1100" u="none" strike="noStrike">
                          <a:effectLst/>
                        </a:rPr>
                        <a:t>2</a:t>
                      </a:r>
                      <a:endParaRPr lang="en-SG" sz="11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2280967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SG" sz="1100" u="none" strike="noStrike" dirty="0">
                          <a:effectLst/>
                        </a:rPr>
                        <a:t>8-pel</a:t>
                      </a:r>
                      <a:endParaRPr lang="en-SG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SG" sz="1100" u="none" strike="noStrike" dirty="0">
                          <a:effectLst/>
                        </a:rPr>
                        <a:t>10</a:t>
                      </a:r>
                      <a:endParaRPr lang="en-SG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SG" sz="1100" u="none" strike="noStrike" dirty="0">
                          <a:effectLst/>
                        </a:rPr>
                        <a:t>9</a:t>
                      </a:r>
                      <a:endParaRPr lang="en-SG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SG" sz="1100" u="none" strike="noStrike" dirty="0">
                          <a:effectLst/>
                        </a:rPr>
                        <a:t>8</a:t>
                      </a:r>
                      <a:endParaRPr lang="en-SG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SG" sz="1100" u="none" strike="noStrike" dirty="0">
                          <a:effectLst/>
                        </a:rPr>
                        <a:t>7</a:t>
                      </a:r>
                      <a:endParaRPr lang="en-SG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SG" sz="1100" u="none" strike="noStrike" dirty="0">
                          <a:effectLst/>
                        </a:rPr>
                        <a:t>6</a:t>
                      </a:r>
                      <a:endParaRPr lang="en-SG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SG" sz="1100" u="none" strike="noStrike" dirty="0">
                          <a:solidFill>
                            <a:srgbClr val="FF0000"/>
                          </a:solidFill>
                          <a:effectLst/>
                        </a:rPr>
                        <a:t>5</a:t>
                      </a:r>
                      <a:endParaRPr lang="en-SG" sz="1100" b="0" i="0" u="none" strike="noStrike" dirty="0">
                        <a:solidFill>
                          <a:srgbClr val="FF0000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SG" sz="1100" u="none" strike="noStrike" dirty="0">
                          <a:effectLst/>
                        </a:rPr>
                        <a:t>4</a:t>
                      </a:r>
                      <a:endParaRPr lang="en-SG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SG" sz="1100" u="none" strike="noStrike" dirty="0">
                          <a:effectLst/>
                        </a:rPr>
                        <a:t>4</a:t>
                      </a:r>
                      <a:endParaRPr lang="en-SG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0975746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SG" sz="1100" u="none" strike="noStrike" dirty="0">
                          <a:effectLst/>
                        </a:rPr>
                        <a:t>16-pel</a:t>
                      </a:r>
                      <a:endParaRPr lang="en-SG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SG" sz="1100" u="none" strike="noStrike">
                          <a:effectLst/>
                        </a:rPr>
                        <a:t>12</a:t>
                      </a:r>
                      <a:endParaRPr lang="en-SG" sz="11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SG" sz="1100" u="none" strike="noStrike">
                          <a:effectLst/>
                        </a:rPr>
                        <a:t>11</a:t>
                      </a:r>
                      <a:endParaRPr lang="en-SG" sz="11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SG" sz="1100" u="none" strike="noStrike">
                          <a:effectLst/>
                        </a:rPr>
                        <a:t>10</a:t>
                      </a:r>
                      <a:endParaRPr lang="en-SG" sz="11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SG" sz="1100" u="none" strike="noStrike">
                          <a:effectLst/>
                        </a:rPr>
                        <a:t>9</a:t>
                      </a:r>
                      <a:endParaRPr lang="en-SG" sz="11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SG" sz="1100" u="none" strike="noStrike">
                          <a:effectLst/>
                        </a:rPr>
                        <a:t>8</a:t>
                      </a:r>
                      <a:endParaRPr lang="en-SG" sz="11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SG" sz="1100" u="none" strike="noStrike" dirty="0">
                          <a:effectLst/>
                        </a:rPr>
                        <a:t>7</a:t>
                      </a:r>
                      <a:endParaRPr lang="en-SG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SG" sz="1100" u="none" strike="noStrike" dirty="0">
                          <a:solidFill>
                            <a:srgbClr val="FF0000"/>
                          </a:solidFill>
                          <a:effectLst/>
                        </a:rPr>
                        <a:t>6</a:t>
                      </a:r>
                      <a:endParaRPr lang="en-SG" sz="1100" b="0" i="0" u="none" strike="noStrike" dirty="0">
                        <a:solidFill>
                          <a:srgbClr val="FF0000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SG" sz="1100" u="none" strike="noStrike" dirty="0">
                          <a:effectLst/>
                        </a:rPr>
                        <a:t>6</a:t>
                      </a:r>
                      <a:endParaRPr lang="en-SG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6420596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SG" sz="1100" u="none" strike="noStrike" dirty="0">
                          <a:effectLst/>
                        </a:rPr>
                        <a:t>32-pel</a:t>
                      </a:r>
                      <a:endParaRPr lang="en-SG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SG" sz="1100" u="none" strike="noStrike" dirty="0">
                          <a:effectLst/>
                        </a:rPr>
                        <a:t>14</a:t>
                      </a:r>
                      <a:endParaRPr lang="en-SG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SG" sz="1100" u="none" strike="noStrike" dirty="0">
                          <a:effectLst/>
                        </a:rPr>
                        <a:t>13</a:t>
                      </a:r>
                      <a:endParaRPr lang="en-SG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SG" sz="1100" u="none" strike="noStrike" dirty="0">
                          <a:effectLst/>
                        </a:rPr>
                        <a:t>12</a:t>
                      </a:r>
                      <a:endParaRPr lang="en-SG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SG" sz="1100" u="none" strike="noStrike" dirty="0">
                          <a:effectLst/>
                        </a:rPr>
                        <a:t>11</a:t>
                      </a:r>
                      <a:endParaRPr lang="en-SG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SG" sz="1100" u="none" strike="noStrike" dirty="0">
                          <a:effectLst/>
                        </a:rPr>
                        <a:t>10</a:t>
                      </a:r>
                      <a:endParaRPr lang="en-SG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SG" sz="1100" u="none" strike="noStrike" dirty="0">
                          <a:effectLst/>
                        </a:rPr>
                        <a:t>9</a:t>
                      </a:r>
                      <a:endParaRPr lang="en-SG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SG" sz="1100" u="none" strike="noStrike" dirty="0">
                          <a:effectLst/>
                        </a:rPr>
                        <a:t>8</a:t>
                      </a:r>
                      <a:endParaRPr lang="en-SG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SG" sz="1100" u="none" strike="noStrike" dirty="0">
                          <a:solidFill>
                            <a:srgbClr val="FF0000"/>
                          </a:solidFill>
                          <a:effectLst/>
                        </a:rPr>
                        <a:t>8</a:t>
                      </a:r>
                      <a:endParaRPr lang="en-SG" sz="1100" b="0" i="0" u="none" strike="noStrike" dirty="0">
                        <a:solidFill>
                          <a:srgbClr val="FF0000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0987839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672226" y="1563638"/>
            <a:ext cx="174391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rgbClr val="0070C0"/>
                </a:solidFill>
              </a:rPr>
              <a:t>How to derive weight table on encoder side</a:t>
            </a:r>
            <a:endParaRPr lang="en-SG" sz="1200" dirty="0">
              <a:solidFill>
                <a:srgbClr val="0070C0"/>
              </a:solidFill>
            </a:endParaRPr>
          </a:p>
        </p:txBody>
      </p:sp>
      <p:graphicFrame>
        <p:nvGraphicFramePr>
          <p:cNvPr id="37" name="Table 36"/>
          <p:cNvGraphicFramePr>
            <a:graphicFrameLocks noGrp="1"/>
          </p:cNvGraphicFramePr>
          <p:nvPr>
            <p:extLst/>
          </p:nvPr>
        </p:nvGraphicFramePr>
        <p:xfrm>
          <a:off x="188640" y="4002531"/>
          <a:ext cx="4645700" cy="75600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9017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68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68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68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680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680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680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46800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468000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252000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>
                          <a:effectLst/>
                          <a:latin typeface="+mn-lt"/>
                        </a:rPr>
                        <a:t>Distance IDX</a:t>
                      </a:r>
                      <a:endParaRPr lang="en-US" sz="1100" dirty="0">
                        <a:effectLst/>
                        <a:latin typeface="+mn-lt"/>
                        <a:ea typeface="DengXi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>
                          <a:effectLst/>
                          <a:latin typeface="+mn-lt"/>
                        </a:rPr>
                        <a:t>0</a:t>
                      </a:r>
                      <a:endParaRPr lang="en-US" sz="1100" dirty="0">
                        <a:effectLst/>
                        <a:latin typeface="+mn-lt"/>
                        <a:ea typeface="DengXi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>
                          <a:effectLst/>
                          <a:latin typeface="+mn-lt"/>
                        </a:rPr>
                        <a:t>1</a:t>
                      </a:r>
                      <a:endParaRPr lang="en-US" sz="1100" dirty="0">
                        <a:effectLst/>
                        <a:latin typeface="+mn-lt"/>
                        <a:ea typeface="DengXi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>
                          <a:effectLst/>
                          <a:latin typeface="+mn-lt"/>
                        </a:rPr>
                        <a:t>2</a:t>
                      </a:r>
                      <a:endParaRPr lang="en-US" sz="1100" dirty="0">
                        <a:effectLst/>
                        <a:latin typeface="+mn-lt"/>
                        <a:ea typeface="DengXi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>
                          <a:effectLst/>
                          <a:latin typeface="+mn-lt"/>
                        </a:rPr>
                        <a:t>3</a:t>
                      </a:r>
                      <a:endParaRPr lang="en-US" sz="1100" dirty="0">
                        <a:effectLst/>
                        <a:latin typeface="+mn-lt"/>
                        <a:ea typeface="DengXi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>
                          <a:effectLst/>
                          <a:latin typeface="+mn-lt"/>
                        </a:rPr>
                        <a:t>4</a:t>
                      </a:r>
                      <a:endParaRPr lang="en-US" sz="1100" dirty="0">
                        <a:effectLst/>
                        <a:latin typeface="+mn-lt"/>
                        <a:ea typeface="DengXi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>
                          <a:effectLst/>
                          <a:latin typeface="+mn-lt"/>
                        </a:rPr>
                        <a:t>5</a:t>
                      </a:r>
                      <a:endParaRPr lang="en-US" sz="1100" dirty="0">
                        <a:effectLst/>
                        <a:latin typeface="+mn-lt"/>
                        <a:ea typeface="DengXi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>
                          <a:effectLst/>
                          <a:latin typeface="+mn-lt"/>
                        </a:rPr>
                        <a:t>6</a:t>
                      </a:r>
                      <a:endParaRPr lang="en-US" sz="1100" dirty="0">
                        <a:effectLst/>
                        <a:latin typeface="+mn-lt"/>
                        <a:ea typeface="DengXi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>
                          <a:effectLst/>
                          <a:latin typeface="+mn-lt"/>
                        </a:rPr>
                        <a:t>7</a:t>
                      </a:r>
                      <a:endParaRPr lang="en-US" sz="1100" dirty="0">
                        <a:effectLst/>
                        <a:latin typeface="+mn-lt"/>
                        <a:ea typeface="DengXian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>
                          <a:effectLst/>
                          <a:latin typeface="+mn-lt"/>
                        </a:rPr>
                        <a:t>Pixel distance</a:t>
                      </a:r>
                      <a:endParaRPr lang="en-US" sz="1100" dirty="0">
                        <a:effectLst/>
                        <a:latin typeface="+mn-lt"/>
                        <a:ea typeface="DengXi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>
                          <a:effectLst/>
                          <a:latin typeface="+mn-lt"/>
                        </a:rPr>
                        <a:t>1/2-pel</a:t>
                      </a:r>
                      <a:endParaRPr lang="en-US" sz="1100" dirty="0">
                        <a:effectLst/>
                        <a:latin typeface="+mn-lt"/>
                        <a:ea typeface="DengXi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>
                          <a:effectLst/>
                          <a:latin typeface="+mn-lt"/>
                        </a:rPr>
                        <a:t>1/4-pel</a:t>
                      </a:r>
                      <a:endParaRPr lang="en-US" sz="1100" dirty="0">
                        <a:effectLst/>
                        <a:latin typeface="+mn-lt"/>
                        <a:ea typeface="DengXi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>
                          <a:effectLst/>
                          <a:latin typeface="+mn-lt"/>
                        </a:rPr>
                        <a:t>1-pel</a:t>
                      </a:r>
                      <a:endParaRPr lang="en-US" sz="1100" dirty="0">
                        <a:effectLst/>
                        <a:latin typeface="+mn-lt"/>
                        <a:ea typeface="DengXi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>
                          <a:effectLst/>
                          <a:latin typeface="+mn-lt"/>
                        </a:rPr>
                        <a:t>2-pel</a:t>
                      </a:r>
                      <a:endParaRPr lang="en-US" sz="1100" dirty="0">
                        <a:effectLst/>
                        <a:latin typeface="+mn-lt"/>
                        <a:ea typeface="DengXi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>
                          <a:effectLst/>
                          <a:latin typeface="+mn-lt"/>
                        </a:rPr>
                        <a:t>4-pel</a:t>
                      </a:r>
                      <a:endParaRPr lang="en-US" sz="1100" dirty="0">
                        <a:effectLst/>
                        <a:latin typeface="+mn-lt"/>
                        <a:ea typeface="DengXi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>
                          <a:effectLst/>
                          <a:latin typeface="+mn-lt"/>
                        </a:rPr>
                        <a:t>8-pel</a:t>
                      </a:r>
                      <a:endParaRPr lang="en-US" sz="1100" dirty="0">
                        <a:effectLst/>
                        <a:latin typeface="+mn-lt"/>
                        <a:ea typeface="DengXi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>
                          <a:effectLst/>
                          <a:latin typeface="+mn-lt"/>
                        </a:rPr>
                        <a:t>16-pel</a:t>
                      </a:r>
                      <a:endParaRPr lang="en-US" sz="1100" dirty="0">
                        <a:effectLst/>
                        <a:latin typeface="+mn-lt"/>
                        <a:ea typeface="DengXi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>
                          <a:effectLst/>
                          <a:latin typeface="+mn-lt"/>
                        </a:rPr>
                        <a:t>32-pel</a:t>
                      </a:r>
                      <a:endParaRPr lang="en-US" sz="1100" dirty="0">
                        <a:effectLst/>
                        <a:latin typeface="+mn-lt"/>
                        <a:ea typeface="DengXian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>
                          <a:solidFill>
                            <a:srgbClr val="0070C0"/>
                          </a:solidFill>
                          <a:effectLst/>
                          <a:latin typeface="+mn-lt"/>
                          <a:ea typeface="DengXian"/>
                        </a:rPr>
                        <a:t>Weight table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DengXian"/>
                        </a:rPr>
                        <a:t>2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DengXian"/>
                        </a:rPr>
                        <a:t>-1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DengXian"/>
                        </a:rPr>
                        <a:t>2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DengXian"/>
                        </a:rPr>
                        <a:t>3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DengXian"/>
                        </a:rPr>
                        <a:t>4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DengXian"/>
                        </a:rPr>
                        <a:t>5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DengXian"/>
                        </a:rPr>
                        <a:t>6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DengXian"/>
                        </a:rPr>
                        <a:t>8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2821510228"/>
                  </a:ext>
                </a:extLst>
              </a:tr>
            </a:tbl>
          </a:graphicData>
        </a:graphic>
      </p:graphicFrame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21EBCB60-501D-4827-A1E9-13FE1B7742D4}"/>
              </a:ext>
            </a:extLst>
          </p:cNvPr>
          <p:cNvCxnSpPr>
            <a:cxnSpLocks/>
          </p:cNvCxnSpPr>
          <p:nvPr/>
        </p:nvCxnSpPr>
        <p:spPr>
          <a:xfrm flipH="1">
            <a:off x="4834340" y="4587974"/>
            <a:ext cx="898916" cy="0"/>
          </a:xfrm>
          <a:prstGeom prst="straightConnector1">
            <a:avLst/>
          </a:prstGeom>
          <a:ln w="19050">
            <a:solidFill>
              <a:srgbClr val="FFC000"/>
            </a:solidFill>
            <a:prstDash val="soli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Connector: Elbow 18">
            <a:extLst>
              <a:ext uri="{FF2B5EF4-FFF2-40B4-BE49-F238E27FC236}">
                <a16:creationId xmlns:a16="http://schemas.microsoft.com/office/drawing/2014/main" id="{0CCE3D9B-3616-4BB7-B86D-6437275CF435}"/>
              </a:ext>
            </a:extLst>
          </p:cNvPr>
          <p:cNvCxnSpPr/>
          <p:nvPr/>
        </p:nvCxnSpPr>
        <p:spPr>
          <a:xfrm rot="16200000" flipH="1">
            <a:off x="4022836" y="2877554"/>
            <a:ext cx="2016224" cy="1404616"/>
          </a:xfrm>
          <a:prstGeom prst="bentConnector3">
            <a:avLst>
              <a:gd name="adj1" fmla="val 448"/>
            </a:avLst>
          </a:prstGeom>
          <a:ln w="19050">
            <a:solidFill>
              <a:srgbClr val="FFC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33227445"/>
      </p:ext>
    </p:extLst>
  </p:cSld>
  <p:clrMapOvr>
    <a:masterClrMapping/>
  </p:clrMapOvr>
</p:sld>
</file>

<file path=ppt/theme/theme1.xml><?xml version="1.0" encoding="utf-8"?>
<a:theme xmlns:a="http://schemas.openxmlformats.org/drawingml/2006/main" name="top_blue_16_9">
  <a:themeElements>
    <a:clrScheme name="top_blue_16_9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top_blue_16_9">
      <a:majorFont>
        <a:latin typeface="Arial"/>
        <a:ea typeface="ＭＳ Ｐゴシック"/>
        <a:cs typeface=""/>
      </a:majorFont>
      <a:minorFont>
        <a:latin typeface="Arial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top_blue_16_9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op_blue_16_9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op_blue_16_9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op_blue_16_9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op_blue_16_9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op_blue_16_9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op_blue_16_9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op_blue_16_9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op_blue_16_9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op_blue_16_9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op_blue_16_9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op_blue_16_9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inside_blue_16_9_14">
  <a:themeElements>
    <a:clrScheme name="inside_blue_16_9_14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inside_blue_16_9_14">
      <a:majorFont>
        <a:latin typeface="Arial"/>
        <a:ea typeface="ＭＳ Ｐゴシック"/>
        <a:cs typeface=""/>
      </a:majorFont>
      <a:minorFont>
        <a:latin typeface="Arial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lnDef>
      <a:spPr>
        <a:ln w="19050">
          <a:solidFill>
            <a:srgbClr val="FFC000"/>
          </a:solidFill>
          <a:prstDash val="solid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>
    <a:extraClrScheme>
      <a:clrScheme name="inside_blue_16_9_14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nside_blue_16_9_14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nside_blue_16_9_14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nside_blue_16_9_14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nside_blue_16_9_14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nside_blue_16_9_14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nside_blue_16_9_14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nside_blue_16_9_14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nside_blue_16_9_14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nside_blue_16_9_14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nside_blue_16_9_14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nside_blue_16_9_14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MacHDD1TB:Applications:Microsoft Office 2004:テンプレート:個人用テンプレート:inside_blue_16_9_14.pot</Template>
  <TotalTime>0</TotalTime>
  <Words>1266</Words>
  <Application>Microsoft Office PowerPoint</Application>
  <PresentationFormat>Custom</PresentationFormat>
  <Paragraphs>621</Paragraphs>
  <Slides>9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9</vt:i4>
      </vt:variant>
    </vt:vector>
  </HeadingPairs>
  <TitlesOfParts>
    <vt:vector size="21" baseType="lpstr">
      <vt:lpstr>DengXian</vt:lpstr>
      <vt:lpstr>MS PGothic</vt:lpstr>
      <vt:lpstr>MS PGothic</vt:lpstr>
      <vt:lpstr>游ゴシック</vt:lpstr>
      <vt:lpstr>Yu Mincho</vt:lpstr>
      <vt:lpstr>Arial</vt:lpstr>
      <vt:lpstr>Calibri</vt:lpstr>
      <vt:lpstr>Cambria Math</vt:lpstr>
      <vt:lpstr>Times New Roman</vt:lpstr>
      <vt:lpstr>Wingdings</vt:lpstr>
      <vt:lpstr>top_blue_16_9</vt:lpstr>
      <vt:lpstr>inside_blue_16_9_14</vt:lpstr>
      <vt:lpstr>PowerPoint Presentation</vt:lpstr>
      <vt:lpstr>Introduction</vt:lpstr>
      <vt:lpstr>Simulation results</vt:lpstr>
      <vt:lpstr>Simulation results</vt:lpstr>
      <vt:lpstr>Conclusions</vt:lpstr>
      <vt:lpstr>Acknowledgments</vt:lpstr>
      <vt:lpstr>Adaptive distance table based on resolution</vt:lpstr>
      <vt:lpstr>Adaptive distance table based on occurrence</vt:lpstr>
      <vt:lpstr>Distance table reordering on encoder side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2013-11-20T05:54:13Z</dcterms:created>
  <dcterms:modified xsi:type="dcterms:W3CDTF">2019-01-08T20:21:22Z</dcterms:modified>
</cp:coreProperties>
</file>