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1"/>
  </p:notesMasterIdLst>
  <p:sldIdLst>
    <p:sldId id="261" r:id="rId3"/>
    <p:sldId id="257" r:id="rId4"/>
    <p:sldId id="335" r:id="rId5"/>
    <p:sldId id="332" r:id="rId6"/>
    <p:sldId id="328" r:id="rId7"/>
    <p:sldId id="329" r:id="rId8"/>
    <p:sldId id="336" r:id="rId9"/>
    <p:sldId id="337" r:id="rId10"/>
  </p:sldIdLst>
  <p:sldSz cx="6858000" cy="5143500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E6"/>
    <a:srgbClr val="0000EE"/>
    <a:srgbClr val="0041C0"/>
    <a:srgbClr val="DA0000"/>
    <a:srgbClr val="6BA14D"/>
    <a:srgbClr val="003EEE"/>
    <a:srgbClr val="1356DB"/>
    <a:srgbClr val="00299E"/>
    <a:srgbClr val="0B2B93"/>
    <a:srgbClr val="0035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94660"/>
  </p:normalViewPr>
  <p:slideViewPr>
    <p:cSldViewPr>
      <p:cViewPr varScale="1">
        <p:scale>
          <a:sx n="113" d="100"/>
          <a:sy n="113" d="100"/>
        </p:scale>
        <p:origin x="1464" y="108"/>
      </p:cViewPr>
      <p:guideLst>
        <p:guide orient="horz" pos="1620"/>
        <p:guide pos="21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08.01.2019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1200151"/>
            <a:ext cx="1542983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4543973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1826"/>
            <a:ext cx="6858000" cy="47169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99000" y="555526"/>
            <a:ext cx="6660000" cy="4176464"/>
          </a:xfrm>
          <a:prstGeom prst="rect">
            <a:avLst/>
          </a:prstGeom>
        </p:spPr>
        <p:txBody>
          <a:bodyPr lIns="68653" tIns="34327" rIns="68653" bIns="34327"/>
          <a:lstStyle>
            <a:lvl1pPr marL="192881" indent="-192881">
              <a:buClrTx/>
              <a:buFont typeface="Wingdings" panose="05000000000000000000" pitchFamily="2" charset="2"/>
              <a:buChar char="§"/>
              <a:defRPr sz="1800"/>
            </a:lvl1pPr>
            <a:lvl2pPr marL="417910" indent="-160735">
              <a:buClrTx/>
              <a:buFont typeface="Arial" panose="020B0604020202020204" pitchFamily="34" charset="0"/>
              <a:buChar char="•"/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205979"/>
            <a:ext cx="154298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205979"/>
            <a:ext cx="454397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10" y="-1588"/>
            <a:ext cx="1441847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29816" y="3744914"/>
            <a:ext cx="44577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651" y="4810125"/>
            <a:ext cx="6347222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32" y="4822825"/>
            <a:ext cx="892969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6858000" cy="483518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51490" tIns="25745" rIns="51490" bIns="25745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" y="1709367"/>
            <a:ext cx="6459048" cy="86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100" kern="0" dirty="0">
                <a:latin typeface="Arial"/>
                <a:ea typeface="ＭＳ Ｐゴシック" charset="0"/>
                <a:cs typeface="Arial"/>
              </a:rPr>
              <a:t>JVET-M0311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SG" altLang="ja-JP" sz="2100" kern="0" dirty="0">
                <a:latin typeface="Arial"/>
                <a:ea typeface="ＭＳ Ｐゴシック" charset="0"/>
                <a:cs typeface="Arial"/>
              </a:rPr>
              <a:t>CE2-related: Memory bandwidth reduction for affine mode with less dependency</a:t>
            </a:r>
            <a:endParaRPr kumimoji="0" lang="en-US" altLang="ja-JP" sz="2100" kern="0" dirty="0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52" y="2733768"/>
            <a:ext cx="4860540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500" u="sng" kern="0" dirty="0" err="1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Jingya</a:t>
            </a:r>
            <a:r>
              <a:rPr kumimoji="0" lang="en-US" altLang="ja-JP" sz="15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Li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Ru-Ling Liao Chong Soon Lim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Introduction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40" y="555526"/>
            <a:ext cx="6840760" cy="4176464"/>
          </a:xfrm>
        </p:spPr>
        <p:txBody>
          <a:bodyPr/>
          <a:lstStyle/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US" dirty="0">
                <a:solidFill>
                  <a:srgbClr val="0000E6"/>
                </a:solidFill>
              </a:rPr>
              <a:t>Simplification</a:t>
            </a:r>
            <a:r>
              <a:rPr lang="en-US" dirty="0"/>
              <a:t> of CE2.4.2: memory </a:t>
            </a:r>
            <a:r>
              <a:rPr lang="en-SG" dirty="0"/>
              <a:t>bandwidth reduction for affine</a:t>
            </a:r>
            <a:endParaRPr lang="en-US" dirty="0">
              <a:sym typeface="Wingdings" panose="05000000000000000000" pitchFamily="2" charset="2"/>
            </a:endParaRPr>
          </a:p>
          <a:p>
            <a:pPr lvl="1"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  <a:buClr>
                <a:schemeClr val="tx1"/>
              </a:buClr>
            </a:pPr>
            <a:r>
              <a:rPr lang="en-US" dirty="0">
                <a:sym typeface="Wingdings" panose="05000000000000000000" pitchFamily="2" charset="2"/>
              </a:rPr>
              <a:t>Control point is used as center MV instead of 1</a:t>
            </a:r>
            <a:r>
              <a:rPr lang="en-US" baseline="30000" dirty="0">
                <a:sym typeface="Wingdings" panose="05000000000000000000" pitchFamily="2" charset="2"/>
              </a:rPr>
              <a:t>st</a:t>
            </a:r>
            <a:r>
              <a:rPr lang="en-US" dirty="0">
                <a:sym typeface="Wingdings" panose="05000000000000000000" pitchFamily="2" charset="2"/>
              </a:rPr>
              <a:t> sub-block MV to calculate MV constrained region for affine mode</a:t>
            </a:r>
          </a:p>
          <a:p>
            <a:pPr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  <a:buClr>
                <a:schemeClr val="tx1"/>
              </a:buClr>
            </a:pPr>
            <a:r>
              <a:rPr lang="en-US" dirty="0">
                <a:solidFill>
                  <a:srgbClr val="0000E6"/>
                </a:solidFill>
                <a:sym typeface="Wingdings" panose="05000000000000000000" pitchFamily="2" charset="2"/>
              </a:rPr>
              <a:t>Reduced dependency </a:t>
            </a:r>
            <a:r>
              <a:rPr lang="en-US" dirty="0">
                <a:sym typeface="Wingdings" panose="05000000000000000000" pitchFamily="2" charset="2"/>
              </a:rPr>
              <a:t>in calculating MV of 1</a:t>
            </a:r>
            <a:r>
              <a:rPr lang="en-US" baseline="30000" dirty="0">
                <a:sym typeface="Wingdings" panose="05000000000000000000" pitchFamily="2" charset="2"/>
              </a:rPr>
              <a:t>st</a:t>
            </a:r>
            <a:r>
              <a:rPr lang="en-US" dirty="0">
                <a:sym typeface="Wingdings" panose="05000000000000000000" pitchFamily="2" charset="2"/>
              </a:rPr>
              <a:t> sub-block and other sub-blocks</a:t>
            </a:r>
          </a:p>
          <a:p>
            <a:pPr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</a:pPr>
            <a:r>
              <a:rPr lang="en-US" dirty="0">
                <a:sym typeface="Wingdings" panose="05000000000000000000" pitchFamily="2" charset="2"/>
              </a:rPr>
              <a:t>0.03% loss in RA, 0.01% loss in LB</a:t>
            </a:r>
          </a:p>
          <a:p>
            <a:pPr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SG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 bwMode="auto">
          <a:xfrm>
            <a:off x="0" y="11906"/>
            <a:ext cx="6858000" cy="471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Restrict motion vector field for affine</a:t>
            </a:r>
            <a:endParaRPr lang="en-SG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823" y="556022"/>
            <a:ext cx="6660356" cy="4175522"/>
          </a:xfrm>
        </p:spPr>
        <p:txBody>
          <a:bodyPr/>
          <a:lstStyle/>
          <a:p>
            <a:pPr>
              <a:defRPr/>
            </a:pPr>
            <a:r>
              <a:rPr lang="en-US" dirty="0"/>
              <a:t>Sub-block MV range:</a:t>
            </a:r>
          </a:p>
          <a:p>
            <a:pPr lvl="1">
              <a:defRPr/>
            </a:pPr>
            <a:r>
              <a:rPr lang="en-US" dirty="0" err="1"/>
              <a:t>Min_x</a:t>
            </a:r>
            <a:r>
              <a:rPr lang="en-US" dirty="0"/>
              <a:t> = ((CP0_x-H)&gt;&gt;4&lt;&lt;4)</a:t>
            </a:r>
          </a:p>
          <a:p>
            <a:pPr lvl="1">
              <a:defRPr/>
            </a:pPr>
            <a:r>
              <a:rPr lang="en-US" dirty="0" err="1"/>
              <a:t>Max_x</a:t>
            </a:r>
            <a:r>
              <a:rPr lang="en-US" dirty="0"/>
              <a:t> = ((CP0_x+H)&gt;&gt;4&lt;&lt;4) + 31</a:t>
            </a:r>
          </a:p>
          <a:p>
            <a:pPr lvl="1">
              <a:defRPr/>
            </a:pPr>
            <a:r>
              <a:rPr lang="en-US" dirty="0" err="1"/>
              <a:t>Min_y</a:t>
            </a:r>
            <a:r>
              <a:rPr lang="en-US" dirty="0"/>
              <a:t> = ((CP0_y-V)&gt;&gt;4&lt;&lt;4)</a:t>
            </a:r>
          </a:p>
          <a:p>
            <a:pPr lvl="1">
              <a:defRPr/>
            </a:pPr>
            <a:r>
              <a:rPr lang="en-US" dirty="0" err="1"/>
              <a:t>Max_y</a:t>
            </a:r>
            <a:r>
              <a:rPr lang="en-US" dirty="0"/>
              <a:t> = ((CP0_y+V)&gt;&gt;4&lt;&lt;4) + 31</a:t>
            </a:r>
          </a:p>
          <a:p>
            <a:pPr>
              <a:defRPr/>
            </a:pPr>
            <a:r>
              <a:rPr lang="en-US" dirty="0"/>
              <a:t>Motion vector exceeding the field is clipped</a:t>
            </a:r>
            <a:endParaRPr lang="en-SG" dirty="0"/>
          </a:p>
          <a:p>
            <a:pPr>
              <a:defRPr/>
            </a:pPr>
            <a:endParaRPr lang="en-SG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808" y="2571750"/>
            <a:ext cx="2680126" cy="24487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32644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Negligible loss for the proposed simplification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513576"/>
              </p:ext>
            </p:extLst>
          </p:nvPr>
        </p:nvGraphicFramePr>
        <p:xfrm>
          <a:off x="332656" y="942070"/>
          <a:ext cx="6251321" cy="4114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39321">
                  <a:extLst>
                    <a:ext uri="{9D8B030D-6E8A-4147-A177-3AD203B41FA5}">
                      <a16:colId xmlns:a16="http://schemas.microsoft.com/office/drawing/2014/main" val="170154852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1900123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95860344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219483860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941937129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94718487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69449473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50523710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4063810531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743688768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2542681337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Random</a:t>
                      </a:r>
                      <a:r>
                        <a:rPr lang="en-US" sz="900" b="1" baseline="0" dirty="0">
                          <a:effectLst/>
                          <a:latin typeface="+mn-lt"/>
                        </a:rPr>
                        <a:t> Access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/>
                        <a:t>CE2.4.2 constrained</a:t>
                      </a:r>
                      <a:r>
                        <a:rPr lang="en-US" sz="900" b="1" baseline="0" dirty="0"/>
                        <a:t> MV for affine mode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defTabSz="514899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9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CE2.4.2</a:t>
                      </a:r>
                      <a:r>
                        <a:rPr lang="en-US" sz="900" b="1" baseline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+ using control point MV (proposed)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54463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Main 10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6628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A1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30505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A2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5523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B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398103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C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098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1" dirty="0">
                          <a:effectLst/>
                          <a:latin typeface="+mn-lt"/>
                        </a:rPr>
                        <a:t>Overall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96855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D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60342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F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97595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94454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Low delay B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/>
                        <a:t>CE2.4.2 constrained</a:t>
                      </a:r>
                      <a:r>
                        <a:rPr lang="en-US" sz="900" b="1" baseline="0" dirty="0"/>
                        <a:t> MV for affine mode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defTabSz="514899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9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CE2.4.2</a:t>
                      </a:r>
                      <a:r>
                        <a:rPr lang="en-US" sz="900" b="1" baseline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+ using control point MV (proposed)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G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G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G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G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94794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Main 10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415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B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53221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C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69801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E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25758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1" dirty="0">
                          <a:effectLst/>
                          <a:latin typeface="+mn-lt"/>
                        </a:rPr>
                        <a:t>Overall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85231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D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0.58%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81841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F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0.37%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695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248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control point as center to calculate MV field for affine</a:t>
            </a:r>
          </a:p>
          <a:p>
            <a:endParaRPr lang="en-US" dirty="0"/>
          </a:p>
          <a:p>
            <a:endParaRPr lang="en-US" dirty="0"/>
          </a:p>
          <a:p>
            <a:pPr>
              <a:buClr>
                <a:schemeClr val="tx1"/>
              </a:buClr>
            </a:pPr>
            <a:r>
              <a:rPr lang="en-US" dirty="0">
                <a:solidFill>
                  <a:srgbClr val="0000E6"/>
                </a:solidFill>
              </a:rPr>
              <a:t>Removing dependency </a:t>
            </a:r>
            <a:r>
              <a:rPr lang="en-US" dirty="0"/>
              <a:t>of affine sub-blocks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0.03% loss in RA, 0.01% loss in LB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It is suggested to adopt this proposal to VVC</a:t>
            </a:r>
            <a:endParaRPr lang="en-SG" dirty="0"/>
          </a:p>
          <a:p>
            <a:endParaRPr lang="en-US" dirty="0"/>
          </a:p>
          <a:p>
            <a:pPr marL="0" indent="0">
              <a:buNone/>
            </a:pP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474409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Acknowledgments</a:t>
            </a:r>
            <a:endParaRPr lang="en-SG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124" y="1995686"/>
            <a:ext cx="5625752" cy="432048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2800" dirty="0"/>
              <a:t>Thank </a:t>
            </a:r>
            <a:r>
              <a:rPr lang="en-US" altLang="ja-JP" sz="2800" dirty="0" err="1"/>
              <a:t>Kwai</a:t>
            </a:r>
            <a:r>
              <a:rPr lang="en-US" altLang="ja-JP" sz="2800" dirty="0"/>
              <a:t> for </a:t>
            </a:r>
            <a:br>
              <a:rPr lang="en-US" altLang="ja-JP" sz="2800" dirty="0"/>
            </a:br>
            <a:r>
              <a:rPr lang="en-US" altLang="ja-JP" sz="2800" dirty="0"/>
              <a:t>cross-checking</a:t>
            </a:r>
          </a:p>
        </p:txBody>
      </p:sp>
    </p:spTree>
    <p:extLst>
      <p:ext uri="{BB962C8B-B14F-4D97-AF65-F5344CB8AC3E}">
        <p14:creationId xmlns:p14="http://schemas.microsoft.com/office/powerpoint/2010/main" val="2815466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 bwMode="auto">
          <a:xfrm>
            <a:off x="0" y="11906"/>
            <a:ext cx="6858000" cy="471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How to calculate motion vector field?</a:t>
            </a:r>
            <a:endParaRPr lang="en-SG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823" y="556023"/>
            <a:ext cx="6660356" cy="1367656"/>
          </a:xfrm>
        </p:spPr>
        <p:txBody>
          <a:bodyPr/>
          <a:lstStyle/>
          <a:p>
            <a:pPr>
              <a:defRPr/>
            </a:pPr>
            <a:r>
              <a:rPr lang="en-US" b="1" dirty="0"/>
              <a:t>Background</a:t>
            </a:r>
            <a:r>
              <a:rPr lang="en-US" dirty="0"/>
              <a:t>: memory bandwidth for 8×8 bi-pred. inter CU</a:t>
            </a:r>
          </a:p>
          <a:p>
            <a:pPr marL="0" indent="0">
              <a:buNone/>
              <a:defRPr/>
            </a:pPr>
            <a:r>
              <a:rPr lang="en-US" dirty="0"/>
              <a:t>	               </a:t>
            </a:r>
            <a:r>
              <a:rPr lang="en-US" sz="900" dirty="0"/>
              <a:t> </a:t>
            </a:r>
            <a:r>
              <a:rPr lang="en-US" dirty="0" err="1"/>
              <a:t>luma</a:t>
            </a:r>
            <a:r>
              <a:rPr lang="en-US" dirty="0"/>
              <a:t>: (8+7)×(8+7)×2 = 450</a:t>
            </a:r>
          </a:p>
          <a:p>
            <a:pPr lvl="1">
              <a:defRPr/>
            </a:pPr>
            <a:endParaRPr lang="en-US" dirty="0"/>
          </a:p>
          <a:p>
            <a:pPr>
              <a:defRPr/>
            </a:pPr>
            <a:r>
              <a:rPr lang="en-US" b="1" dirty="0"/>
              <a:t>Target</a:t>
            </a:r>
            <a:r>
              <a:rPr lang="en-US" dirty="0"/>
              <a:t>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045E6-B5D1-4358-BEAA-7B25903E816C}"/>
              </a:ext>
            </a:extLst>
          </p:cNvPr>
          <p:cNvSpPr txBox="1"/>
          <p:nvPr/>
        </p:nvSpPr>
        <p:spPr>
          <a:xfrm>
            <a:off x="1166609" y="1472775"/>
            <a:ext cx="21003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worst case memory bandwidth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D1F0AA-8D98-4D5A-8D4F-14890763B63F}"/>
              </a:ext>
            </a:extLst>
          </p:cNvPr>
          <p:cNvSpPr txBox="1"/>
          <p:nvPr/>
        </p:nvSpPr>
        <p:spPr>
          <a:xfrm>
            <a:off x="3599676" y="1472775"/>
            <a:ext cx="2700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memory bandwidth for 8×8 bi-pred. inter CU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86E9FC-4B62-4736-B1D6-36438AF606FA}"/>
              </a:ext>
            </a:extLst>
          </p:cNvPr>
          <p:cNvSpPr txBox="1"/>
          <p:nvPr/>
        </p:nvSpPr>
        <p:spPr>
          <a:xfrm>
            <a:off x="3320988" y="1588191"/>
            <a:ext cx="3240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/>
              <a:t>≤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1FCD407-17FE-4B12-8BCF-6FEE6DFC2651}"/>
              </a:ext>
            </a:extLst>
          </p:cNvPr>
          <p:cNvSpPr txBox="1">
            <a:spLocks/>
          </p:cNvSpPr>
          <p:nvPr/>
        </p:nvSpPr>
        <p:spPr>
          <a:xfrm>
            <a:off x="98822" y="2360391"/>
            <a:ext cx="6660356" cy="2371599"/>
          </a:xfrm>
          <a:prstGeom prst="rect">
            <a:avLst/>
          </a:prstGeom>
        </p:spPr>
        <p:txBody>
          <a:bodyPr lIns="51490" tIns="25745" rIns="51490" bIns="25745"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  <a:defRPr kumimoji="1" sz="2133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867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867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sz="1800" kern="0" dirty="0"/>
              <a:t>To achieve the target, memory bandwidth for M×N sized CU shall not exceeds M×N/64×450</a:t>
            </a:r>
          </a:p>
          <a:p>
            <a:pPr lvl="1">
              <a:defRPr/>
            </a:pPr>
            <a:endParaRPr lang="en-US" sz="1600" kern="0" dirty="0"/>
          </a:p>
          <a:p>
            <a:pPr>
              <a:defRPr/>
            </a:pPr>
            <a:r>
              <a:rPr lang="en-US" sz="1800" kern="0" dirty="0"/>
              <a:t>This leads to equation: </a:t>
            </a:r>
          </a:p>
          <a:p>
            <a:pPr marL="0" indent="0" algn="ctr">
              <a:buNone/>
              <a:defRPr/>
            </a:pPr>
            <a:r>
              <a:rPr lang="en-US" sz="1800" kern="0" dirty="0">
                <a:solidFill>
                  <a:srgbClr val="0000EE"/>
                </a:solidFill>
              </a:rPr>
              <a:t>    (M+2×H+7)×(N+2×V+7)×K = M×N/64×450</a:t>
            </a:r>
          </a:p>
          <a:p>
            <a:pPr marL="984647" indent="0">
              <a:buNone/>
              <a:defRPr/>
            </a:pPr>
            <a:r>
              <a:rPr lang="en-US" sz="1350" kern="0" dirty="0"/>
              <a:t>* K=1 for </a:t>
            </a:r>
            <a:r>
              <a:rPr lang="en-US" sz="1350" kern="0" dirty="0" err="1"/>
              <a:t>uni</a:t>
            </a:r>
            <a:r>
              <a:rPr lang="en-US" sz="1350" kern="0" dirty="0"/>
              <a:t>-prediction and K=2 for bi-prediction</a:t>
            </a:r>
          </a:p>
          <a:p>
            <a:pPr marL="984647" indent="0">
              <a:buNone/>
              <a:defRPr/>
            </a:pPr>
            <a:r>
              <a:rPr lang="en-US" sz="1350" kern="0" dirty="0"/>
              <a:t>* The value of H shall be equal to V</a:t>
            </a:r>
          </a:p>
          <a:p>
            <a:pPr marL="984647" indent="0">
              <a:buNone/>
              <a:defRPr/>
            </a:pPr>
            <a:r>
              <a:rPr lang="en-US" sz="1350" kern="0" dirty="0"/>
              <a:t>* Noted that H and V values are adaptive to CU size</a:t>
            </a:r>
          </a:p>
        </p:txBody>
      </p:sp>
    </p:spTree>
    <p:extLst>
      <p:ext uri="{BB962C8B-B14F-4D97-AF65-F5344CB8AC3E}">
        <p14:creationId xmlns:p14="http://schemas.microsoft.com/office/powerpoint/2010/main" val="898133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 bwMode="auto">
          <a:xfrm>
            <a:off x="0" y="11906"/>
            <a:ext cx="6858000" cy="471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Motion vector field for each CU size</a:t>
            </a:r>
            <a:endParaRPr lang="en-SG" altLang="en-US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435" y="483394"/>
            <a:ext cx="2955131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733076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686</Words>
  <Application>Microsoft Office PowerPoint</Application>
  <PresentationFormat>Custom</PresentationFormat>
  <Paragraphs>224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ＭＳ Ｐゴシック</vt:lpstr>
      <vt:lpstr>ＭＳ Ｐゴシック</vt:lpstr>
      <vt:lpstr>游ゴシック</vt:lpstr>
      <vt:lpstr>Arial</vt:lpstr>
      <vt:lpstr>Calibri</vt:lpstr>
      <vt:lpstr>Times New Roman</vt:lpstr>
      <vt:lpstr>Wingdings</vt:lpstr>
      <vt:lpstr>top_blue_16_9</vt:lpstr>
      <vt:lpstr>inside_blue_16_9_14</vt:lpstr>
      <vt:lpstr>PowerPoint Presentation</vt:lpstr>
      <vt:lpstr>Introduction</vt:lpstr>
      <vt:lpstr>Restrict motion vector field for affine</vt:lpstr>
      <vt:lpstr>Simulation results</vt:lpstr>
      <vt:lpstr>Conclusions</vt:lpstr>
      <vt:lpstr>Acknowledgments</vt:lpstr>
      <vt:lpstr>How to calculate motion vector field?</vt:lpstr>
      <vt:lpstr>Motion vector field for each CU size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2019-01-08T08:12:49Z</dcterms:modified>
</cp:coreProperties>
</file>