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vsdx" ContentType="application/vnd.ms-visio.drawing"/>
  <Default Extension="wmf" ContentType="image/x-wm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notesSlides/notesSlide9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  <p:sldMasterId id="2147483660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9520" autoAdjust="0"/>
  </p:normalViewPr>
  <p:slideViewPr>
    <p:cSldViewPr snapToGrid="0">
      <p:cViewPr varScale="1">
        <p:scale>
          <a:sx n="55" d="100"/>
          <a:sy n="55" d="100"/>
        </p:scale>
        <p:origin x="4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b="1"/>
              <a:t>Cactus:CTU_0</a:t>
            </a:r>
            <a:endParaRPr lang="zh-CN" altLang="en-US" b="1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777634952304076"/>
          <c:y val="0.15054289569512189"/>
          <c:w val="0.68319610919041318"/>
          <c:h val="0.66336567845822347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9050" cap="rnd">
                <a:solidFill>
                  <a:schemeClr val="accent1"/>
                </a:solidFill>
                <a:prstDash val="sysDot"/>
              </a:ln>
              <a:effectLst/>
            </c:spPr>
            <c:trendlineType val="power"/>
            <c:dispRSqr val="1"/>
            <c:dispEq val="1"/>
            <c:trendlineLbl>
              <c:layout>
                <c:manualLayout>
                  <c:x val="5.2861748382961741E-3"/>
                  <c:y val="-0.46760714895227234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sz="1400" baseline="0"/>
                      <a:t>y = 34.158x</a:t>
                    </a:r>
                    <a:r>
                      <a:rPr lang="en-US" altLang="zh-CN" sz="1400" baseline="30000"/>
                      <a:t>-1.44</a:t>
                    </a:r>
                    <a:br>
                      <a:rPr lang="en-US" altLang="zh-CN" sz="1400" baseline="0"/>
                    </a:br>
                    <a:r>
                      <a:rPr lang="en-US" altLang="zh-CN" sz="1400" baseline="0"/>
                      <a:t>R² = 0.9399</a:t>
                    </a:r>
                    <a:endParaRPr lang="en-US" altLang="zh-CN" sz="1400"/>
                  </a:p>
                </c:rich>
              </c:tx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</c:trendlineLbl>
          </c:trendline>
          <c:xVal>
            <c:numRef>
              <c:f>Sheet1!$C$12:$C$22</c:f>
              <c:numCache>
                <c:formatCode>General</c:formatCode>
                <c:ptCount val="11"/>
                <c:pt idx="0">
                  <c:v>0.96008300000000002</c:v>
                </c:pt>
                <c:pt idx="1">
                  <c:v>0.55004900000000001</c:v>
                </c:pt>
                <c:pt idx="2">
                  <c:v>0.29565399999999997</c:v>
                </c:pt>
                <c:pt idx="3">
                  <c:v>0.16735800000000001</c:v>
                </c:pt>
                <c:pt idx="4">
                  <c:v>0.13397200000000001</c:v>
                </c:pt>
                <c:pt idx="5">
                  <c:v>0.106262</c:v>
                </c:pt>
                <c:pt idx="6">
                  <c:v>8.7890999999999997E-2</c:v>
                </c:pt>
                <c:pt idx="7">
                  <c:v>7.6355000000000006E-2</c:v>
                </c:pt>
                <c:pt idx="8">
                  <c:v>5.8715999999999997E-2</c:v>
                </c:pt>
                <c:pt idx="9">
                  <c:v>4.8705999999999999E-2</c:v>
                </c:pt>
                <c:pt idx="10">
                  <c:v>3.4362999999999998E-2</c:v>
                </c:pt>
              </c:numCache>
            </c:numRef>
          </c:xVal>
          <c:yVal>
            <c:numRef>
              <c:f>Sheet1!$D$12:$D$22</c:f>
              <c:numCache>
                <c:formatCode>General</c:formatCode>
                <c:ptCount val="11"/>
                <c:pt idx="0">
                  <c:v>61.351801999999999</c:v>
                </c:pt>
                <c:pt idx="1">
                  <c:v>97.389915999999999</c:v>
                </c:pt>
                <c:pt idx="2">
                  <c:v>154.59685500000001</c:v>
                </c:pt>
                <c:pt idx="3">
                  <c:v>245.40720999999999</c:v>
                </c:pt>
                <c:pt idx="4">
                  <c:v>389.559663</c:v>
                </c:pt>
                <c:pt idx="5">
                  <c:v>618.38741900000002</c:v>
                </c:pt>
                <c:pt idx="6">
                  <c:v>981.62883899999997</c:v>
                </c:pt>
                <c:pt idx="7">
                  <c:v>1558.238652</c:v>
                </c:pt>
                <c:pt idx="8">
                  <c:v>2473.5496760000001</c:v>
                </c:pt>
                <c:pt idx="9">
                  <c:v>3926.5153570000002</c:v>
                </c:pt>
                <c:pt idx="10">
                  <c:v>6232.9546090000003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1EBE-48F2-A4FA-418053F26A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6585904"/>
        <c:axId val="456587872"/>
      </c:scatterChart>
      <c:valAx>
        <c:axId val="45658590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200" b="1"/>
                  <a:t>bpp</a:t>
                </a:r>
                <a:endParaRPr lang="zh-CN" altLang="en-US" sz="1200" b="1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56587872"/>
        <c:crosses val="autoZero"/>
        <c:crossBetween val="midCat"/>
      </c:valAx>
      <c:valAx>
        <c:axId val="456587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200" b="1"/>
                  <a:t>lambda</a:t>
                </a:r>
                <a:endParaRPr lang="zh-CN" altLang="en-US" sz="1200" b="1"/>
              </a:p>
            </c:rich>
          </c:tx>
          <c:layout>
            <c:manualLayout>
              <c:xMode val="edge"/>
              <c:yMode val="edge"/>
              <c:x val="4.1750255105926067E-2"/>
              <c:y val="0.3970588235294117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5658590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800"/>
              <a:t>Rate</a:t>
            </a:r>
            <a:r>
              <a:rPr lang="en-US" altLang="zh-CN" sz="1800" baseline="0"/>
              <a:t> control error per frame on sequence Daylight2 at QP 37 and 32</a:t>
            </a:r>
            <a:endParaRPr lang="zh-CN" altLang="en-US" sz="1800"/>
          </a:p>
        </c:rich>
      </c:tx>
      <c:layout>
        <c:manualLayout>
          <c:xMode val="edge"/>
          <c:yMode val="edge"/>
          <c:x val="0.1684142645613938"/>
          <c:y val="3.25184594362223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v>RC_anchor_QP37</c:v>
          </c:tx>
          <c:spPr>
            <a:ln w="285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val>
            <c:numRef>
              <c:f>Sheet2!$D$2:$D$39</c:f>
              <c:numCache>
                <c:formatCode>General</c:formatCode>
                <c:ptCount val="38"/>
                <c:pt idx="0">
                  <c:v>21.55</c:v>
                </c:pt>
                <c:pt idx="1">
                  <c:v>18.46</c:v>
                </c:pt>
                <c:pt idx="2">
                  <c:v>16.25</c:v>
                </c:pt>
                <c:pt idx="3">
                  <c:v>14.71</c:v>
                </c:pt>
                <c:pt idx="4">
                  <c:v>12.81</c:v>
                </c:pt>
                <c:pt idx="5">
                  <c:v>7.05</c:v>
                </c:pt>
                <c:pt idx="6">
                  <c:v>6.13</c:v>
                </c:pt>
                <c:pt idx="7">
                  <c:v>4.7699999999999996</c:v>
                </c:pt>
                <c:pt idx="8">
                  <c:v>4.9800000000000004</c:v>
                </c:pt>
                <c:pt idx="9">
                  <c:v>4.84</c:v>
                </c:pt>
                <c:pt idx="10">
                  <c:v>4.5599999999999996</c:v>
                </c:pt>
                <c:pt idx="11">
                  <c:v>2.81</c:v>
                </c:pt>
                <c:pt idx="12">
                  <c:v>6.36</c:v>
                </c:pt>
                <c:pt idx="13">
                  <c:v>4.28</c:v>
                </c:pt>
                <c:pt idx="14">
                  <c:v>6.41</c:v>
                </c:pt>
                <c:pt idx="15">
                  <c:v>3.58</c:v>
                </c:pt>
                <c:pt idx="16">
                  <c:v>2.5099999999999998</c:v>
                </c:pt>
                <c:pt idx="17">
                  <c:v>10.130000000000001</c:v>
                </c:pt>
                <c:pt idx="18">
                  <c:v>0.27</c:v>
                </c:pt>
                <c:pt idx="19">
                  <c:v>0.5</c:v>
                </c:pt>
                <c:pt idx="20">
                  <c:v>2.65</c:v>
                </c:pt>
                <c:pt idx="21">
                  <c:v>3.83</c:v>
                </c:pt>
                <c:pt idx="22">
                  <c:v>8.49</c:v>
                </c:pt>
                <c:pt idx="23">
                  <c:v>0.34</c:v>
                </c:pt>
                <c:pt idx="24">
                  <c:v>2.72</c:v>
                </c:pt>
                <c:pt idx="25">
                  <c:v>6.65</c:v>
                </c:pt>
                <c:pt idx="26">
                  <c:v>1.1000000000000001</c:v>
                </c:pt>
                <c:pt idx="27">
                  <c:v>3.56</c:v>
                </c:pt>
                <c:pt idx="28">
                  <c:v>2.96</c:v>
                </c:pt>
                <c:pt idx="29">
                  <c:v>3.14</c:v>
                </c:pt>
                <c:pt idx="30">
                  <c:v>4.43</c:v>
                </c:pt>
                <c:pt idx="31">
                  <c:v>5.13</c:v>
                </c:pt>
                <c:pt idx="32">
                  <c:v>2.78</c:v>
                </c:pt>
                <c:pt idx="33">
                  <c:v>4.04</c:v>
                </c:pt>
                <c:pt idx="34">
                  <c:v>4.88</c:v>
                </c:pt>
                <c:pt idx="35">
                  <c:v>6.21</c:v>
                </c:pt>
                <c:pt idx="36">
                  <c:v>1.38</c:v>
                </c:pt>
                <c:pt idx="37">
                  <c:v>1.05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8BA6-4DAC-81DE-266BE61766B5}"/>
            </c:ext>
          </c:extLst>
        </c:ser>
        <c:ser>
          <c:idx val="1"/>
          <c:order val="1"/>
          <c:tx>
            <c:v>RC_CNN_QP37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Sheet2!$I$2:$I$39</c:f>
              <c:numCache>
                <c:formatCode>General</c:formatCode>
                <c:ptCount val="38"/>
                <c:pt idx="0">
                  <c:v>0.67</c:v>
                </c:pt>
                <c:pt idx="1">
                  <c:v>0.36</c:v>
                </c:pt>
                <c:pt idx="2">
                  <c:v>0.56999999999999995</c:v>
                </c:pt>
                <c:pt idx="3">
                  <c:v>0.39</c:v>
                </c:pt>
                <c:pt idx="4">
                  <c:v>0.46</c:v>
                </c:pt>
                <c:pt idx="5">
                  <c:v>0.39</c:v>
                </c:pt>
                <c:pt idx="6">
                  <c:v>0.4</c:v>
                </c:pt>
                <c:pt idx="7">
                  <c:v>0.31</c:v>
                </c:pt>
                <c:pt idx="8">
                  <c:v>0.49</c:v>
                </c:pt>
                <c:pt idx="9">
                  <c:v>0.54</c:v>
                </c:pt>
                <c:pt idx="10">
                  <c:v>0.39</c:v>
                </c:pt>
                <c:pt idx="11">
                  <c:v>0.42</c:v>
                </c:pt>
                <c:pt idx="12">
                  <c:v>0.47</c:v>
                </c:pt>
                <c:pt idx="13">
                  <c:v>0.49</c:v>
                </c:pt>
                <c:pt idx="14">
                  <c:v>0.4</c:v>
                </c:pt>
                <c:pt idx="15">
                  <c:v>0.52</c:v>
                </c:pt>
                <c:pt idx="16">
                  <c:v>0.49</c:v>
                </c:pt>
                <c:pt idx="17">
                  <c:v>0.55000000000000004</c:v>
                </c:pt>
                <c:pt idx="18">
                  <c:v>0.55000000000000004</c:v>
                </c:pt>
                <c:pt idx="19">
                  <c:v>0.5</c:v>
                </c:pt>
                <c:pt idx="20">
                  <c:v>0.61</c:v>
                </c:pt>
                <c:pt idx="21">
                  <c:v>0.55000000000000004</c:v>
                </c:pt>
                <c:pt idx="22">
                  <c:v>0.56999999999999995</c:v>
                </c:pt>
                <c:pt idx="23">
                  <c:v>0.54</c:v>
                </c:pt>
                <c:pt idx="24">
                  <c:v>0.44</c:v>
                </c:pt>
                <c:pt idx="25">
                  <c:v>0.57999999999999996</c:v>
                </c:pt>
                <c:pt idx="26">
                  <c:v>0.59</c:v>
                </c:pt>
                <c:pt idx="27">
                  <c:v>0.34</c:v>
                </c:pt>
                <c:pt idx="28">
                  <c:v>0.4</c:v>
                </c:pt>
                <c:pt idx="29">
                  <c:v>0.34</c:v>
                </c:pt>
                <c:pt idx="30">
                  <c:v>0.44</c:v>
                </c:pt>
                <c:pt idx="31">
                  <c:v>0.51</c:v>
                </c:pt>
                <c:pt idx="32">
                  <c:v>0.37</c:v>
                </c:pt>
                <c:pt idx="33">
                  <c:v>0.5</c:v>
                </c:pt>
                <c:pt idx="34">
                  <c:v>0.35</c:v>
                </c:pt>
                <c:pt idx="35">
                  <c:v>0.46</c:v>
                </c:pt>
                <c:pt idx="36">
                  <c:v>0.37</c:v>
                </c:pt>
                <c:pt idx="37">
                  <c:v>0.42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8BA6-4DAC-81DE-266BE61766B5}"/>
            </c:ext>
          </c:extLst>
        </c:ser>
        <c:ser>
          <c:idx val="2"/>
          <c:order val="2"/>
          <c:tx>
            <c:v>RC_CNN_QP32</c:v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val>
            <c:numRef>
              <c:f>Sheet2!$H$2:$H$39</c:f>
              <c:numCache>
                <c:formatCode>General</c:formatCode>
                <c:ptCount val="38"/>
                <c:pt idx="0">
                  <c:v>1.43</c:v>
                </c:pt>
                <c:pt idx="1">
                  <c:v>1.25</c:v>
                </c:pt>
                <c:pt idx="2">
                  <c:v>1.0900000000000001</c:v>
                </c:pt>
                <c:pt idx="3">
                  <c:v>1.19</c:v>
                </c:pt>
                <c:pt idx="4">
                  <c:v>1.04</c:v>
                </c:pt>
                <c:pt idx="5">
                  <c:v>1.25</c:v>
                </c:pt>
                <c:pt idx="6">
                  <c:v>1</c:v>
                </c:pt>
                <c:pt idx="7">
                  <c:v>0.79</c:v>
                </c:pt>
                <c:pt idx="8">
                  <c:v>0.93</c:v>
                </c:pt>
                <c:pt idx="9">
                  <c:v>1.69</c:v>
                </c:pt>
                <c:pt idx="10">
                  <c:v>1.1000000000000001</c:v>
                </c:pt>
                <c:pt idx="11">
                  <c:v>1.25</c:v>
                </c:pt>
                <c:pt idx="12">
                  <c:v>1.21</c:v>
                </c:pt>
                <c:pt idx="13">
                  <c:v>1.32</c:v>
                </c:pt>
                <c:pt idx="14">
                  <c:v>1.1499999999999999</c:v>
                </c:pt>
                <c:pt idx="15">
                  <c:v>1.17</c:v>
                </c:pt>
                <c:pt idx="16">
                  <c:v>1.59</c:v>
                </c:pt>
                <c:pt idx="17">
                  <c:v>1.49</c:v>
                </c:pt>
                <c:pt idx="18">
                  <c:v>1.48</c:v>
                </c:pt>
                <c:pt idx="19">
                  <c:v>1.58</c:v>
                </c:pt>
                <c:pt idx="20">
                  <c:v>1.39</c:v>
                </c:pt>
                <c:pt idx="21">
                  <c:v>1.57</c:v>
                </c:pt>
                <c:pt idx="22">
                  <c:v>1.52</c:v>
                </c:pt>
                <c:pt idx="23">
                  <c:v>1.87</c:v>
                </c:pt>
                <c:pt idx="24">
                  <c:v>1.44</c:v>
                </c:pt>
                <c:pt idx="25">
                  <c:v>1.76</c:v>
                </c:pt>
                <c:pt idx="26">
                  <c:v>1.87</c:v>
                </c:pt>
                <c:pt idx="27">
                  <c:v>2.8</c:v>
                </c:pt>
                <c:pt idx="28">
                  <c:v>2.4700000000000002</c:v>
                </c:pt>
                <c:pt idx="29">
                  <c:v>2.41</c:v>
                </c:pt>
                <c:pt idx="30">
                  <c:v>2.65</c:v>
                </c:pt>
                <c:pt idx="31">
                  <c:v>2.67</c:v>
                </c:pt>
                <c:pt idx="32">
                  <c:v>2.99</c:v>
                </c:pt>
                <c:pt idx="33">
                  <c:v>2.63</c:v>
                </c:pt>
                <c:pt idx="34">
                  <c:v>2.91</c:v>
                </c:pt>
                <c:pt idx="35">
                  <c:v>2.98</c:v>
                </c:pt>
                <c:pt idx="36">
                  <c:v>2.62</c:v>
                </c:pt>
                <c:pt idx="37">
                  <c:v>2.72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8BA6-4DAC-81DE-266BE61766B5}"/>
            </c:ext>
          </c:extLst>
        </c:ser>
        <c:ser>
          <c:idx val="3"/>
          <c:order val="3"/>
          <c:tx>
            <c:v>RC_anchor_QP32</c:v>
          </c:tx>
          <c:spPr>
            <a:ln w="28575" cap="rnd">
              <a:solidFill>
                <a:schemeClr val="accent5"/>
              </a:solidFill>
              <a:prstDash val="dash"/>
              <a:round/>
            </a:ln>
            <a:effectLst/>
          </c:spPr>
          <c:marker>
            <c:symbol val="none"/>
          </c:marker>
          <c:val>
            <c:numRef>
              <c:f>Sheet2!$C$2:$C$39</c:f>
              <c:numCache>
                <c:formatCode>General</c:formatCode>
                <c:ptCount val="38"/>
                <c:pt idx="0">
                  <c:v>21.52</c:v>
                </c:pt>
                <c:pt idx="1">
                  <c:v>19.510000000000002</c:v>
                </c:pt>
                <c:pt idx="2">
                  <c:v>17.579999999999998</c:v>
                </c:pt>
                <c:pt idx="3">
                  <c:v>16.04</c:v>
                </c:pt>
                <c:pt idx="4">
                  <c:v>13.13</c:v>
                </c:pt>
                <c:pt idx="5">
                  <c:v>11.21</c:v>
                </c:pt>
                <c:pt idx="6">
                  <c:v>3.69</c:v>
                </c:pt>
                <c:pt idx="7">
                  <c:v>2.6</c:v>
                </c:pt>
                <c:pt idx="8">
                  <c:v>2.54</c:v>
                </c:pt>
                <c:pt idx="9">
                  <c:v>2.67</c:v>
                </c:pt>
                <c:pt idx="10">
                  <c:v>2.98</c:v>
                </c:pt>
                <c:pt idx="11">
                  <c:v>4.1100000000000003</c:v>
                </c:pt>
                <c:pt idx="12">
                  <c:v>6.22</c:v>
                </c:pt>
                <c:pt idx="13">
                  <c:v>3.11</c:v>
                </c:pt>
                <c:pt idx="14">
                  <c:v>9.06</c:v>
                </c:pt>
                <c:pt idx="15">
                  <c:v>1.02</c:v>
                </c:pt>
                <c:pt idx="16">
                  <c:v>0.42</c:v>
                </c:pt>
                <c:pt idx="17">
                  <c:v>0.62</c:v>
                </c:pt>
                <c:pt idx="18">
                  <c:v>1.93</c:v>
                </c:pt>
                <c:pt idx="19">
                  <c:v>1.55</c:v>
                </c:pt>
                <c:pt idx="20">
                  <c:v>4.21</c:v>
                </c:pt>
                <c:pt idx="21">
                  <c:v>5.75</c:v>
                </c:pt>
                <c:pt idx="22">
                  <c:v>3.28</c:v>
                </c:pt>
                <c:pt idx="23">
                  <c:v>0.97</c:v>
                </c:pt>
                <c:pt idx="24">
                  <c:v>0.63</c:v>
                </c:pt>
                <c:pt idx="25">
                  <c:v>4.75</c:v>
                </c:pt>
                <c:pt idx="26">
                  <c:v>5.49</c:v>
                </c:pt>
                <c:pt idx="27">
                  <c:v>2.41</c:v>
                </c:pt>
                <c:pt idx="28">
                  <c:v>1.82</c:v>
                </c:pt>
                <c:pt idx="29">
                  <c:v>0.8</c:v>
                </c:pt>
                <c:pt idx="30">
                  <c:v>2.0699999999999998</c:v>
                </c:pt>
                <c:pt idx="31">
                  <c:v>3.29</c:v>
                </c:pt>
                <c:pt idx="32">
                  <c:v>5.69</c:v>
                </c:pt>
                <c:pt idx="33">
                  <c:v>2.89</c:v>
                </c:pt>
                <c:pt idx="34">
                  <c:v>8.1199999999999992</c:v>
                </c:pt>
                <c:pt idx="35">
                  <c:v>0.63</c:v>
                </c:pt>
                <c:pt idx="36">
                  <c:v>1.22</c:v>
                </c:pt>
                <c:pt idx="37">
                  <c:v>4.17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8BA6-4DAC-81DE-266BE61766B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52597272"/>
        <c:axId val="452599568"/>
      </c:lineChart>
      <c:catAx>
        <c:axId val="45259727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200" b="1"/>
                  <a:t>frame</a:t>
                </a:r>
                <a:endParaRPr lang="zh-CN" altLang="en-US" sz="1200" b="1"/>
              </a:p>
            </c:rich>
          </c:tx>
          <c:layout>
            <c:manualLayout>
              <c:xMode val="edge"/>
              <c:yMode val="edge"/>
              <c:x val="0.51252969477233623"/>
              <c:y val="0.7976814709580331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52599568"/>
        <c:crosses val="autoZero"/>
        <c:auto val="1"/>
        <c:lblAlgn val="ctr"/>
        <c:lblOffset val="100"/>
        <c:noMultiLvlLbl val="0"/>
      </c:catAx>
      <c:valAx>
        <c:axId val="4525995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400" b="1"/>
                  <a:t>error</a:t>
                </a:r>
                <a:r>
                  <a:rPr lang="en-US" altLang="zh-CN" sz="1400" b="1" baseline="0"/>
                  <a:t> %</a:t>
                </a:r>
                <a:endParaRPr lang="zh-CN" altLang="en-US" sz="1400" b="1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52597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998634993203392"/>
          <c:y val="0.89500808272313859"/>
          <c:w val="0.66001373414709941"/>
          <c:h val="7.772073713466751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altLang="zh-CN"/>
              <a:t>Rate</a:t>
            </a:r>
            <a:r>
              <a:rPr lang="en-US" altLang="zh-CN" baseline="0"/>
              <a:t> control error per frame on sequence Daylight2 at QP 27 and 22</a:t>
            </a:r>
            <a:endParaRPr lang="zh-CN" altLang="en-US"/>
          </a:p>
        </c:rich>
      </c:tx>
      <c:layout>
        <c:manualLayout>
          <c:xMode val="edge"/>
          <c:yMode val="edge"/>
          <c:x val="0.1684142645613938"/>
          <c:y val="3.251845943622238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9.0933939797034902E-2"/>
          <c:y val="0.15799781707870927"/>
          <c:w val="0.85818524858305756"/>
          <c:h val="0.60409696893261589"/>
        </c:manualLayout>
      </c:layout>
      <c:lineChart>
        <c:grouping val="standard"/>
        <c:varyColors val="0"/>
        <c:ser>
          <c:idx val="0"/>
          <c:order val="0"/>
          <c:tx>
            <c:v>RC_anchor_QP27</c:v>
          </c:tx>
          <c:spPr>
            <a:ln w="28575" cap="rnd">
              <a:solidFill>
                <a:schemeClr val="accent2"/>
              </a:solidFill>
              <a:prstDash val="dash"/>
              <a:round/>
            </a:ln>
            <a:effectLst/>
          </c:spPr>
          <c:marker>
            <c:symbol val="none"/>
          </c:marker>
          <c:val>
            <c:numRef>
              <c:f>Sheet2!$B$2:$B$39</c:f>
              <c:numCache>
                <c:formatCode>General</c:formatCode>
                <c:ptCount val="38"/>
                <c:pt idx="0">
                  <c:v>21.25</c:v>
                </c:pt>
                <c:pt idx="1">
                  <c:v>18.78</c:v>
                </c:pt>
                <c:pt idx="2">
                  <c:v>16.13</c:v>
                </c:pt>
                <c:pt idx="3">
                  <c:v>12.73</c:v>
                </c:pt>
                <c:pt idx="4">
                  <c:v>11.64</c:v>
                </c:pt>
                <c:pt idx="5">
                  <c:v>0.87</c:v>
                </c:pt>
                <c:pt idx="6">
                  <c:v>0.47</c:v>
                </c:pt>
                <c:pt idx="7">
                  <c:v>0.6</c:v>
                </c:pt>
                <c:pt idx="8">
                  <c:v>0.59</c:v>
                </c:pt>
                <c:pt idx="9">
                  <c:v>0.43</c:v>
                </c:pt>
                <c:pt idx="10">
                  <c:v>0.54</c:v>
                </c:pt>
                <c:pt idx="11">
                  <c:v>0.48</c:v>
                </c:pt>
                <c:pt idx="12">
                  <c:v>0.67</c:v>
                </c:pt>
                <c:pt idx="13">
                  <c:v>1.05</c:v>
                </c:pt>
                <c:pt idx="14">
                  <c:v>0.95</c:v>
                </c:pt>
                <c:pt idx="15">
                  <c:v>0.78</c:v>
                </c:pt>
                <c:pt idx="16">
                  <c:v>0.61</c:v>
                </c:pt>
                <c:pt idx="17">
                  <c:v>0.73</c:v>
                </c:pt>
                <c:pt idx="18">
                  <c:v>0.87</c:v>
                </c:pt>
                <c:pt idx="19">
                  <c:v>0.53</c:v>
                </c:pt>
                <c:pt idx="20">
                  <c:v>0.9</c:v>
                </c:pt>
                <c:pt idx="21">
                  <c:v>0.96</c:v>
                </c:pt>
                <c:pt idx="22">
                  <c:v>0.65</c:v>
                </c:pt>
                <c:pt idx="23">
                  <c:v>0.66</c:v>
                </c:pt>
                <c:pt idx="24">
                  <c:v>0.37</c:v>
                </c:pt>
                <c:pt idx="25">
                  <c:v>0.45</c:v>
                </c:pt>
                <c:pt idx="26">
                  <c:v>0.49</c:v>
                </c:pt>
                <c:pt idx="27">
                  <c:v>0.37</c:v>
                </c:pt>
                <c:pt idx="28">
                  <c:v>0.25</c:v>
                </c:pt>
                <c:pt idx="29">
                  <c:v>0.59</c:v>
                </c:pt>
                <c:pt idx="30">
                  <c:v>0.32</c:v>
                </c:pt>
                <c:pt idx="31">
                  <c:v>0.22</c:v>
                </c:pt>
                <c:pt idx="32">
                  <c:v>0.24</c:v>
                </c:pt>
                <c:pt idx="33">
                  <c:v>0.47</c:v>
                </c:pt>
                <c:pt idx="34">
                  <c:v>1.29</c:v>
                </c:pt>
                <c:pt idx="35">
                  <c:v>1.57</c:v>
                </c:pt>
                <c:pt idx="36">
                  <c:v>0.3</c:v>
                </c:pt>
                <c:pt idx="37">
                  <c:v>0.43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8B5-4D6E-AF57-CE5FFAEF47C2}"/>
            </c:ext>
          </c:extLst>
        </c:ser>
        <c:ser>
          <c:idx val="1"/>
          <c:order val="1"/>
          <c:tx>
            <c:v>RC_CNN_QP27</c:v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val>
            <c:numRef>
              <c:f>Sheet2!$G$2:$G$39</c:f>
              <c:numCache>
                <c:formatCode>General</c:formatCode>
                <c:ptCount val="38"/>
                <c:pt idx="0">
                  <c:v>5.24</c:v>
                </c:pt>
                <c:pt idx="1">
                  <c:v>5</c:v>
                </c:pt>
                <c:pt idx="2">
                  <c:v>4.7699999999999996</c:v>
                </c:pt>
                <c:pt idx="3">
                  <c:v>4.92</c:v>
                </c:pt>
                <c:pt idx="4">
                  <c:v>4.8099999999999996</c:v>
                </c:pt>
                <c:pt idx="5">
                  <c:v>5.12</c:v>
                </c:pt>
                <c:pt idx="6">
                  <c:v>4.9800000000000004</c:v>
                </c:pt>
                <c:pt idx="7">
                  <c:v>4.8600000000000003</c:v>
                </c:pt>
                <c:pt idx="8">
                  <c:v>5.0599999999999996</c:v>
                </c:pt>
                <c:pt idx="9">
                  <c:v>4.75</c:v>
                </c:pt>
                <c:pt idx="10">
                  <c:v>5.15</c:v>
                </c:pt>
                <c:pt idx="11">
                  <c:v>5.67</c:v>
                </c:pt>
                <c:pt idx="12">
                  <c:v>5.73</c:v>
                </c:pt>
                <c:pt idx="13">
                  <c:v>5.83</c:v>
                </c:pt>
                <c:pt idx="14">
                  <c:v>5.87</c:v>
                </c:pt>
                <c:pt idx="15">
                  <c:v>5.74</c:v>
                </c:pt>
                <c:pt idx="16">
                  <c:v>5.63</c:v>
                </c:pt>
                <c:pt idx="17">
                  <c:v>5.44</c:v>
                </c:pt>
                <c:pt idx="18">
                  <c:v>5.52</c:v>
                </c:pt>
                <c:pt idx="19">
                  <c:v>5.68</c:v>
                </c:pt>
                <c:pt idx="20">
                  <c:v>5.23</c:v>
                </c:pt>
                <c:pt idx="21">
                  <c:v>5.35</c:v>
                </c:pt>
                <c:pt idx="22">
                  <c:v>5.59</c:v>
                </c:pt>
                <c:pt idx="23">
                  <c:v>6.15</c:v>
                </c:pt>
                <c:pt idx="24">
                  <c:v>6.39</c:v>
                </c:pt>
                <c:pt idx="25">
                  <c:v>5.04</c:v>
                </c:pt>
                <c:pt idx="26">
                  <c:v>5.23</c:v>
                </c:pt>
                <c:pt idx="27">
                  <c:v>6.52</c:v>
                </c:pt>
                <c:pt idx="28">
                  <c:v>6.25</c:v>
                </c:pt>
                <c:pt idx="29">
                  <c:v>5.87</c:v>
                </c:pt>
                <c:pt idx="30">
                  <c:v>6.11</c:v>
                </c:pt>
                <c:pt idx="31">
                  <c:v>6.9</c:v>
                </c:pt>
                <c:pt idx="32">
                  <c:v>7.48</c:v>
                </c:pt>
                <c:pt idx="33">
                  <c:v>6.64</c:v>
                </c:pt>
                <c:pt idx="34">
                  <c:v>6.67</c:v>
                </c:pt>
                <c:pt idx="35">
                  <c:v>7.14</c:v>
                </c:pt>
                <c:pt idx="36">
                  <c:v>6.93</c:v>
                </c:pt>
                <c:pt idx="37">
                  <c:v>0.43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8B5-4D6E-AF57-CE5FFAEF47C2}"/>
            </c:ext>
          </c:extLst>
        </c:ser>
        <c:ser>
          <c:idx val="2"/>
          <c:order val="2"/>
          <c:tx>
            <c:v>RC_CNN_QP22</c:v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val>
            <c:numRef>
              <c:f>Sheet2!$F$2:$F$39</c:f>
              <c:numCache>
                <c:formatCode>General</c:formatCode>
                <c:ptCount val="38"/>
                <c:pt idx="0">
                  <c:v>2.0699999999999998</c:v>
                </c:pt>
                <c:pt idx="1">
                  <c:v>0.25</c:v>
                </c:pt>
                <c:pt idx="2">
                  <c:v>0.26</c:v>
                </c:pt>
                <c:pt idx="3">
                  <c:v>0.25</c:v>
                </c:pt>
                <c:pt idx="4">
                  <c:v>0.26</c:v>
                </c:pt>
                <c:pt idx="5">
                  <c:v>0.24</c:v>
                </c:pt>
                <c:pt idx="6">
                  <c:v>0.25</c:v>
                </c:pt>
                <c:pt idx="7">
                  <c:v>0.25</c:v>
                </c:pt>
                <c:pt idx="8">
                  <c:v>0.26</c:v>
                </c:pt>
                <c:pt idx="9">
                  <c:v>0.27</c:v>
                </c:pt>
                <c:pt idx="10">
                  <c:v>0.27</c:v>
                </c:pt>
                <c:pt idx="11">
                  <c:v>0.26</c:v>
                </c:pt>
                <c:pt idx="12">
                  <c:v>0.24</c:v>
                </c:pt>
                <c:pt idx="13">
                  <c:v>2.86</c:v>
                </c:pt>
                <c:pt idx="14">
                  <c:v>2.63</c:v>
                </c:pt>
                <c:pt idx="15">
                  <c:v>2.34</c:v>
                </c:pt>
                <c:pt idx="16">
                  <c:v>2.2799999999999998</c:v>
                </c:pt>
                <c:pt idx="17">
                  <c:v>2.1</c:v>
                </c:pt>
                <c:pt idx="18">
                  <c:v>2.2599999999999998</c:v>
                </c:pt>
                <c:pt idx="19">
                  <c:v>2.71</c:v>
                </c:pt>
                <c:pt idx="20">
                  <c:v>0.24</c:v>
                </c:pt>
                <c:pt idx="21">
                  <c:v>0.23</c:v>
                </c:pt>
                <c:pt idx="22">
                  <c:v>0.24</c:v>
                </c:pt>
                <c:pt idx="23">
                  <c:v>2.33</c:v>
                </c:pt>
                <c:pt idx="24">
                  <c:v>2.33</c:v>
                </c:pt>
                <c:pt idx="25">
                  <c:v>1.44</c:v>
                </c:pt>
                <c:pt idx="26">
                  <c:v>1.3</c:v>
                </c:pt>
                <c:pt idx="27">
                  <c:v>0.77</c:v>
                </c:pt>
                <c:pt idx="28">
                  <c:v>1.02</c:v>
                </c:pt>
                <c:pt idx="29">
                  <c:v>1.55</c:v>
                </c:pt>
                <c:pt idx="30">
                  <c:v>1.68</c:v>
                </c:pt>
                <c:pt idx="31">
                  <c:v>1.33</c:v>
                </c:pt>
                <c:pt idx="32">
                  <c:v>1.1100000000000001</c:v>
                </c:pt>
                <c:pt idx="33">
                  <c:v>2.0299999999999998</c:v>
                </c:pt>
                <c:pt idx="34">
                  <c:v>1.84</c:v>
                </c:pt>
                <c:pt idx="35">
                  <c:v>2.3199999999999998</c:v>
                </c:pt>
                <c:pt idx="36">
                  <c:v>0.24</c:v>
                </c:pt>
                <c:pt idx="37">
                  <c:v>0.26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8B5-4D6E-AF57-CE5FFAEF47C2}"/>
            </c:ext>
          </c:extLst>
        </c:ser>
        <c:ser>
          <c:idx val="3"/>
          <c:order val="3"/>
          <c:tx>
            <c:v>RC_anchor_QP22</c:v>
          </c:tx>
          <c:spPr>
            <a:ln w="28575" cap="rnd">
              <a:solidFill>
                <a:schemeClr val="accent5"/>
              </a:solidFill>
              <a:prstDash val="dash"/>
              <a:round/>
            </a:ln>
            <a:effectLst/>
          </c:spPr>
          <c:marker>
            <c:symbol val="none"/>
          </c:marker>
          <c:val>
            <c:numRef>
              <c:f>Sheet2!$A$2:$A$39</c:f>
              <c:numCache>
                <c:formatCode>General</c:formatCode>
                <c:ptCount val="38"/>
                <c:pt idx="0">
                  <c:v>3.27</c:v>
                </c:pt>
                <c:pt idx="1">
                  <c:v>3.91</c:v>
                </c:pt>
                <c:pt idx="2">
                  <c:v>4.2300000000000004</c:v>
                </c:pt>
                <c:pt idx="3">
                  <c:v>3.46</c:v>
                </c:pt>
                <c:pt idx="4">
                  <c:v>0.12</c:v>
                </c:pt>
                <c:pt idx="5">
                  <c:v>0.14000000000000001</c:v>
                </c:pt>
                <c:pt idx="6">
                  <c:v>0.1</c:v>
                </c:pt>
                <c:pt idx="7">
                  <c:v>0.09</c:v>
                </c:pt>
                <c:pt idx="8">
                  <c:v>5.46</c:v>
                </c:pt>
                <c:pt idx="9">
                  <c:v>0.13</c:v>
                </c:pt>
                <c:pt idx="10">
                  <c:v>0.13</c:v>
                </c:pt>
                <c:pt idx="11">
                  <c:v>0.13</c:v>
                </c:pt>
                <c:pt idx="12">
                  <c:v>0.14000000000000001</c:v>
                </c:pt>
                <c:pt idx="13">
                  <c:v>0.12</c:v>
                </c:pt>
                <c:pt idx="14">
                  <c:v>0.17</c:v>
                </c:pt>
                <c:pt idx="15">
                  <c:v>0.1</c:v>
                </c:pt>
                <c:pt idx="16">
                  <c:v>0.14000000000000001</c:v>
                </c:pt>
                <c:pt idx="17">
                  <c:v>0.11</c:v>
                </c:pt>
                <c:pt idx="18">
                  <c:v>0.12</c:v>
                </c:pt>
                <c:pt idx="19">
                  <c:v>0.11</c:v>
                </c:pt>
                <c:pt idx="20">
                  <c:v>0.12</c:v>
                </c:pt>
                <c:pt idx="21">
                  <c:v>0.11</c:v>
                </c:pt>
                <c:pt idx="22">
                  <c:v>0.11</c:v>
                </c:pt>
                <c:pt idx="23">
                  <c:v>0.17</c:v>
                </c:pt>
                <c:pt idx="24">
                  <c:v>0.11</c:v>
                </c:pt>
                <c:pt idx="25">
                  <c:v>0.12</c:v>
                </c:pt>
                <c:pt idx="26">
                  <c:v>3.58</c:v>
                </c:pt>
                <c:pt idx="27">
                  <c:v>2.27</c:v>
                </c:pt>
                <c:pt idx="28">
                  <c:v>0.11</c:v>
                </c:pt>
                <c:pt idx="29">
                  <c:v>0.16</c:v>
                </c:pt>
                <c:pt idx="30">
                  <c:v>0.09</c:v>
                </c:pt>
                <c:pt idx="31">
                  <c:v>0.12</c:v>
                </c:pt>
                <c:pt idx="32">
                  <c:v>0.11</c:v>
                </c:pt>
                <c:pt idx="33">
                  <c:v>0.09</c:v>
                </c:pt>
                <c:pt idx="34">
                  <c:v>0.08</c:v>
                </c:pt>
                <c:pt idx="35">
                  <c:v>0.1</c:v>
                </c:pt>
                <c:pt idx="36">
                  <c:v>0.08</c:v>
                </c:pt>
                <c:pt idx="37">
                  <c:v>0.1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8B5-4D6E-AF57-CE5FFAEF47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52597272"/>
        <c:axId val="452599568"/>
      </c:lineChart>
      <c:catAx>
        <c:axId val="45259727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200" b="1"/>
                  <a:t>frame</a:t>
                </a:r>
                <a:endParaRPr lang="zh-CN" altLang="en-US" sz="1200" b="1"/>
              </a:p>
            </c:rich>
          </c:tx>
          <c:layout>
            <c:manualLayout>
              <c:xMode val="edge"/>
              <c:yMode val="edge"/>
              <c:x val="0.4302723919091142"/>
              <c:y val="0.85294913341417966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52599568"/>
        <c:crosses val="autoZero"/>
        <c:auto val="1"/>
        <c:lblAlgn val="ctr"/>
        <c:lblOffset val="100"/>
        <c:noMultiLvlLbl val="0"/>
      </c:catAx>
      <c:valAx>
        <c:axId val="45259956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altLang="zh-CN" sz="1400" b="1"/>
                  <a:t>error</a:t>
                </a:r>
                <a:r>
                  <a:rPr lang="en-US" altLang="zh-CN" sz="1400" b="1" baseline="0"/>
                  <a:t> %</a:t>
                </a:r>
                <a:endParaRPr lang="zh-CN" altLang="en-US" sz="1400" b="1"/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zh-CN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525972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5.4622783868637677E-2"/>
          <c:y val="0.90634704791593879"/>
          <c:w val="0.78733906899239769"/>
          <c:h val="7.05368484229573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2F52B8-56D7-4808-BDB9-D73571863271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D310C0-B867-4033-A669-82B890898AD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772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Good … everyone, this is the proposal about AHG9-related, we show here about a neural network –based rate control method for intra frames.</a:t>
            </a:r>
          </a:p>
          <a:p>
            <a:endParaRPr lang="en-US" altLang="zh-CN" dirty="0"/>
          </a:p>
          <a:p>
            <a:r>
              <a:rPr lang="en-US" altLang="zh-CN" dirty="0"/>
              <a:t>And I am Ye Li, from University of Science and Technology of China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D310C0-B867-4033-A669-82B890898AD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3683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Here is another example, to show our method. We calculate the rate error of each frame during encoding.</a:t>
            </a:r>
          </a:p>
          <a:p>
            <a:r>
              <a:rPr lang="en-US" altLang="zh-CN" dirty="0"/>
              <a:t>Under the CTC, the sequence DaylightRoad2 is coded at an </a:t>
            </a:r>
            <a:r>
              <a:rPr lang="en-US" altLang="zh-CN" dirty="0" err="1"/>
              <a:t>temporalSubsampleRatio</a:t>
            </a:r>
            <a:r>
              <a:rPr lang="en-US" altLang="zh-CN" dirty="0"/>
              <a:t> of 8, so only 38 frames are encoded.</a:t>
            </a:r>
          </a:p>
          <a:p>
            <a:r>
              <a:rPr lang="en-US" altLang="zh-CN" dirty="0"/>
              <a:t>And we just show the rate control error of all the 38 frames.</a:t>
            </a:r>
          </a:p>
          <a:p>
            <a:endParaRPr lang="en-US" altLang="zh-CN" dirty="0"/>
          </a:p>
          <a:p>
            <a:r>
              <a:rPr lang="en-US" altLang="zh-CN" dirty="0"/>
              <a:t>The fluctuation of the bit rate error.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D310C0-B867-4033-A669-82B890898AD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4712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In HEVC, a lambda domain rate control method was first proposed and adopted. And currently VTM also inherit this model. </a:t>
            </a:r>
          </a:p>
          <a:p>
            <a:r>
              <a:rPr lang="en-US" altLang="zh-CN" dirty="0"/>
              <a:t>Generally speaking, R-lambda model directly builds a relationship between the coded bit R, and Lagrange multiplier lambda. Saying, alpha and beta can be estimated through the coding information of previous frame , actual bits, and actual distortion</a:t>
            </a:r>
          </a:p>
          <a:p>
            <a:r>
              <a:rPr lang="en-US" altLang="zh-CN" dirty="0"/>
              <a:t>However, for intra frames, how to accurately obtain the two parameters remains a problem</a:t>
            </a:r>
          </a:p>
          <a:p>
            <a:r>
              <a:rPr lang="en-US" altLang="zh-CN" dirty="0"/>
              <a:t>The SATD-based method, proposed in JCT-VC-M0257, introduced another parameter, complexity, denoted as C in the equation,</a:t>
            </a:r>
          </a:p>
          <a:p>
            <a:r>
              <a:rPr lang="en-US" altLang="zh-CN" dirty="0"/>
              <a:t>Where C is calculated by the SATD transform of the original pixel. Alpha and beta are still the new parameters. Initialized with a constant value</a:t>
            </a:r>
          </a:p>
          <a:p>
            <a:r>
              <a:rPr lang="en-US" altLang="zh-CN" dirty="0"/>
              <a:t>Content-related parameter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D310C0-B867-4033-A669-82B890898AD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6136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The above figure shows an example of the sequence Cactus, being coded in VTM3.0 under all intra configuration.</a:t>
            </a:r>
          </a:p>
          <a:p>
            <a:r>
              <a:rPr lang="en-US" altLang="zh-CN" dirty="0"/>
              <a:t>We use different QPs from (20-40 at step of 2). Plot the scatter and do a </a:t>
            </a:r>
            <a:r>
              <a:rPr lang="en-US" altLang="zh-CN"/>
              <a:t>curve fitting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D310C0-B867-4033-A669-82B890898AD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3498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We use the linear relationship between log(lambda) and log(R) as the target to fit.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D310C0-B867-4033-A669-82B890898AD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3006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We use the linear relationship between log(lambda) and log(R) as the target to fit.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D310C0-B867-4033-A669-82B890898AD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300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It is a common sense that when rate control is enabled, we will get a loss of RD performance.</a:t>
            </a:r>
          </a:p>
          <a:p>
            <a:endParaRPr lang="en-US" altLang="zh-CN" dirty="0"/>
          </a:p>
          <a:p>
            <a:r>
              <a:rPr lang="en-US" altLang="zh-CN" dirty="0"/>
              <a:t>So here we just compare with the VTM3.0 rate control method. Form the second figure, our approach can achieve approximately 1.84%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D310C0-B867-4033-A669-82B890898AD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7156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When it comes to the bit control error. Since the bit-rate error for the whole sequence is very small, so the results are not comparable.</a:t>
            </a:r>
          </a:p>
          <a:p>
            <a:endParaRPr lang="en-US" altLang="zh-CN" dirty="0"/>
          </a:p>
          <a:p>
            <a:r>
              <a:rPr lang="en-US" altLang="zh-CN" dirty="0"/>
              <a:t>Since in normal case, we rarely encode the whole sequence using all intra, instead only the first or finite frames are encoded by all intra. SO</a:t>
            </a:r>
          </a:p>
          <a:p>
            <a:endParaRPr lang="en-US" altLang="zh-CN" dirty="0"/>
          </a:p>
          <a:p>
            <a:r>
              <a:rPr lang="en-US" altLang="zh-CN" dirty="0"/>
              <a:t>Here we also show the rate control error of the first I frame of the sequences. It can be seen that our method controls the rate more accurately than</a:t>
            </a:r>
          </a:p>
          <a:p>
            <a:endParaRPr lang="en-US" altLang="zh-CN" dirty="0"/>
          </a:p>
          <a:p>
            <a:r>
              <a:rPr lang="en-US" altLang="zh-CN" dirty="0"/>
              <a:t>The rate control method in VTM. Especially for Class A, the error drops from 13% to 2% and from 11% to 1%. Indicating that our CNN can precisely characterize the R-lambda relationship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D310C0-B867-4033-A669-82B890898AD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59270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Here is another example, to show our method. We calculate the rate error of each frame during encoding.</a:t>
            </a:r>
          </a:p>
          <a:p>
            <a:r>
              <a:rPr lang="en-US" altLang="zh-CN" dirty="0"/>
              <a:t>Under the CTC, the sequence DaylightRoad2 is coded at an </a:t>
            </a:r>
            <a:r>
              <a:rPr lang="en-US" altLang="zh-CN" dirty="0" err="1"/>
              <a:t>temporalSubsampleRatio</a:t>
            </a:r>
            <a:r>
              <a:rPr lang="en-US" altLang="zh-CN" dirty="0"/>
              <a:t> of 8, so only 38 frames are encoded.</a:t>
            </a:r>
          </a:p>
          <a:p>
            <a:r>
              <a:rPr lang="en-US" altLang="zh-CN" dirty="0"/>
              <a:t>And we just show the rate control error of all the 38 frames.</a:t>
            </a:r>
          </a:p>
          <a:p>
            <a:endParaRPr lang="en-US" altLang="zh-CN" dirty="0"/>
          </a:p>
          <a:p>
            <a:r>
              <a:rPr lang="en-US" altLang="zh-CN" dirty="0"/>
              <a:t>The fluctuation of the bit rate error.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D310C0-B867-4033-A669-82B890898AD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21477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Here is another example, to show our method. We calculate the rate error of each frame during encoding.</a:t>
            </a:r>
          </a:p>
          <a:p>
            <a:r>
              <a:rPr lang="en-US" altLang="zh-CN" dirty="0"/>
              <a:t>Under the CTC, the sequence DaylightRoad2 is coded at an </a:t>
            </a:r>
            <a:r>
              <a:rPr lang="en-US" altLang="zh-CN" dirty="0" err="1"/>
              <a:t>temporalSubsampleRatio</a:t>
            </a:r>
            <a:r>
              <a:rPr lang="en-US" altLang="zh-CN" dirty="0"/>
              <a:t> of 8, so only 38 frames are encoded.</a:t>
            </a:r>
          </a:p>
          <a:p>
            <a:r>
              <a:rPr lang="en-US" altLang="zh-CN" dirty="0"/>
              <a:t>And we just show the rate control error of all the 38 frames.</a:t>
            </a:r>
          </a:p>
          <a:p>
            <a:endParaRPr lang="en-US" altLang="zh-CN" dirty="0"/>
          </a:p>
          <a:p>
            <a:r>
              <a:rPr lang="en-US" altLang="zh-CN" dirty="0"/>
              <a:t>The fluctuation of the bit rate error.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D310C0-B867-4033-A669-82B890898AD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377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9F2641-0E29-43E8-B946-E85D0D3923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8E1231-09DB-48CF-A78C-A1D413BD8F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E15A7C3-871F-4216-9D81-289FD2DA2D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CF9A-1BE8-43AD-8396-17FE03D947F6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E7EED75-259E-4B77-95B6-8F227C21F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F725CE8-4391-4ED4-8BF6-254CA70C9E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166A-D6A6-45C7-89FC-6CE06E850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0364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19BF6E7-5E2A-4403-92B3-BE139E5FE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E3A1A19-99B0-4799-8F80-12816B0373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40A1C19-7EC6-4EA0-B101-4166812FF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CF9A-1BE8-43AD-8396-17FE03D947F6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2CFBA36-A6E7-418B-B651-92F71103C7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EE4C446-8E8C-42D2-9AE1-E6F925965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166A-D6A6-45C7-89FC-6CE06E850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8071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A89DE76-EC77-4EAB-8C05-6668C0F160B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F3806A3-118F-45F4-A502-F9D5472BB5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1CB9A28-A40D-416E-ABE4-C63FD3599F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CF9A-1BE8-43AD-8396-17FE03D947F6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C7FF579-8F64-4BFD-A557-823A9AE4F4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D138955-FE0A-4252-9122-0E3A42079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166A-D6A6-45C7-89FC-6CE06E850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68463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0DC5-22CD-4F55-837F-F190DCAC7D3D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CFFB-01B1-460A-98C9-016A78CB2DF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0" y="0"/>
            <a:ext cx="1524000" cy="143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429182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0DC5-22CD-4F55-837F-F190DCAC7D3D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CFFB-01B1-460A-98C9-016A78CB2D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383343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0DC5-22CD-4F55-837F-F190DCAC7D3D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CFFB-01B1-460A-98C9-016A78CB2D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4071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0DC5-22CD-4F55-837F-F190DCAC7D3D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CFFB-01B1-460A-98C9-016A78CB2D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2691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0DC5-22CD-4F55-837F-F190DCAC7D3D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CFFB-01B1-460A-98C9-016A78CB2D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4799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0DC5-22CD-4F55-837F-F190DCAC7D3D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CFFB-01B1-460A-98C9-016A78CB2D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3846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0DC5-22CD-4F55-837F-F190DCAC7D3D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CFFB-01B1-460A-98C9-016A78CB2D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76742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0DC5-22CD-4F55-837F-F190DCAC7D3D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CFFB-01B1-460A-98C9-016A78CB2D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479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3074DF-4489-4EFC-BA78-9808542244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2FD0097-1695-42F1-82AD-AD6EAD15ED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41BA42E-6098-4EF8-B663-5583B5EF92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CF9A-1BE8-43AD-8396-17FE03D947F6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503B7E4-9FC4-42AF-A370-567353818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7F433F2-21DA-4E59-BAC5-89067A53F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166A-D6A6-45C7-89FC-6CE06E850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43977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0DC5-22CD-4F55-837F-F190DCAC7D3D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CFFB-01B1-460A-98C9-016A78CB2D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0451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0DC5-22CD-4F55-837F-F190DCAC7D3D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CFFB-01B1-460A-98C9-016A78CB2D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3483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70DC5-22CD-4F55-837F-F190DCAC7D3D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4CFFB-01B1-460A-98C9-016A78CB2D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8536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580550-A474-4DFA-A102-D71E2B466D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4AFEA5E-7D4A-4032-8875-AD0368A363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00AB01-78FF-4724-95AD-3BF8FB194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CF9A-1BE8-43AD-8396-17FE03D947F6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A20679-A201-4CDC-A232-B44F058741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99DDBD1-29E7-4558-AF3D-6B36F420D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166A-D6A6-45C7-89FC-6CE06E850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9935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AE24236-D818-483E-9358-C544482CD3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27DEB9A-5AFA-4A86-9361-5516831489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AC18DDB-F42B-48BC-8360-92AD12C4F8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BB66D66-D906-4F1E-816D-E6F830D287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CF9A-1BE8-43AD-8396-17FE03D947F6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17C5D1A-3374-4EB7-8F1D-118DDE7CF6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1C14C67-6954-454A-AA8E-52FA41528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166A-D6A6-45C7-89FC-6CE06E850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215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8DDF8E-E08E-476B-9F35-D2EAC39A8F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CC8E93EE-BDC7-448A-A718-C197EFFF4E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EAE503F-0312-494E-9D1A-9C64DA168E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9F5DD1B-7462-4C01-ADC8-068CF4F457D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1BFE6308-C3E6-4CCC-9A8E-1CBE200C6EB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9BDC5C8-EAD4-4A4B-9A3F-A759F88589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CF9A-1BE8-43AD-8396-17FE03D947F6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A2D83C8C-D95B-47A2-ADF7-ED35270C66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487235A-C2CF-45B2-88F0-A7A3F91EF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166A-D6A6-45C7-89FC-6CE06E850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8518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677D5F-179A-4F03-8B46-0DC23D1081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7A77695-8B6B-4087-BA7A-ACABBA2EC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CF9A-1BE8-43AD-8396-17FE03D947F6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0F4BDC2-9F9A-40EC-B222-37986D4CE7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52622A0-16FD-4139-8E6D-59B8D46B60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166A-D6A6-45C7-89FC-6CE06E850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4390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5DADEA43-1D86-45E3-8279-3F615182E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CF9A-1BE8-43AD-8396-17FE03D947F6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F0EB9F2-E3D7-48A0-AB6F-7F7D2296B6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4D3E582-F6F1-4AED-B303-7EE6DD6C0E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166A-D6A6-45C7-89FC-6CE06E850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40465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B0CE4A-79DE-46B9-82AC-11C1359F95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C7C7576-C720-4C21-8358-D7E79A3BE0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633DC01-EA4C-429B-950F-A026FF9CA9E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5094377-0713-4EC5-916D-305DB3BBD6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CF9A-1BE8-43AD-8396-17FE03D947F6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7B4858C-97F7-41F7-9C7B-F9A2FDAD98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CB456E4-EA4C-447D-B2FC-A8C92FE955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166A-D6A6-45C7-89FC-6CE06E850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168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081A87-30A7-4D17-A5BD-FACB6330EB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3120590-D851-42A8-A1D7-D0750B205E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55C93D3-07C4-4480-876D-B766000249D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3EEEDE2-6B88-4953-AE72-9B7DAB9561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BACF9A-1BE8-43AD-8396-17FE03D947F6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8A299D68-A647-47D8-B6D4-B9CAEFB0C3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41CAF1D-AA38-4405-BE95-5CD3DEF5A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23166A-D6A6-45C7-89FC-6CE06E850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5083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FD31FB1-46A8-4FD8-B01D-27562558BD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59631E7-A203-410D-8D32-DC3BA08001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51D1F5-38DA-49C9-8FE7-26E2087CF05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BACF9A-1BE8-43AD-8396-17FE03D947F6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B94838-E620-406D-96E6-9DCF59F535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9680D3A-71B4-42CA-9650-17F6D5440D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23166A-D6A6-45C7-89FC-6CE06E850F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553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70DC5-22CD-4F55-837F-F190DCAC7D3D}" type="datetimeFigureOut">
              <a:rPr lang="zh-CN" altLang="en-US" smtClean="0"/>
              <a:t>2019/1/14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4CFFB-01B1-460A-98C9-016A78CB2DF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69505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notesSlide" Target="../notesSlides/notesSlide2.xml"/><Relationship Id="rId7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1.bin"/><Relationship Id="rId10" Type="http://schemas.openxmlformats.org/officeDocument/2006/relationships/image" Target="../media/image4.wmf"/><Relationship Id="rId4" Type="http://schemas.openxmlformats.org/officeDocument/2006/relationships/image" Target="../media/image5.png"/><Relationship Id="rId9" Type="http://schemas.openxmlformats.org/officeDocument/2006/relationships/oleObject" Target="../embeddings/oleObject3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4.bin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6.emf"/><Relationship Id="rId4" Type="http://schemas.openxmlformats.org/officeDocument/2006/relationships/package" Target="../embeddings/Microsoft_Visio___1.vsdx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9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8.wmf"/><Relationship Id="rId4" Type="http://schemas.openxmlformats.org/officeDocument/2006/relationships/oleObject" Target="../embeddings/oleObject6.bin"/><Relationship Id="rId9" Type="http://schemas.openxmlformats.org/officeDocument/2006/relationships/image" Target="../media/image10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9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71600" y="1041400"/>
            <a:ext cx="9448800" cy="2387600"/>
          </a:xfrm>
        </p:spPr>
        <p:txBody>
          <a:bodyPr>
            <a:normAutofit/>
          </a:bodyPr>
          <a:lstStyle/>
          <a:p>
            <a:r>
              <a:rPr lang="en-US" altLang="zh-CN" sz="4800" dirty="0"/>
              <a:t>AHG9-related:CNN-based lambda domain rate control for intra frames</a:t>
            </a:r>
            <a:endParaRPr lang="zh-CN" altLang="en-US" sz="48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69324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Ye Li, Dong Liu, </a:t>
            </a:r>
            <a:r>
              <a:rPr lang="en-US" altLang="zh-CN" sz="2800" dirty="0" err="1"/>
              <a:t>Zhibo</a:t>
            </a:r>
            <a:r>
              <a:rPr lang="en-US" altLang="zh-CN" sz="2800" dirty="0"/>
              <a:t> Chen</a:t>
            </a:r>
          </a:p>
          <a:p>
            <a:r>
              <a:rPr lang="en-US" altLang="zh-CN" sz="2800" dirty="0"/>
              <a:t>University of Science and Technology of China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1399353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320EF4F-34A4-42F7-A5CE-F4454CC69E2E}"/>
              </a:ext>
            </a:extLst>
          </p:cNvPr>
          <p:cNvSpPr txBox="1"/>
          <p:nvPr/>
        </p:nvSpPr>
        <p:spPr>
          <a:xfrm>
            <a:off x="998806" y="900332"/>
            <a:ext cx="7779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Summary</a:t>
            </a:r>
            <a:endParaRPr lang="zh-CN" altLang="en-US" sz="3600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5CD501B-F3E0-4DE0-B7A6-6DBBAD573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0538" y="1688122"/>
            <a:ext cx="14063276" cy="58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DE3AFCA-9B25-427F-B2AD-78E97D68AF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722" y="1747027"/>
            <a:ext cx="17849868" cy="62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65A9DE0-2EEF-489A-A01C-B9EBB3D907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1168" y="1546662"/>
            <a:ext cx="1933066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1B6A1B5-2BD3-4B2F-87D9-24C7B325E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5659" y="2577073"/>
            <a:ext cx="11254155" cy="66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9F2BC01-1D1E-40E0-AFEC-35320434D4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8447" y="3550310"/>
            <a:ext cx="1753846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4833D8-C6BB-48BE-972F-546705335903}"/>
              </a:ext>
            </a:extLst>
          </p:cNvPr>
          <p:cNvSpPr txBox="1"/>
          <p:nvPr/>
        </p:nvSpPr>
        <p:spPr>
          <a:xfrm>
            <a:off x="998806" y="1656711"/>
            <a:ext cx="11046656" cy="2435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dirty="0"/>
              <a:t>Neural network to predict the content-dependent model parameters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800" dirty="0"/>
              <a:t>Compared to the intra rate control method in VTM3.0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/>
              <a:t>Reduced rate control error (class A from above 10% to 1%)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/>
              <a:t>BD-rate improvement(class A -2.0%)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361558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320EF4F-34A4-42F7-A5CE-F4454CC69E2E}"/>
              </a:ext>
            </a:extLst>
          </p:cNvPr>
          <p:cNvSpPr txBox="1"/>
          <p:nvPr/>
        </p:nvSpPr>
        <p:spPr>
          <a:xfrm>
            <a:off x="998806" y="900332"/>
            <a:ext cx="7779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Background</a:t>
            </a:r>
            <a:endParaRPr lang="zh-CN" altLang="en-US" sz="36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F480966-C876-47E7-ADA4-86BCA06B2313}"/>
                  </a:ext>
                </a:extLst>
              </p:cNvPr>
              <p:cNvSpPr txBox="1"/>
              <p:nvPr/>
            </p:nvSpPr>
            <p:spPr>
              <a:xfrm>
                <a:off x="998806" y="1659988"/>
                <a:ext cx="600690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342900" indent="-342900"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𝑅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zh-CN" sz="2400" b="0" i="1" smtClean="0">
                        <a:latin typeface="Cambria Math" panose="02040503050406030204" pitchFamily="18" charset="0"/>
                      </a:rPr>
                      <m:t>𝑙𝑎𝑚𝑏𝑑𝑎</m:t>
                    </m:r>
                  </m:oMath>
                </a14:m>
                <a:r>
                  <a:rPr lang="zh-CN" altLang="en-US" sz="2400" dirty="0"/>
                  <a:t> </a:t>
                </a:r>
                <a:r>
                  <a:rPr lang="en-US" altLang="zh-CN" sz="2400" dirty="0"/>
                  <a:t>model</a:t>
                </a:r>
                <a:endParaRPr lang="zh-CN" altLang="en-US" sz="2400" dirty="0"/>
              </a:p>
            </p:txBody>
          </p:sp>
        </mc:Choice>
        <mc:Fallback xmlns="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F480966-C876-47E7-ADA4-86BCA06B23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8806" y="1659988"/>
                <a:ext cx="6006905" cy="461665"/>
              </a:xfrm>
              <a:prstGeom prst="rect">
                <a:avLst/>
              </a:prstGeom>
              <a:blipFill>
                <a:blip r:embed="rId4"/>
                <a:stretch>
                  <a:fillRect l="-1421" t="-10526" b="-2894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FEBED9EC-242F-46E3-93D4-9C79F5A50B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4362301"/>
              </p:ext>
            </p:extLst>
          </p:nvPr>
        </p:nvGraphicFramePr>
        <p:xfrm>
          <a:off x="1853612" y="2121654"/>
          <a:ext cx="1442701" cy="4616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5" name="Equation" r:id="rId5" imgW="634680" imgH="203040" progId="Equation.DSMT4">
                  <p:embed/>
                </p:oleObj>
              </mc:Choice>
              <mc:Fallback>
                <p:oleObj name="Equation" r:id="rId5" imgW="634680" imgH="20304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853612" y="2121654"/>
                        <a:ext cx="1442701" cy="4616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934EE1E6-F6B5-48B6-A915-9DD2A3340966}"/>
              </a:ext>
            </a:extLst>
          </p:cNvPr>
          <p:cNvSpPr txBox="1"/>
          <p:nvPr/>
        </p:nvSpPr>
        <p:spPr>
          <a:xfrm>
            <a:off x="998805" y="2814150"/>
            <a:ext cx="6006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SATD-based intra frame rate control</a:t>
            </a:r>
            <a:endParaRPr lang="zh-CN" altLang="en-US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5207ED-8A1C-4C53-89DC-FCB16CAC19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3612" y="3428999"/>
            <a:ext cx="21725394" cy="6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" name="对象 5">
            <a:extLst>
              <a:ext uri="{FF2B5EF4-FFF2-40B4-BE49-F238E27FC236}">
                <a16:creationId xmlns:a16="http://schemas.microsoft.com/office/drawing/2014/main" id="{2B92F1AC-933D-4230-AECB-2F7E85C6DAD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2757973"/>
              </p:ext>
            </p:extLst>
          </p:nvPr>
        </p:nvGraphicFramePr>
        <p:xfrm>
          <a:off x="1791937" y="3275815"/>
          <a:ext cx="1504378" cy="8672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6" name="Equation" r:id="rId7" imgW="812447" imgH="469696" progId="Equation.DSMT4">
                  <p:embed/>
                </p:oleObj>
              </mc:Choice>
              <mc:Fallback>
                <p:oleObj name="Equation" r:id="rId7" imgW="812447" imgH="469696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1937" y="3275815"/>
                        <a:ext cx="1504378" cy="86722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对象 10">
            <a:extLst>
              <a:ext uri="{FF2B5EF4-FFF2-40B4-BE49-F238E27FC236}">
                <a16:creationId xmlns:a16="http://schemas.microsoft.com/office/drawing/2014/main" id="{0D7FBEFB-FD54-4DE5-B11F-C0A8FA0733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7137506"/>
              </p:ext>
            </p:extLst>
          </p:nvPr>
        </p:nvGraphicFramePr>
        <p:xfrm>
          <a:off x="1280159" y="4296228"/>
          <a:ext cx="3115995" cy="5592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57" name="Equation" r:id="rId9" imgW="1638000" imgH="253800" progId="Equation.DSMT4">
                  <p:embed/>
                </p:oleObj>
              </mc:Choice>
              <mc:Fallback>
                <p:oleObj name="Equation" r:id="rId9" imgW="1638000" imgH="2538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1280159" y="4296228"/>
                        <a:ext cx="3115995" cy="5592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03FD4320-45FB-4296-8586-C5F84AA3085B}"/>
              </a:ext>
            </a:extLst>
          </p:cNvPr>
          <p:cNvSpPr txBox="1"/>
          <p:nvPr/>
        </p:nvSpPr>
        <p:spPr>
          <a:xfrm>
            <a:off x="998805" y="4855438"/>
            <a:ext cx="108004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The SATD-based method stills cannot accurately model the relationship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4022399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F480966-C876-47E7-ADA4-86BCA06B2313}"/>
              </a:ext>
            </a:extLst>
          </p:cNvPr>
          <p:cNvSpPr txBox="1"/>
          <p:nvPr/>
        </p:nvSpPr>
        <p:spPr>
          <a:xfrm>
            <a:off x="998806" y="1659988"/>
            <a:ext cx="60069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altLang="zh-CN" sz="2400" dirty="0"/>
              <a:t>Verification of the model</a:t>
            </a:r>
            <a:endParaRPr lang="zh-CN" altLang="en-US" sz="24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5207ED-8A1C-4C53-89DC-FCB16CAC19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3612" y="3428999"/>
            <a:ext cx="21725394" cy="6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B00CF1DF-474F-4D52-9024-852FF4DF9B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235687628"/>
              </p:ext>
            </p:extLst>
          </p:nvPr>
        </p:nvGraphicFramePr>
        <p:xfrm>
          <a:off x="2356530" y="2121653"/>
          <a:ext cx="6681962" cy="34611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5D910F41-F9AE-45D3-9C30-068271D4E89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2903993"/>
              </p:ext>
            </p:extLst>
          </p:nvPr>
        </p:nvGraphicFramePr>
        <p:xfrm>
          <a:off x="5905500" y="3338513"/>
          <a:ext cx="3810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8" name="Equation" r:id="rId5" imgW="380880" imgH="177480" progId="Equation.DSMT4">
                  <p:embed/>
                </p:oleObj>
              </mc:Choice>
              <mc:Fallback>
                <p:oleObj name="Equation" r:id="rId5" imgW="38088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905500" y="3338513"/>
                        <a:ext cx="381000" cy="17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114141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320EF4F-34A4-42F7-A5CE-F4454CC69E2E}"/>
              </a:ext>
            </a:extLst>
          </p:cNvPr>
          <p:cNvSpPr txBox="1"/>
          <p:nvPr/>
        </p:nvSpPr>
        <p:spPr>
          <a:xfrm>
            <a:off x="998806" y="900332"/>
            <a:ext cx="7779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Training methodology</a:t>
            </a:r>
            <a:endParaRPr lang="zh-CN" altLang="en-US" sz="36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5207ED-8A1C-4C53-89DC-FCB16CAC19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3612" y="3428999"/>
            <a:ext cx="21725394" cy="61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5CD501B-F3E0-4DE0-B7A6-6DBBAD573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0538" y="1688122"/>
            <a:ext cx="14063276" cy="58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DE3AFCA-9B25-427F-B2AD-78E97D68AF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722" y="1747027"/>
            <a:ext cx="17849868" cy="62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对象 10">
            <a:extLst>
              <a:ext uri="{FF2B5EF4-FFF2-40B4-BE49-F238E27FC236}">
                <a16:creationId xmlns:a16="http://schemas.microsoft.com/office/drawing/2014/main" id="{2078F005-02D3-4E81-B303-5008AEEA732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79841520"/>
              </p:ext>
            </p:extLst>
          </p:nvPr>
        </p:nvGraphicFramePr>
        <p:xfrm>
          <a:off x="773722" y="1747026"/>
          <a:ext cx="9311117" cy="23853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1" r:id="rId4" imgW="5391274" imgH="1381197" progId="Visio.Drawing.15">
                  <p:embed/>
                </p:oleObj>
              </mc:Choice>
              <mc:Fallback>
                <p:oleObj r:id="rId4" imgW="5391274" imgH="1381197" progId="Visio.Drawing.15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73722" y="1747026"/>
                        <a:ext cx="9311117" cy="23853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0">
            <a:extLst>
              <a:ext uri="{FF2B5EF4-FFF2-40B4-BE49-F238E27FC236}">
                <a16:creationId xmlns:a16="http://schemas.microsoft.com/office/drawing/2014/main" id="{7061988B-6371-4633-91D5-9F65C8218C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4178" y="4475285"/>
            <a:ext cx="15609364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" name="对象 12">
            <a:extLst>
              <a:ext uri="{FF2B5EF4-FFF2-40B4-BE49-F238E27FC236}">
                <a16:creationId xmlns:a16="http://schemas.microsoft.com/office/drawing/2014/main" id="{03907E11-C372-4037-BD5C-A11133ABA5D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03167640"/>
              </p:ext>
            </p:extLst>
          </p:nvPr>
        </p:nvGraphicFramePr>
        <p:xfrm>
          <a:off x="2694178" y="4475285"/>
          <a:ext cx="3401822" cy="4923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72" name="Equation" r:id="rId6" imgW="1447172" imgH="203112" progId="Equation.DSMT4">
                  <p:embed/>
                </p:oleObj>
              </mc:Choice>
              <mc:Fallback>
                <p:oleObj name="Equation" r:id="rId6" imgW="1447172" imgH="203112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4178" y="4475285"/>
                        <a:ext cx="3401822" cy="492369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92348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320EF4F-34A4-42F7-A5CE-F4454CC69E2E}"/>
              </a:ext>
            </a:extLst>
          </p:cNvPr>
          <p:cNvSpPr txBox="1"/>
          <p:nvPr/>
        </p:nvSpPr>
        <p:spPr>
          <a:xfrm>
            <a:off x="998806" y="900332"/>
            <a:ext cx="7779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CTU level bit allocation</a:t>
            </a:r>
            <a:endParaRPr lang="zh-CN" altLang="en-US" sz="3600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5CD501B-F3E0-4DE0-B7A6-6DBBAD573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0538" y="1688122"/>
            <a:ext cx="14063276" cy="58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DE3AFCA-9B25-427F-B2AD-78E97D68AF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722" y="1747027"/>
            <a:ext cx="17849868" cy="62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65A9DE0-2EEF-489A-A01C-B9EBB3D907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1168" y="1546662"/>
            <a:ext cx="1933066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对象 3">
            <a:extLst>
              <a:ext uri="{FF2B5EF4-FFF2-40B4-BE49-F238E27FC236}">
                <a16:creationId xmlns:a16="http://schemas.microsoft.com/office/drawing/2014/main" id="{7A93E0B4-BF9C-4C61-883F-02DF978FBDA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5942029"/>
              </p:ext>
            </p:extLst>
          </p:nvPr>
        </p:nvGraphicFramePr>
        <p:xfrm>
          <a:off x="2145322" y="2060503"/>
          <a:ext cx="1605411" cy="50995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8" name="Equation" r:id="rId4" imgW="876300" imgH="279400" progId="Equation.DSMT4">
                  <p:embed/>
                </p:oleObj>
              </mc:Choice>
              <mc:Fallback>
                <p:oleObj name="Equation" r:id="rId4" imgW="876300" imgH="2794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5322" y="2060503"/>
                        <a:ext cx="1605411" cy="50995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7111C906-8A1B-431F-9D27-0188DE82BEF6}"/>
              </a:ext>
            </a:extLst>
          </p:cNvPr>
          <p:cNvSpPr txBox="1"/>
          <p:nvPr/>
        </p:nvSpPr>
        <p:spPr>
          <a:xfrm>
            <a:off x="1178169" y="1546662"/>
            <a:ext cx="710418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Frame lambda</a:t>
            </a:r>
            <a:endParaRPr lang="zh-CN" altLang="en-US" sz="2400" dirty="0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1B6A1B5-2BD3-4B2F-87D9-24C7B325E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5659" y="2577073"/>
            <a:ext cx="11254155" cy="66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" name="对象 9">
            <a:extLst>
              <a:ext uri="{FF2B5EF4-FFF2-40B4-BE49-F238E27FC236}">
                <a16:creationId xmlns:a16="http://schemas.microsoft.com/office/drawing/2014/main" id="{70BBA929-1B41-41E1-A0CD-1FFF77306B1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4320812"/>
              </p:ext>
            </p:extLst>
          </p:nvPr>
        </p:nvGraphicFramePr>
        <p:xfrm>
          <a:off x="2215660" y="2577073"/>
          <a:ext cx="1127586" cy="69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39" name="Equation" r:id="rId6" imgW="749300" imgH="457200" progId="Equation.DSMT4">
                  <p:embed/>
                </p:oleObj>
              </mc:Choice>
              <mc:Fallback>
                <p:oleObj name="Equation" r:id="rId6" imgW="749300" imgH="4572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15660" y="2577073"/>
                        <a:ext cx="1127586" cy="6964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文本框 19">
            <a:extLst>
              <a:ext uri="{FF2B5EF4-FFF2-40B4-BE49-F238E27FC236}">
                <a16:creationId xmlns:a16="http://schemas.microsoft.com/office/drawing/2014/main" id="{BFD2C1E5-9D29-4D60-B2BD-3A4ADDE66393}"/>
              </a:ext>
            </a:extLst>
          </p:cNvPr>
          <p:cNvSpPr txBox="1"/>
          <p:nvPr/>
        </p:nvSpPr>
        <p:spPr>
          <a:xfrm>
            <a:off x="1178169" y="3357681"/>
            <a:ext cx="469509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sz="2400" dirty="0"/>
              <a:t>Bit allocation</a:t>
            </a:r>
            <a:endParaRPr lang="zh-CN" altLang="en-US" sz="2400" dirty="0"/>
          </a:p>
        </p:txBody>
      </p:sp>
      <p:sp>
        <p:nvSpPr>
          <p:cNvPr id="21" name="Rectangle 15">
            <a:extLst>
              <a:ext uri="{FF2B5EF4-FFF2-40B4-BE49-F238E27FC236}">
                <a16:creationId xmlns:a16="http://schemas.microsoft.com/office/drawing/2014/main" id="{0F7A674A-DE76-4CF4-8D38-9D83159411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4156" y="3973349"/>
            <a:ext cx="1716257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2" name="对象 21">
            <a:extLst>
              <a:ext uri="{FF2B5EF4-FFF2-40B4-BE49-F238E27FC236}">
                <a16:creationId xmlns:a16="http://schemas.microsoft.com/office/drawing/2014/main" id="{17DA33F5-A578-47A7-8008-856780B59CA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78447538"/>
              </p:ext>
            </p:extLst>
          </p:nvPr>
        </p:nvGraphicFramePr>
        <p:xfrm>
          <a:off x="2124155" y="3973350"/>
          <a:ext cx="2350291" cy="646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40" name="Equation" r:id="rId8" imgW="1524000" imgH="419100" progId="Equation.DSMT4">
                  <p:embed/>
                </p:oleObj>
              </mc:Choice>
              <mc:Fallback>
                <p:oleObj name="Equation" r:id="rId8" imgW="1524000" imgH="419100" progId="Equation.DSMT4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4155" y="3973350"/>
                        <a:ext cx="2350291" cy="6463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956515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320EF4F-34A4-42F7-A5CE-F4454CC69E2E}"/>
              </a:ext>
            </a:extLst>
          </p:cNvPr>
          <p:cNvSpPr txBox="1"/>
          <p:nvPr/>
        </p:nvSpPr>
        <p:spPr>
          <a:xfrm>
            <a:off x="953053" y="721678"/>
            <a:ext cx="7779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Simulation results</a:t>
            </a:r>
            <a:endParaRPr lang="zh-CN" altLang="en-US" sz="3600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5CD501B-F3E0-4DE0-B7A6-6DBBAD573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0538" y="1688122"/>
            <a:ext cx="14063276" cy="58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DE3AFCA-9B25-427F-B2AD-78E97D68AF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722" y="1747027"/>
            <a:ext cx="17849868" cy="62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65A9DE0-2EEF-489A-A01C-B9EBB3D907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1168" y="1546662"/>
            <a:ext cx="1933066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1B6A1B5-2BD3-4B2F-87D9-24C7B325E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5659" y="2577073"/>
            <a:ext cx="11254155" cy="66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F9F87C0B-C828-43C7-B77D-AC79519650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8711704"/>
              </p:ext>
            </p:extLst>
          </p:nvPr>
        </p:nvGraphicFramePr>
        <p:xfrm>
          <a:off x="2124156" y="1662316"/>
          <a:ext cx="5437230" cy="23986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6506">
                  <a:extLst>
                    <a:ext uri="{9D8B030D-6E8A-4147-A177-3AD203B41FA5}">
                      <a16:colId xmlns:a16="http://schemas.microsoft.com/office/drawing/2014/main" val="638608437"/>
                    </a:ext>
                  </a:extLst>
                </a:gridCol>
                <a:gridCol w="980181">
                  <a:extLst>
                    <a:ext uri="{9D8B030D-6E8A-4147-A177-3AD203B41FA5}">
                      <a16:colId xmlns:a16="http://schemas.microsoft.com/office/drawing/2014/main" val="727286162"/>
                    </a:ext>
                  </a:extLst>
                </a:gridCol>
                <a:gridCol w="980181">
                  <a:extLst>
                    <a:ext uri="{9D8B030D-6E8A-4147-A177-3AD203B41FA5}">
                      <a16:colId xmlns:a16="http://schemas.microsoft.com/office/drawing/2014/main" val="3301517219"/>
                    </a:ext>
                  </a:extLst>
                </a:gridCol>
                <a:gridCol w="980181">
                  <a:extLst>
                    <a:ext uri="{9D8B030D-6E8A-4147-A177-3AD203B41FA5}">
                      <a16:colId xmlns:a16="http://schemas.microsoft.com/office/drawing/2014/main" val="4061648841"/>
                    </a:ext>
                  </a:extLst>
                </a:gridCol>
                <a:gridCol w="980181">
                  <a:extLst>
                    <a:ext uri="{9D8B030D-6E8A-4147-A177-3AD203B41FA5}">
                      <a16:colId xmlns:a16="http://schemas.microsoft.com/office/drawing/2014/main" val="444338412"/>
                    </a:ext>
                  </a:extLst>
                </a:gridCol>
              </a:tblGrid>
              <a:tr h="2998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All intra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948790"/>
                  </a:ext>
                </a:extLst>
              </a:tr>
              <a:tr h="2998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Class A1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4.12%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-0.30%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-5.82%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120%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07844550"/>
                  </a:ext>
                </a:extLst>
              </a:tr>
              <a:tr h="2998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Class A2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0.33%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1.20%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2.50%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110%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69554140"/>
                  </a:ext>
                </a:extLst>
              </a:tr>
              <a:tr h="2998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-0.17%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-1.06%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-2.80%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110%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85382239"/>
                  </a:ext>
                </a:extLst>
              </a:tr>
              <a:tr h="2998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-0.42%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-0.87%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-1.64%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102%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52720891"/>
                  </a:ext>
                </a:extLst>
              </a:tr>
              <a:tr h="2998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Class 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1.02%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3.59%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3.50%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117%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38512948"/>
                  </a:ext>
                </a:extLst>
              </a:tr>
              <a:tr h="2998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Overall 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0.77%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0.26%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-1.11%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111%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68280498"/>
                  </a:ext>
                </a:extLst>
              </a:tr>
              <a:tr h="29983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-0.06%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0.95%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0.74%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104%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64530409"/>
                  </a:ext>
                </a:extLst>
              </a:tr>
            </a:tbl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:a16="http://schemas.microsoft.com/office/drawing/2014/main" id="{5C94EB56-5A1D-45A5-8CFD-9C5A785DC47E}"/>
              </a:ext>
            </a:extLst>
          </p:cNvPr>
          <p:cNvSpPr txBox="1"/>
          <p:nvPr/>
        </p:nvSpPr>
        <p:spPr>
          <a:xfrm>
            <a:off x="2672863" y="1263695"/>
            <a:ext cx="4568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BD-rate result (VTM3.0 as anchor)</a:t>
            </a:r>
            <a:endParaRPr lang="zh-CN" altLang="en-US" sz="2000" dirty="0"/>
          </a:p>
        </p:txBody>
      </p:sp>
      <p:graphicFrame>
        <p:nvGraphicFramePr>
          <p:cNvPr id="13" name="表格 12">
            <a:extLst>
              <a:ext uri="{FF2B5EF4-FFF2-40B4-BE49-F238E27FC236}">
                <a16:creationId xmlns:a16="http://schemas.microsoft.com/office/drawing/2014/main" id="{B2C0FC07-2319-4420-A167-6FD4C1D3E8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3823484"/>
              </p:ext>
            </p:extLst>
          </p:nvPr>
        </p:nvGraphicFramePr>
        <p:xfrm>
          <a:off x="2114712" y="4488362"/>
          <a:ext cx="5437230" cy="21945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16506">
                  <a:extLst>
                    <a:ext uri="{9D8B030D-6E8A-4147-A177-3AD203B41FA5}">
                      <a16:colId xmlns:a16="http://schemas.microsoft.com/office/drawing/2014/main" val="3851671684"/>
                    </a:ext>
                  </a:extLst>
                </a:gridCol>
                <a:gridCol w="980181">
                  <a:extLst>
                    <a:ext uri="{9D8B030D-6E8A-4147-A177-3AD203B41FA5}">
                      <a16:colId xmlns:a16="http://schemas.microsoft.com/office/drawing/2014/main" val="3603722762"/>
                    </a:ext>
                  </a:extLst>
                </a:gridCol>
                <a:gridCol w="980181">
                  <a:extLst>
                    <a:ext uri="{9D8B030D-6E8A-4147-A177-3AD203B41FA5}">
                      <a16:colId xmlns:a16="http://schemas.microsoft.com/office/drawing/2014/main" val="2070424115"/>
                    </a:ext>
                  </a:extLst>
                </a:gridCol>
                <a:gridCol w="980181">
                  <a:extLst>
                    <a:ext uri="{9D8B030D-6E8A-4147-A177-3AD203B41FA5}">
                      <a16:colId xmlns:a16="http://schemas.microsoft.com/office/drawing/2014/main" val="665372944"/>
                    </a:ext>
                  </a:extLst>
                </a:gridCol>
                <a:gridCol w="980181">
                  <a:extLst>
                    <a:ext uri="{9D8B030D-6E8A-4147-A177-3AD203B41FA5}">
                      <a16:colId xmlns:a16="http://schemas.microsoft.com/office/drawing/2014/main" val="3574174306"/>
                    </a:ext>
                  </a:extLst>
                </a:gridCol>
              </a:tblGrid>
              <a:tr h="16387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4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altLang="zh-CN" sz="1800" dirty="0">
                          <a:effectLst/>
                          <a:latin typeface="Times New Roman" panose="02020603050405020304" pitchFamily="18" charset="0"/>
                          <a:ea typeface="等线" panose="02010600030101010101" pitchFamily="2" charset="-122"/>
                        </a:rPr>
                        <a:t>All intra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84056517"/>
                  </a:ext>
                </a:extLst>
              </a:tr>
              <a:tr h="2456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Class A1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-2.63%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-3.45%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-2.45%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103%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31910361"/>
                  </a:ext>
                </a:extLst>
              </a:tr>
              <a:tr h="2456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Class A2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-2.45%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-3.94%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-6.00%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106%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98011208"/>
                  </a:ext>
                </a:extLst>
              </a:tr>
              <a:tr h="2456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-1.95%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-1.87%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-2.14%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96%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23726742"/>
                  </a:ext>
                </a:extLst>
              </a:tr>
              <a:tr h="2456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-1.01%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-2.40%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-1.67%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105%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25276149"/>
                  </a:ext>
                </a:extLst>
              </a:tr>
              <a:tr h="2456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Class 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-1.35%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1.55%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0.95%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126%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96057035"/>
                  </a:ext>
                </a:extLst>
              </a:tr>
              <a:tr h="2456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Overall 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-1.84%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-2.03%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-2.21%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105%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52942956"/>
                  </a:ext>
                </a:extLst>
              </a:tr>
              <a:tr h="2456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-0.27%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-1.10%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>
                          <a:effectLst/>
                        </a:rPr>
                        <a:t>-1.66%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800" dirty="0">
                          <a:effectLst/>
                        </a:rPr>
                        <a:t>99%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972550080"/>
                  </a:ext>
                </a:extLst>
              </a:tr>
            </a:tbl>
          </a:graphicData>
        </a:graphic>
      </p:graphicFrame>
      <p:sp>
        <p:nvSpPr>
          <p:cNvPr id="17" name="文本框 16">
            <a:extLst>
              <a:ext uri="{FF2B5EF4-FFF2-40B4-BE49-F238E27FC236}">
                <a16:creationId xmlns:a16="http://schemas.microsoft.com/office/drawing/2014/main" id="{6CA14230-6F25-4AD0-860A-B280C77C02F6}"/>
              </a:ext>
            </a:extLst>
          </p:cNvPr>
          <p:cNvSpPr txBox="1"/>
          <p:nvPr/>
        </p:nvSpPr>
        <p:spPr>
          <a:xfrm>
            <a:off x="2992971" y="4088252"/>
            <a:ext cx="456841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/>
              <a:t>BD-rate result (VTM3.0 +RC as anchor)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755618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320EF4F-34A4-42F7-A5CE-F4454CC69E2E}"/>
              </a:ext>
            </a:extLst>
          </p:cNvPr>
          <p:cNvSpPr txBox="1"/>
          <p:nvPr/>
        </p:nvSpPr>
        <p:spPr>
          <a:xfrm>
            <a:off x="998806" y="900332"/>
            <a:ext cx="7779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Simulation results</a:t>
            </a:r>
            <a:endParaRPr lang="zh-CN" altLang="en-US" sz="3600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5CD501B-F3E0-4DE0-B7A6-6DBBAD573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0538" y="1688122"/>
            <a:ext cx="14063276" cy="58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DE3AFCA-9B25-427F-B2AD-78E97D68AF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722" y="1747027"/>
            <a:ext cx="17849868" cy="62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65A9DE0-2EEF-489A-A01C-B9EBB3D907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1168" y="1546662"/>
            <a:ext cx="1933066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1B6A1B5-2BD3-4B2F-87D9-24C7B325E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5659" y="2577073"/>
            <a:ext cx="11254155" cy="66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DE6C3F0-44EB-401A-ABCB-98DE0E15BB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7418074"/>
              </p:ext>
            </p:extLst>
          </p:nvPr>
        </p:nvGraphicFramePr>
        <p:xfrm>
          <a:off x="1603125" y="1995750"/>
          <a:ext cx="7751888" cy="37192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58640">
                  <a:extLst>
                    <a:ext uri="{9D8B030D-6E8A-4147-A177-3AD203B41FA5}">
                      <a16:colId xmlns:a16="http://schemas.microsoft.com/office/drawing/2014/main" val="1696667425"/>
                    </a:ext>
                  </a:extLst>
                </a:gridCol>
                <a:gridCol w="1473312">
                  <a:extLst>
                    <a:ext uri="{9D8B030D-6E8A-4147-A177-3AD203B41FA5}">
                      <a16:colId xmlns:a16="http://schemas.microsoft.com/office/drawing/2014/main" val="3814460717"/>
                    </a:ext>
                  </a:extLst>
                </a:gridCol>
                <a:gridCol w="1473312">
                  <a:extLst>
                    <a:ext uri="{9D8B030D-6E8A-4147-A177-3AD203B41FA5}">
                      <a16:colId xmlns:a16="http://schemas.microsoft.com/office/drawing/2014/main" val="353685922"/>
                    </a:ext>
                  </a:extLst>
                </a:gridCol>
                <a:gridCol w="1473312">
                  <a:extLst>
                    <a:ext uri="{9D8B030D-6E8A-4147-A177-3AD203B41FA5}">
                      <a16:colId xmlns:a16="http://schemas.microsoft.com/office/drawing/2014/main" val="3402096212"/>
                    </a:ext>
                  </a:extLst>
                </a:gridCol>
                <a:gridCol w="1473312">
                  <a:extLst>
                    <a:ext uri="{9D8B030D-6E8A-4147-A177-3AD203B41FA5}">
                      <a16:colId xmlns:a16="http://schemas.microsoft.com/office/drawing/2014/main" val="3032087324"/>
                    </a:ext>
                  </a:extLst>
                </a:gridCol>
              </a:tblGrid>
              <a:tr h="4132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VTM3.0 RC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Proposed RC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6517647"/>
                  </a:ext>
                </a:extLst>
              </a:tr>
              <a:tr h="4132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 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Sequence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First frame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Sequence 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First frame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703522109"/>
                  </a:ext>
                </a:extLst>
              </a:tr>
              <a:tr h="4132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 dirty="0">
                          <a:effectLst/>
                        </a:rPr>
                        <a:t>Class A1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0.02%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13.57%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0.07%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2.32%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97372003"/>
                  </a:ext>
                </a:extLst>
              </a:tr>
              <a:tr h="4132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Class A2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0.05%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11.77%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0.11%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0.99%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4036174"/>
                  </a:ext>
                </a:extLst>
              </a:tr>
              <a:tr h="4132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Class B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0.01%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1.70%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0.01%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0.45%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60738447"/>
                  </a:ext>
                </a:extLst>
              </a:tr>
              <a:tr h="4132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Class C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0.03%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2.09%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0.04%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1.11%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74146120"/>
                  </a:ext>
                </a:extLst>
              </a:tr>
              <a:tr h="4132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Class 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0.03%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4.9%%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0.09%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0.85%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25325001"/>
                  </a:ext>
                </a:extLst>
              </a:tr>
              <a:tr h="4132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Overall 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0.02%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6.07%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0.06%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1.06%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67504264"/>
                  </a:ext>
                </a:extLst>
              </a:tr>
              <a:tr h="41325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Class D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0.08%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3.68%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>
                          <a:effectLst/>
                        </a:rPr>
                        <a:t>0.09%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311140" algn="l"/>
                        </a:tabLst>
                      </a:pPr>
                      <a:r>
                        <a:rPr lang="en-US" sz="1800" dirty="0">
                          <a:effectLst/>
                        </a:rPr>
                        <a:t>3.54%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38827655"/>
                  </a:ext>
                </a:extLst>
              </a:tr>
            </a:tbl>
          </a:graphicData>
        </a:graphic>
      </p:graphicFrame>
      <p:sp>
        <p:nvSpPr>
          <p:cNvPr id="6" name="Rectangle 2">
            <a:extLst>
              <a:ext uri="{FF2B5EF4-FFF2-40B4-BE49-F238E27FC236}">
                <a16:creationId xmlns:a16="http://schemas.microsoft.com/office/drawing/2014/main" id="{89F2BC01-1D1E-40E0-AFEC-35320434D4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8447" y="3550310"/>
            <a:ext cx="1753846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" name="对象 9">
            <a:extLst>
              <a:ext uri="{FF2B5EF4-FFF2-40B4-BE49-F238E27FC236}">
                <a16:creationId xmlns:a16="http://schemas.microsoft.com/office/drawing/2014/main" id="{6BE8FAF3-847F-4696-BC43-A20F0D6608B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30028742"/>
              </p:ext>
            </p:extLst>
          </p:nvPr>
        </p:nvGraphicFramePr>
        <p:xfrm>
          <a:off x="9548447" y="3550311"/>
          <a:ext cx="1800491" cy="646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7" name="Equation" r:id="rId4" imgW="1270000" imgH="457200" progId="Equation.DSMT4">
                  <p:embed/>
                </p:oleObj>
              </mc:Choice>
              <mc:Fallback>
                <p:oleObj name="Equation" r:id="rId4" imgW="1270000" imgH="4572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48447" y="3550311"/>
                        <a:ext cx="1800491" cy="64633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2202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320EF4F-34A4-42F7-A5CE-F4454CC69E2E}"/>
              </a:ext>
            </a:extLst>
          </p:cNvPr>
          <p:cNvSpPr txBox="1"/>
          <p:nvPr/>
        </p:nvSpPr>
        <p:spPr>
          <a:xfrm>
            <a:off x="998806" y="900332"/>
            <a:ext cx="7779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Simulation results</a:t>
            </a:r>
            <a:endParaRPr lang="zh-CN" altLang="en-US" sz="3600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5CD501B-F3E0-4DE0-B7A6-6DBBAD573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0538" y="1688122"/>
            <a:ext cx="14063276" cy="58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DE3AFCA-9B25-427F-B2AD-78E97D68AF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722" y="1747027"/>
            <a:ext cx="17849868" cy="62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65A9DE0-2EEF-489A-A01C-B9EBB3D907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1168" y="1546662"/>
            <a:ext cx="1933066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1B6A1B5-2BD3-4B2F-87D9-24C7B325E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5659" y="2577073"/>
            <a:ext cx="11254155" cy="66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9F2BC01-1D1E-40E0-AFEC-35320434D4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8447" y="3550310"/>
            <a:ext cx="1753846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" name="图表 9">
            <a:extLst>
              <a:ext uri="{FF2B5EF4-FFF2-40B4-BE49-F238E27FC236}">
                <a16:creationId xmlns:a16="http://schemas.microsoft.com/office/drawing/2014/main" id="{A461935B-71F5-48D6-95ED-B87F2B64897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8980842"/>
              </p:ext>
            </p:extLst>
          </p:nvPr>
        </p:nvGraphicFramePr>
        <p:xfrm>
          <a:off x="1117600" y="2050255"/>
          <a:ext cx="10048631" cy="39074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96984176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320EF4F-34A4-42F7-A5CE-F4454CC69E2E}"/>
              </a:ext>
            </a:extLst>
          </p:cNvPr>
          <p:cNvSpPr txBox="1"/>
          <p:nvPr/>
        </p:nvSpPr>
        <p:spPr>
          <a:xfrm>
            <a:off x="998806" y="900332"/>
            <a:ext cx="7779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/>
              <a:t>Simulation results</a:t>
            </a:r>
            <a:endParaRPr lang="zh-CN" altLang="en-US" sz="3600" dirty="0"/>
          </a:p>
        </p:txBody>
      </p:sp>
      <p:sp>
        <p:nvSpPr>
          <p:cNvPr id="2" name="Rectangle 2">
            <a:extLst>
              <a:ext uri="{FF2B5EF4-FFF2-40B4-BE49-F238E27FC236}">
                <a16:creationId xmlns:a16="http://schemas.microsoft.com/office/drawing/2014/main" id="{95CD501B-F3E0-4DE0-B7A6-6DBBAD573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0538" y="1688122"/>
            <a:ext cx="14063276" cy="58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2DE3AFCA-9B25-427F-B2AD-78E97D68AF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722" y="1747027"/>
            <a:ext cx="17849868" cy="624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65A9DE0-2EEF-489A-A01C-B9EBB3D907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21168" y="1546662"/>
            <a:ext cx="19330665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D1B6A1B5-2BD3-4B2F-87D9-24C7B325E7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15659" y="2577073"/>
            <a:ext cx="11254155" cy="666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89F2BC01-1D1E-40E0-AFEC-35320434D4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548447" y="3550310"/>
            <a:ext cx="17538462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" name="图表 10">
            <a:extLst>
              <a:ext uri="{FF2B5EF4-FFF2-40B4-BE49-F238E27FC236}">
                <a16:creationId xmlns:a16="http://schemas.microsoft.com/office/drawing/2014/main" id="{B7CBC6F4-AE7C-4F9A-8A3F-3537E972FD3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991307"/>
              </p:ext>
            </p:extLst>
          </p:nvPr>
        </p:nvGraphicFramePr>
        <p:xfrm>
          <a:off x="1206500" y="1981200"/>
          <a:ext cx="8547100" cy="353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796939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Yu Gothic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Yu Gothic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289</TotalTime>
  <Words>1040</Words>
  <Application>Microsoft Office PowerPoint</Application>
  <PresentationFormat>宽屏</PresentationFormat>
  <Paragraphs>195</Paragraphs>
  <Slides>10</Slides>
  <Notes>10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等线</vt:lpstr>
      <vt:lpstr>等线 Light</vt:lpstr>
      <vt:lpstr>Arial</vt:lpstr>
      <vt:lpstr>Calibri</vt:lpstr>
      <vt:lpstr>Calibri Light</vt:lpstr>
      <vt:lpstr>Cambria Math</vt:lpstr>
      <vt:lpstr>Times New Roman</vt:lpstr>
      <vt:lpstr>Office 主题​​</vt:lpstr>
      <vt:lpstr>Office 主题</vt:lpstr>
      <vt:lpstr>Equation</vt:lpstr>
      <vt:lpstr>Visio.Drawing.15</vt:lpstr>
      <vt:lpstr>AHG9-related:CNN-based lambda domain rate control for intra frames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AHG9-related:CNN-based lambda domain rate control for intra frames</dc:title>
  <dc:creator>李业</dc:creator>
  <cp:lastModifiedBy>李业</cp:lastModifiedBy>
  <cp:revision>56</cp:revision>
  <dcterms:created xsi:type="dcterms:W3CDTF">2019-01-12T08:26:57Z</dcterms:created>
  <dcterms:modified xsi:type="dcterms:W3CDTF">2019-01-14T14:30:08Z</dcterms:modified>
</cp:coreProperties>
</file>