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howSpecialPlsOnTitleSld="0" saveSubsetFonts="1" autoCompressPictures="0">
  <p:sldMasterIdLst>
    <p:sldMasterId id="2147483660" r:id="rId1"/>
  </p:sldMasterIdLst>
  <p:notesMasterIdLst>
    <p:notesMasterId r:id="rId13"/>
  </p:notesMasterIdLst>
  <p:handoutMasterIdLst>
    <p:handoutMasterId r:id="rId14"/>
  </p:handoutMasterIdLst>
  <p:sldIdLst>
    <p:sldId id="285" r:id="rId2"/>
    <p:sldId id="280" r:id="rId3"/>
    <p:sldId id="286" r:id="rId4"/>
    <p:sldId id="297" r:id="rId5"/>
    <p:sldId id="298" r:id="rId6"/>
    <p:sldId id="301" r:id="rId7"/>
    <p:sldId id="293" r:id="rId8"/>
    <p:sldId id="277" r:id="rId9"/>
    <p:sldId id="296" r:id="rId10"/>
    <p:sldId id="299" r:id="rId11"/>
    <p:sldId id="300" r:id="rId12"/>
  </p:sldIdLst>
  <p:sldSz cx="9144000" cy="6858000" type="screen4x3"/>
  <p:notesSz cx="6858000" cy="9144000"/>
  <p:custShowLst>
    <p:custShow name="재구성한 쇼 1" id="0">
      <p:sldLst>
        <p:sld r:id="rId9"/>
      </p:sldLst>
    </p:custShow>
  </p:custShowLst>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428A0"/>
    <a:srgbClr val="044EA2"/>
    <a:srgbClr val="007AC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보통 스타일 2 - 강조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D5ABB26-0587-4C30-8999-92F81FD0307C}" styleName="스타일 없음, 눈금 없음">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스타일 없음, 표 눈금">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2800" autoAdjust="0"/>
    <p:restoredTop sz="74376" autoAdjust="0"/>
  </p:normalViewPr>
  <p:slideViewPr>
    <p:cSldViewPr snapToGrid="0" snapToObjects="1">
      <p:cViewPr varScale="1">
        <p:scale>
          <a:sx n="48" d="100"/>
          <a:sy n="48" d="100"/>
        </p:scale>
        <p:origin x="662" y="5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varScale="1">
        <p:scale>
          <a:sx n="85" d="100"/>
          <a:sy n="85" d="100"/>
        </p:scale>
        <p:origin x="-3150"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ko-KR" altLang="en-US"/>
          </a:p>
        </p:txBody>
      </p:sp>
      <p:sp>
        <p:nvSpPr>
          <p:cNvPr id="3" name="날짜 개체 틀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16A68882-EA00-4941-ABE8-F6847D83E885}" type="datetimeFigureOut">
              <a:rPr kumimoji="1" lang="ko-KR" altLang="en-US" smtClean="0"/>
              <a:t>2019-01-13</a:t>
            </a:fld>
            <a:endParaRPr kumimoji="1" lang="ko-KR" altLang="en-US"/>
          </a:p>
        </p:txBody>
      </p:sp>
      <p:sp>
        <p:nvSpPr>
          <p:cNvPr id="4" name="바닥글 개체 틀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ko-KR" altLang="en-US"/>
          </a:p>
        </p:txBody>
      </p:sp>
      <p:sp>
        <p:nvSpPr>
          <p:cNvPr id="5" name="슬라이드 번호 개체 틀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CC38553-8836-B24B-B2B1-A3512CBA3C99}" type="slidenum">
              <a:rPr kumimoji="1" lang="ko-KR" altLang="en-US" smtClean="0"/>
              <a:t>‹#›</a:t>
            </a:fld>
            <a:endParaRPr kumimoji="1" lang="ko-KR" altLang="en-US"/>
          </a:p>
        </p:txBody>
      </p:sp>
    </p:spTree>
    <p:extLst>
      <p:ext uri="{BB962C8B-B14F-4D97-AF65-F5344CB8AC3E}">
        <p14:creationId xmlns:p14="http://schemas.microsoft.com/office/powerpoint/2010/main" val="211918853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0D872DE-9A43-4C78-B019-274462DF4195}" type="datetimeFigureOut">
              <a:rPr lang="ko-KR" altLang="en-US" smtClean="0"/>
              <a:t>2019-01-13</a:t>
            </a:fld>
            <a:endParaRPr lang="ko-KR" altLang="en-US"/>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ko-KR" altLang="en-US"/>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ko-KR" altLang="en-US"/>
              <a:t>마스터 텍스트 스타일을 편집합니다</a:t>
            </a:r>
          </a:p>
          <a:p>
            <a:pPr lvl="1"/>
            <a:r>
              <a:rPr lang="ko-KR" altLang="en-US"/>
              <a:t>둘째 수준</a:t>
            </a:r>
          </a:p>
          <a:p>
            <a:pPr lvl="2"/>
            <a:r>
              <a:rPr lang="ko-KR" altLang="en-US"/>
              <a:t>셋째 수준</a:t>
            </a:r>
          </a:p>
          <a:p>
            <a:pPr lvl="3"/>
            <a:r>
              <a:rPr lang="ko-KR" altLang="en-US"/>
              <a:t>넷째 수준</a:t>
            </a:r>
          </a:p>
          <a:p>
            <a:pPr lvl="4"/>
            <a:r>
              <a:rPr lang="ko-KR" altLang="en-US"/>
              <a:t>다섯째 수준</a:t>
            </a:r>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AC86427-EA13-4CA8-A136-C9881F9A7303}" type="slidenum">
              <a:rPr lang="ko-KR" altLang="en-US" smtClean="0"/>
              <a:t>‹#›</a:t>
            </a:fld>
            <a:endParaRPr lang="ko-KR" altLang="en-US"/>
          </a:p>
        </p:txBody>
      </p:sp>
    </p:spTree>
    <p:extLst>
      <p:ext uri="{BB962C8B-B14F-4D97-AF65-F5344CB8AC3E}">
        <p14:creationId xmlns:p14="http://schemas.microsoft.com/office/powerpoint/2010/main" val="779655814"/>
      </p:ext>
    </p:extLst>
  </p:cSld>
  <p:clrMap bg1="lt1" tx1="dk1" bg2="lt2" tx2="dk2" accent1="accent1" accent2="accent2" accent3="accent3" accent4="accent4" accent5="accent5" accent6="accent6" hlink="hlink" folHlink="folHlink"/>
  <p:hf hdr="0" ftr="0" dt="0"/>
  <p:notesStyle>
    <a:lvl1pPr marL="0" algn="l" defTabSz="914400" rtl="0" eaLnBrk="1" latinLnBrk="1" hangingPunct="1">
      <a:defRPr sz="1200" kern="1200">
        <a:solidFill>
          <a:schemeClr val="tx1"/>
        </a:solidFill>
        <a:latin typeface="+mn-lt"/>
        <a:ea typeface="+mn-ea"/>
        <a:cs typeface="+mn-cs"/>
      </a:defRPr>
    </a:lvl1pPr>
    <a:lvl2pPr marL="457200" algn="l" defTabSz="914400" rtl="0" eaLnBrk="1" latinLnBrk="1" hangingPunct="1">
      <a:defRPr sz="1200" kern="1200">
        <a:solidFill>
          <a:schemeClr val="tx1"/>
        </a:solidFill>
        <a:latin typeface="+mn-lt"/>
        <a:ea typeface="+mn-ea"/>
        <a:cs typeface="+mn-cs"/>
      </a:defRPr>
    </a:lvl2pPr>
    <a:lvl3pPr marL="914400" algn="l" defTabSz="914400" rtl="0" eaLnBrk="1" latinLnBrk="1" hangingPunct="1">
      <a:defRPr sz="1200" kern="1200">
        <a:solidFill>
          <a:schemeClr val="tx1"/>
        </a:solidFill>
        <a:latin typeface="+mn-lt"/>
        <a:ea typeface="+mn-ea"/>
        <a:cs typeface="+mn-cs"/>
      </a:defRPr>
    </a:lvl3pPr>
    <a:lvl4pPr marL="1371600" algn="l" defTabSz="914400" rtl="0" eaLnBrk="1" latinLnBrk="1" hangingPunct="1">
      <a:defRPr sz="1200" kern="1200">
        <a:solidFill>
          <a:schemeClr val="tx1"/>
        </a:solidFill>
        <a:latin typeface="+mn-lt"/>
        <a:ea typeface="+mn-ea"/>
        <a:cs typeface="+mn-cs"/>
      </a:defRPr>
    </a:lvl4pPr>
    <a:lvl5pPr marL="1828800" algn="l" defTabSz="914400" rtl="0" eaLnBrk="1" latinLnBrk="1" hangingPunct="1">
      <a:defRPr sz="1200" kern="1200">
        <a:solidFill>
          <a:schemeClr val="tx1"/>
        </a:solidFill>
        <a:latin typeface="+mn-lt"/>
        <a:ea typeface="+mn-ea"/>
        <a:cs typeface="+mn-cs"/>
      </a:defRPr>
    </a:lvl5pPr>
    <a:lvl6pPr marL="2286000" algn="l" defTabSz="914400" rtl="0" eaLnBrk="1" latinLnBrk="1" hangingPunct="1">
      <a:defRPr sz="1200" kern="1200">
        <a:solidFill>
          <a:schemeClr val="tx1"/>
        </a:solidFill>
        <a:latin typeface="+mn-lt"/>
        <a:ea typeface="+mn-ea"/>
        <a:cs typeface="+mn-cs"/>
      </a:defRPr>
    </a:lvl6pPr>
    <a:lvl7pPr marL="2743200" algn="l" defTabSz="914400" rtl="0" eaLnBrk="1" latinLnBrk="1" hangingPunct="1">
      <a:defRPr sz="1200" kern="1200">
        <a:solidFill>
          <a:schemeClr val="tx1"/>
        </a:solidFill>
        <a:latin typeface="+mn-lt"/>
        <a:ea typeface="+mn-ea"/>
        <a:cs typeface="+mn-cs"/>
      </a:defRPr>
    </a:lvl7pPr>
    <a:lvl8pPr marL="3200400" algn="l" defTabSz="914400" rtl="0" eaLnBrk="1" latinLnBrk="1" hangingPunct="1">
      <a:defRPr sz="1200" kern="1200">
        <a:solidFill>
          <a:schemeClr val="tx1"/>
        </a:solidFill>
        <a:latin typeface="+mn-lt"/>
        <a:ea typeface="+mn-ea"/>
        <a:cs typeface="+mn-cs"/>
      </a:defRPr>
    </a:lvl8pPr>
    <a:lvl9pPr marL="3657600" algn="l" defTabSz="914400" rtl="0" eaLnBrk="1" latinLnBrk="1"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0AC86427-EA13-4CA8-A136-C9881F9A7303}" type="slidenum">
              <a:rPr lang="ko-KR" altLang="en-US" smtClean="0"/>
              <a:t>0</a:t>
            </a:fld>
            <a:endParaRPr lang="ko-KR" altLang="en-US"/>
          </a:p>
        </p:txBody>
      </p:sp>
    </p:spTree>
    <p:extLst>
      <p:ext uri="{BB962C8B-B14F-4D97-AF65-F5344CB8AC3E}">
        <p14:creationId xmlns:p14="http://schemas.microsoft.com/office/powerpoint/2010/main" val="20251544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US" altLang="ko-KR" dirty="0"/>
          </a:p>
        </p:txBody>
      </p:sp>
      <p:sp>
        <p:nvSpPr>
          <p:cNvPr id="4" name="슬라이드 번호 개체 틀 3"/>
          <p:cNvSpPr>
            <a:spLocks noGrp="1"/>
          </p:cNvSpPr>
          <p:nvPr>
            <p:ph type="sldNum" sz="quarter" idx="10"/>
          </p:nvPr>
        </p:nvSpPr>
        <p:spPr/>
        <p:txBody>
          <a:bodyPr/>
          <a:lstStyle/>
          <a:p>
            <a:fld id="{0AC86427-EA13-4CA8-A136-C9881F9A7303}" type="slidenum">
              <a:rPr lang="ko-KR" altLang="en-US" smtClean="0"/>
              <a:t>1</a:t>
            </a:fld>
            <a:endParaRPr lang="ko-KR" altLang="en-US"/>
          </a:p>
        </p:txBody>
      </p:sp>
    </p:spTree>
    <p:extLst>
      <p:ext uri="{BB962C8B-B14F-4D97-AF65-F5344CB8AC3E}">
        <p14:creationId xmlns:p14="http://schemas.microsoft.com/office/powerpoint/2010/main" val="21103166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US" altLang="ko-KR" dirty="0"/>
          </a:p>
        </p:txBody>
      </p:sp>
      <p:sp>
        <p:nvSpPr>
          <p:cNvPr id="4" name="슬라이드 번호 개체 틀 3"/>
          <p:cNvSpPr>
            <a:spLocks noGrp="1"/>
          </p:cNvSpPr>
          <p:nvPr>
            <p:ph type="sldNum" sz="quarter" idx="10"/>
          </p:nvPr>
        </p:nvSpPr>
        <p:spPr/>
        <p:txBody>
          <a:bodyPr/>
          <a:lstStyle/>
          <a:p>
            <a:fld id="{0AC86427-EA13-4CA8-A136-C9881F9A7303}" type="slidenum">
              <a:rPr lang="ko-KR" altLang="en-US" smtClean="0"/>
              <a:t>2</a:t>
            </a:fld>
            <a:endParaRPr lang="ko-KR" altLang="en-US"/>
          </a:p>
        </p:txBody>
      </p:sp>
    </p:spTree>
    <p:extLst>
      <p:ext uri="{BB962C8B-B14F-4D97-AF65-F5344CB8AC3E}">
        <p14:creationId xmlns:p14="http://schemas.microsoft.com/office/powerpoint/2010/main" val="24077349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pPr marL="0" marR="0" lvl="0" indent="0" algn="l" defTabSz="914400" rtl="0" eaLnBrk="1" fontAlgn="auto" latinLnBrk="1" hangingPunct="1">
              <a:lnSpc>
                <a:spcPct val="100000"/>
              </a:lnSpc>
              <a:spcBef>
                <a:spcPts val="0"/>
              </a:spcBef>
              <a:spcAft>
                <a:spcPts val="0"/>
              </a:spcAft>
              <a:buClrTx/>
              <a:buSzTx/>
              <a:buFontTx/>
              <a:buNone/>
              <a:tabLst/>
              <a:defRPr/>
            </a:pPr>
            <a:endParaRPr lang="en-US" altLang="ko-KR" dirty="0"/>
          </a:p>
        </p:txBody>
      </p:sp>
      <p:sp>
        <p:nvSpPr>
          <p:cNvPr id="4" name="슬라이드 번호 개체 틀 3"/>
          <p:cNvSpPr>
            <a:spLocks noGrp="1"/>
          </p:cNvSpPr>
          <p:nvPr>
            <p:ph type="sldNum" sz="quarter" idx="10"/>
          </p:nvPr>
        </p:nvSpPr>
        <p:spPr/>
        <p:txBody>
          <a:bodyPr/>
          <a:lstStyle/>
          <a:p>
            <a:fld id="{0AC86427-EA13-4CA8-A136-C9881F9A7303}" type="slidenum">
              <a:rPr lang="ko-KR" altLang="en-US" smtClean="0"/>
              <a:t>3</a:t>
            </a:fld>
            <a:endParaRPr lang="ko-KR" altLang="en-US"/>
          </a:p>
        </p:txBody>
      </p:sp>
    </p:spTree>
    <p:extLst>
      <p:ext uri="{BB962C8B-B14F-4D97-AF65-F5344CB8AC3E}">
        <p14:creationId xmlns:p14="http://schemas.microsoft.com/office/powerpoint/2010/main" val="14132871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US" altLang="ko-KR" dirty="0"/>
          </a:p>
        </p:txBody>
      </p:sp>
      <p:sp>
        <p:nvSpPr>
          <p:cNvPr id="4" name="슬라이드 번호 개체 틀 3"/>
          <p:cNvSpPr>
            <a:spLocks noGrp="1"/>
          </p:cNvSpPr>
          <p:nvPr>
            <p:ph type="sldNum" sz="quarter" idx="10"/>
          </p:nvPr>
        </p:nvSpPr>
        <p:spPr/>
        <p:txBody>
          <a:bodyPr/>
          <a:lstStyle/>
          <a:p>
            <a:fld id="{0AC86427-EA13-4CA8-A136-C9881F9A7303}" type="slidenum">
              <a:rPr lang="ko-KR" altLang="en-US" smtClean="0"/>
              <a:t>4</a:t>
            </a:fld>
            <a:endParaRPr lang="ko-KR" altLang="en-US"/>
          </a:p>
        </p:txBody>
      </p:sp>
    </p:spTree>
    <p:extLst>
      <p:ext uri="{BB962C8B-B14F-4D97-AF65-F5344CB8AC3E}">
        <p14:creationId xmlns:p14="http://schemas.microsoft.com/office/powerpoint/2010/main" val="31979230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ko-KR" altLang="en-US" dirty="0"/>
          </a:p>
        </p:txBody>
      </p:sp>
      <p:sp>
        <p:nvSpPr>
          <p:cNvPr id="4" name="슬라이드 번호 개체 틀 3"/>
          <p:cNvSpPr>
            <a:spLocks noGrp="1"/>
          </p:cNvSpPr>
          <p:nvPr>
            <p:ph type="sldNum" sz="quarter" idx="10"/>
          </p:nvPr>
        </p:nvSpPr>
        <p:spPr/>
        <p:txBody>
          <a:bodyPr/>
          <a:lstStyle/>
          <a:p>
            <a:fld id="{0AC86427-EA13-4CA8-A136-C9881F9A7303}" type="slidenum">
              <a:rPr lang="ko-KR" altLang="en-US" smtClean="0"/>
              <a:t>6</a:t>
            </a:fld>
            <a:endParaRPr lang="ko-KR" altLang="en-US"/>
          </a:p>
        </p:txBody>
      </p:sp>
    </p:spTree>
    <p:extLst>
      <p:ext uri="{BB962C8B-B14F-4D97-AF65-F5344CB8AC3E}">
        <p14:creationId xmlns:p14="http://schemas.microsoft.com/office/powerpoint/2010/main" val="172559026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US" altLang="ko-KR" dirty="0"/>
          </a:p>
        </p:txBody>
      </p:sp>
      <p:sp>
        <p:nvSpPr>
          <p:cNvPr id="4" name="슬라이드 번호 개체 틀 3"/>
          <p:cNvSpPr>
            <a:spLocks noGrp="1"/>
          </p:cNvSpPr>
          <p:nvPr>
            <p:ph type="sldNum" sz="quarter" idx="10"/>
          </p:nvPr>
        </p:nvSpPr>
        <p:spPr/>
        <p:txBody>
          <a:bodyPr/>
          <a:lstStyle/>
          <a:p>
            <a:fld id="{0AC86427-EA13-4CA8-A136-C9881F9A7303}" type="slidenum">
              <a:rPr lang="ko-KR" altLang="en-US" smtClean="0"/>
              <a:t>8</a:t>
            </a:fld>
            <a:endParaRPr lang="ko-KR" altLang="en-US"/>
          </a:p>
        </p:txBody>
      </p:sp>
    </p:spTree>
    <p:extLst>
      <p:ext uri="{BB962C8B-B14F-4D97-AF65-F5344CB8AC3E}">
        <p14:creationId xmlns:p14="http://schemas.microsoft.com/office/powerpoint/2010/main" val="362049717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US" altLang="ko-KR" dirty="0"/>
          </a:p>
        </p:txBody>
      </p:sp>
      <p:sp>
        <p:nvSpPr>
          <p:cNvPr id="4" name="슬라이드 번호 개체 틀 3"/>
          <p:cNvSpPr>
            <a:spLocks noGrp="1"/>
          </p:cNvSpPr>
          <p:nvPr>
            <p:ph type="sldNum" sz="quarter" idx="10"/>
          </p:nvPr>
        </p:nvSpPr>
        <p:spPr/>
        <p:txBody>
          <a:bodyPr/>
          <a:lstStyle/>
          <a:p>
            <a:fld id="{0AC86427-EA13-4CA8-A136-C9881F9A7303}" type="slidenum">
              <a:rPr lang="ko-KR" altLang="en-US" smtClean="0"/>
              <a:t>9</a:t>
            </a:fld>
            <a:endParaRPr lang="ko-KR" altLang="en-US"/>
          </a:p>
        </p:txBody>
      </p:sp>
    </p:spTree>
    <p:extLst>
      <p:ext uri="{BB962C8B-B14F-4D97-AF65-F5344CB8AC3E}">
        <p14:creationId xmlns:p14="http://schemas.microsoft.com/office/powerpoint/2010/main" val="19746368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US" altLang="ko-KR" dirty="0"/>
          </a:p>
        </p:txBody>
      </p:sp>
      <p:sp>
        <p:nvSpPr>
          <p:cNvPr id="4" name="슬라이드 번호 개체 틀 3"/>
          <p:cNvSpPr>
            <a:spLocks noGrp="1"/>
          </p:cNvSpPr>
          <p:nvPr>
            <p:ph type="sldNum" sz="quarter" idx="10"/>
          </p:nvPr>
        </p:nvSpPr>
        <p:spPr/>
        <p:txBody>
          <a:bodyPr/>
          <a:lstStyle/>
          <a:p>
            <a:fld id="{0AC86427-EA13-4CA8-A136-C9881F9A7303}" type="slidenum">
              <a:rPr lang="ko-KR" altLang="en-US" smtClean="0"/>
              <a:t>10</a:t>
            </a:fld>
            <a:endParaRPr lang="ko-KR" altLang="en-US"/>
          </a:p>
        </p:txBody>
      </p:sp>
    </p:spTree>
    <p:extLst>
      <p:ext uri="{BB962C8B-B14F-4D97-AF65-F5344CB8AC3E}">
        <p14:creationId xmlns:p14="http://schemas.microsoft.com/office/powerpoint/2010/main" val="338783927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6.png"/><Relationship Id="rId4" Type="http://schemas.openxmlformats.org/officeDocument/2006/relationships/image" Target="../media/image5.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slideMaster" Target="../slideMasters/slideMaster1.xml"/><Relationship Id="rId5" Type="http://schemas.openxmlformats.org/officeDocument/2006/relationships/image" Target="../media/image9.png"/><Relationship Id="rId4" Type="http://schemas.openxmlformats.org/officeDocument/2006/relationships/image" Target="../media/image8.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사용자 지정 레이아웃">
    <p:spTree>
      <p:nvGrpSpPr>
        <p:cNvPr id="1" name=""/>
        <p:cNvGrpSpPr/>
        <p:nvPr/>
      </p:nvGrpSpPr>
      <p:grpSpPr>
        <a:xfrm>
          <a:off x="0" y="0"/>
          <a:ext cx="0" cy="0"/>
          <a:chOff x="0" y="0"/>
          <a:chExt cx="0" cy="0"/>
        </a:xfrm>
      </p:grpSpPr>
      <p:pic>
        <p:nvPicPr>
          <p:cNvPr id="3" name="Picture 8"/>
          <p:cNvPicPr>
            <a:picLocks noChangeAspect="1" noChangeArrowheads="1"/>
          </p:cNvPicPr>
          <p:nvPr userDrawn="1"/>
        </p:nvPicPr>
        <p:blipFill>
          <a:blip r:embed="rId2">
            <a:extLst>
              <a:ext uri="{28A0092B-C50C-407E-A947-70E740481C1C}">
                <a14:useLocalDpi xmlns:a14="http://schemas.microsoft.com/office/drawing/2010/main" val="0"/>
              </a:ext>
            </a:extLst>
          </a:blip>
          <a:stretch>
            <a:fillRect/>
          </a:stretch>
        </p:blipFill>
        <p:spPr bwMode="auto">
          <a:xfrm>
            <a:off x="5635626" y="3645709"/>
            <a:ext cx="3508373" cy="18729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5"/>
          <p:cNvPicPr>
            <a:picLocks noChangeAspect="1" noChangeArrowheads="1"/>
          </p:cNvPicPr>
          <p:nvPr userDrawn="1"/>
        </p:nvPicPr>
        <p:blipFill>
          <a:blip r:embed="rId3">
            <a:duotone>
              <a:prstClr val="black"/>
              <a:schemeClr val="tx2">
                <a:tint val="45000"/>
                <a:satMod val="400000"/>
              </a:schemeClr>
            </a:duotone>
            <a:extLst>
              <a:ext uri="{28A0092B-C50C-407E-A947-70E740481C1C}">
                <a14:useLocalDpi xmlns:a14="http://schemas.microsoft.com/office/drawing/2010/main" val="0"/>
              </a:ext>
            </a:extLst>
          </a:blip>
          <a:stretch>
            <a:fillRect/>
          </a:stretch>
        </p:blipFill>
        <p:spPr bwMode="auto">
          <a:xfrm>
            <a:off x="5649912" y="3946974"/>
            <a:ext cx="3396109" cy="17633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2"/>
          <p:cNvPicPr>
            <a:picLocks noChangeAspect="1" noChangeArrowheads="1"/>
          </p:cNvPicPr>
          <p:nvPr userDrawn="1"/>
        </p:nvPicPr>
        <p:blipFill>
          <a:blip r:embed="rId4">
            <a:extLst>
              <a:ext uri="{28A0092B-C50C-407E-A947-70E740481C1C}">
                <a14:useLocalDpi xmlns:a14="http://schemas.microsoft.com/office/drawing/2010/main" val="0"/>
              </a:ext>
            </a:extLst>
          </a:blip>
          <a:stretch>
            <a:fillRect/>
          </a:stretch>
        </p:blipFill>
        <p:spPr bwMode="auto">
          <a:xfrm>
            <a:off x="429684" y="529213"/>
            <a:ext cx="1597025" cy="117338"/>
          </a:xfrm>
          <a:prstGeom prst="rect">
            <a:avLst/>
          </a:prstGeom>
          <a:noFill/>
          <a:extLst>
            <a:ext uri="{909E8E84-426E-40DD-AFC4-6F175D3DCCD1}">
              <a14:hiddenFill xmlns:a14="http://schemas.microsoft.com/office/drawing/2010/main">
                <a:solidFill>
                  <a:srgbClr val="FFFFFF"/>
                </a:solidFill>
              </a14:hiddenFill>
            </a:ext>
          </a:extLst>
        </p:spPr>
      </p:pic>
      <p:sp>
        <p:nvSpPr>
          <p:cNvPr id="19" name="제목 18"/>
          <p:cNvSpPr>
            <a:spLocks noGrp="1"/>
          </p:cNvSpPr>
          <p:nvPr>
            <p:ph type="title"/>
          </p:nvPr>
        </p:nvSpPr>
        <p:spPr>
          <a:xfrm>
            <a:off x="567528" y="3426611"/>
            <a:ext cx="4993823" cy="520363"/>
          </a:xfrm>
          <a:prstGeom prst="rect">
            <a:avLst/>
          </a:prstGeom>
        </p:spPr>
        <p:txBody>
          <a:bodyPr/>
          <a:lstStyle>
            <a:lvl1pPr>
              <a:defRPr kumimoji="1" lang="ko-KR" altLang="en-US" sz="3300">
                <a:solidFill>
                  <a:schemeClr val="bg2">
                    <a:lumMod val="10000"/>
                  </a:schemeClr>
                </a:solidFill>
                <a:cs typeface="Exo 2" charset="0"/>
              </a:defRPr>
            </a:lvl1pPr>
          </a:lstStyle>
          <a:p>
            <a:pPr marL="0" lvl="0"/>
            <a:r>
              <a:rPr lang="ko-KR" altLang="en-US" dirty="0"/>
              <a:t>마스터 제목 스타일 편집</a:t>
            </a:r>
          </a:p>
        </p:txBody>
      </p:sp>
    </p:spTree>
    <p:extLst>
      <p:ext uri="{BB962C8B-B14F-4D97-AF65-F5344CB8AC3E}">
        <p14:creationId xmlns:p14="http://schemas.microsoft.com/office/powerpoint/2010/main" val="39749275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3_사용자 지정 레이아웃">
    <p:spTree>
      <p:nvGrpSpPr>
        <p:cNvPr id="1" name=""/>
        <p:cNvGrpSpPr/>
        <p:nvPr/>
      </p:nvGrpSpPr>
      <p:grpSpPr>
        <a:xfrm>
          <a:off x="0" y="0"/>
          <a:ext cx="0" cy="0"/>
          <a:chOff x="0" y="0"/>
          <a:chExt cx="0" cy="0"/>
        </a:xfrm>
      </p:grpSpPr>
      <p:pic>
        <p:nvPicPr>
          <p:cNvPr id="2052" name="Picture 4" descr="I:\YISSUE\삼성\그래픽 모티브\아이콘\브랜딩4-1(아이콘)-15.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0"/>
            <a:ext cx="9144000" cy="700088"/>
          </a:xfrm>
          <a:prstGeom prst="rect">
            <a:avLst/>
          </a:prstGeom>
          <a:noFill/>
          <a:extLst>
            <a:ext uri="{909E8E84-426E-40DD-AFC4-6F175D3DCCD1}">
              <a14:hiddenFill xmlns:a14="http://schemas.microsoft.com/office/drawing/2010/main">
                <a:solidFill>
                  <a:srgbClr val="FFFFFF"/>
                </a:solidFill>
              </a14:hiddenFill>
            </a:ext>
          </a:extLst>
        </p:spPr>
      </p:pic>
      <p:sp>
        <p:nvSpPr>
          <p:cNvPr id="7" name="직사각형 6"/>
          <p:cNvSpPr/>
          <p:nvPr userDrawn="1"/>
        </p:nvSpPr>
        <p:spPr>
          <a:xfrm>
            <a:off x="0" y="6312219"/>
            <a:ext cx="8486775" cy="45719"/>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2" name="직사각형 11"/>
          <p:cNvSpPr/>
          <p:nvPr userDrawn="1"/>
        </p:nvSpPr>
        <p:spPr>
          <a:xfrm>
            <a:off x="8562976" y="6312218"/>
            <a:ext cx="175418" cy="45720"/>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3" name="직사각형 12"/>
          <p:cNvSpPr/>
          <p:nvPr userDrawn="1"/>
        </p:nvSpPr>
        <p:spPr>
          <a:xfrm>
            <a:off x="8808243" y="6312218"/>
            <a:ext cx="87709" cy="45720"/>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sp>
        <p:nvSpPr>
          <p:cNvPr id="14" name="직사각형 13"/>
          <p:cNvSpPr/>
          <p:nvPr userDrawn="1"/>
        </p:nvSpPr>
        <p:spPr>
          <a:xfrm>
            <a:off x="8957666" y="6312218"/>
            <a:ext cx="45719" cy="45720"/>
          </a:xfrm>
          <a:prstGeom prst="rect">
            <a:avLst/>
          </a:prstGeom>
          <a:gradFill flip="none" rotWithShape="1">
            <a:gsLst>
              <a:gs pos="0">
                <a:srgbClr val="044EA2"/>
              </a:gs>
              <a:gs pos="50000">
                <a:srgbClr val="044EA2">
                  <a:shade val="67500"/>
                  <a:satMod val="115000"/>
                  <a:lumMod val="96000"/>
                  <a:lumOff val="4000"/>
                </a:srgbClr>
              </a:gs>
              <a:gs pos="100000">
                <a:srgbClr val="044EA2">
                  <a:shade val="100000"/>
                  <a:satMod val="115000"/>
                  <a:lumMod val="90000"/>
                  <a:lumOff val="10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a:p>
        </p:txBody>
      </p:sp>
      <p:pic>
        <p:nvPicPr>
          <p:cNvPr id="9" name="Picture 2"/>
          <p:cNvPicPr>
            <a:picLocks noChangeAspect="1" noChangeArrowheads="1"/>
          </p:cNvPicPr>
          <p:nvPr userDrawn="1"/>
        </p:nvPicPr>
        <p:blipFill>
          <a:blip r:embed="rId3">
            <a:extLst>
              <a:ext uri="{28A0092B-C50C-407E-A947-70E740481C1C}">
                <a14:useLocalDpi xmlns:a14="http://schemas.microsoft.com/office/drawing/2010/main" val="0"/>
              </a:ext>
            </a:extLst>
          </a:blip>
          <a:stretch>
            <a:fillRect/>
          </a:stretch>
        </p:blipFill>
        <p:spPr bwMode="auto">
          <a:xfrm>
            <a:off x="7267771" y="6553396"/>
            <a:ext cx="1597025" cy="117338"/>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9" descr="I:\YISSUE\삼성\그래픽 모티브\작업\브랜딩4-1(아이콘)-05.png"/>
          <p:cNvPicPr>
            <a:picLocks noChangeAspect="1" noChangeArrowheads="1"/>
          </p:cNvPicPr>
          <p:nvPr userDrawn="1"/>
        </p:nvPicPr>
        <p:blipFill>
          <a:blip r:embed="rId4">
            <a:extLst>
              <a:ext uri="{28A0092B-C50C-407E-A947-70E740481C1C}">
                <a14:useLocalDpi xmlns:a14="http://schemas.microsoft.com/office/drawing/2010/main" val="0"/>
              </a:ext>
            </a:extLst>
          </a:blip>
          <a:srcRect/>
          <a:stretch>
            <a:fillRect/>
          </a:stretch>
        </p:blipFill>
        <p:spPr bwMode="auto">
          <a:xfrm>
            <a:off x="106551" y="6547046"/>
            <a:ext cx="2578100" cy="125413"/>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p:cNvSpPr txBox="1"/>
          <p:nvPr userDrawn="1"/>
        </p:nvSpPr>
        <p:spPr>
          <a:xfrm>
            <a:off x="4385891" y="6471252"/>
            <a:ext cx="372218" cy="276999"/>
          </a:xfrm>
          <a:prstGeom prst="rect">
            <a:avLst/>
          </a:prstGeom>
          <a:noFill/>
        </p:spPr>
        <p:txBody>
          <a:bodyPr wrap="none" rtlCol="0">
            <a:spAutoFit/>
          </a:bodyPr>
          <a:lstStyle/>
          <a:p>
            <a:pPr algn="l"/>
            <a:fld id="{260E2A6B-A809-4840-BF14-8648BC0BDF87}" type="slidenum">
              <a:rPr lang="id-ID" sz="1200" b="0" i="0" smtClean="0">
                <a:solidFill>
                  <a:schemeClr val="bg1">
                    <a:lumMod val="50000"/>
                  </a:schemeClr>
                </a:solidFill>
                <a:latin typeface="+mn-ea"/>
                <a:ea typeface="+mn-ea"/>
                <a:cs typeface="Titillium" charset="0"/>
              </a:rPr>
              <a:pPr algn="l"/>
              <a:t>‹#›</a:t>
            </a:fld>
            <a:endParaRPr lang="en-MY" sz="2400" b="0" i="0" dirty="0">
              <a:solidFill>
                <a:schemeClr val="bg1">
                  <a:lumMod val="50000"/>
                </a:schemeClr>
              </a:solidFill>
              <a:latin typeface="+mn-ea"/>
              <a:ea typeface="+mn-ea"/>
              <a:cs typeface="Titillium" charset="0"/>
            </a:endParaRPr>
          </a:p>
        </p:txBody>
      </p:sp>
      <p:sp>
        <p:nvSpPr>
          <p:cNvPr id="3" name="텍스트 개체 틀 2"/>
          <p:cNvSpPr>
            <a:spLocks noGrp="1"/>
          </p:cNvSpPr>
          <p:nvPr>
            <p:ph type="body" sz="quarter" idx="10"/>
          </p:nvPr>
        </p:nvSpPr>
        <p:spPr>
          <a:xfrm>
            <a:off x="248444" y="895546"/>
            <a:ext cx="8647112" cy="5221214"/>
          </a:xfrm>
          <a:prstGeom prst="rect">
            <a:avLst/>
          </a:prstGeom>
        </p:spPr>
        <p:txBody>
          <a:bodyPr/>
          <a:lstStyle>
            <a:lvl1pPr marL="285750" indent="-285750" algn="l" defTabSz="914400" rtl="0" eaLnBrk="1" latinLnBrk="1" hangingPunct="1">
              <a:buBlip>
                <a:blip r:embed="rId5"/>
              </a:buBlip>
              <a:defRPr lang="ko-KR" altLang="en-US" sz="1800" b="1" kern="1200" dirty="0" smtClean="0">
                <a:solidFill>
                  <a:schemeClr val="tx1"/>
                </a:solidFill>
                <a:latin typeface="+mj-ea"/>
                <a:ea typeface="+mn-ea"/>
                <a:cs typeface="+mn-cs"/>
              </a:defRPr>
            </a:lvl1pPr>
            <a:lvl2pPr marL="539750" indent="-179388">
              <a:defRPr sz="1600"/>
            </a:lvl2pPr>
            <a:lvl3pPr marL="809625" indent="-179388">
              <a:defRPr sz="1400"/>
            </a:lvl3pPr>
            <a:lvl4pPr marL="1079500" indent="-179388">
              <a:defRPr sz="1200"/>
            </a:lvl4pPr>
            <a:lvl5pPr marL="1341438" indent="-179388">
              <a:defRPr sz="1100"/>
            </a:lvl5pPr>
          </a:lstStyle>
          <a:p>
            <a:pPr lvl="0"/>
            <a:r>
              <a:rPr lang="ko-KR" altLang="en-US" dirty="0"/>
              <a:t>마스터 텍스트 스타일을 편집합니다</a:t>
            </a:r>
          </a:p>
          <a:p>
            <a:pPr lvl="1"/>
            <a:r>
              <a:rPr lang="ko-KR" altLang="en-US" dirty="0"/>
              <a:t>둘째 수준</a:t>
            </a:r>
          </a:p>
          <a:p>
            <a:pPr lvl="2"/>
            <a:r>
              <a:rPr lang="ko-KR" altLang="en-US" dirty="0"/>
              <a:t>셋째 수준</a:t>
            </a:r>
          </a:p>
          <a:p>
            <a:pPr lvl="3"/>
            <a:r>
              <a:rPr lang="ko-KR" altLang="en-US" dirty="0"/>
              <a:t>넷째 수준</a:t>
            </a:r>
          </a:p>
          <a:p>
            <a:pPr lvl="4"/>
            <a:r>
              <a:rPr lang="ko-KR" altLang="en-US" dirty="0"/>
              <a:t>다섯째 수준</a:t>
            </a:r>
          </a:p>
        </p:txBody>
      </p:sp>
      <p:sp>
        <p:nvSpPr>
          <p:cNvPr id="5" name="제목 4"/>
          <p:cNvSpPr>
            <a:spLocks noGrp="1"/>
          </p:cNvSpPr>
          <p:nvPr>
            <p:ph type="title"/>
          </p:nvPr>
        </p:nvSpPr>
        <p:spPr>
          <a:xfrm>
            <a:off x="248445" y="118693"/>
            <a:ext cx="8647112" cy="480131"/>
          </a:xfrm>
          <a:prstGeom prst="rect">
            <a:avLst/>
          </a:prstGeom>
        </p:spPr>
        <p:txBody>
          <a:bodyPr wrap="square">
            <a:spAutoFit/>
          </a:bodyPr>
          <a:lstStyle>
            <a:lvl1pPr>
              <a:defRPr lang="ko-KR" altLang="en-US" sz="2800">
                <a:solidFill>
                  <a:schemeClr val="bg1"/>
                </a:solidFill>
                <a:cs typeface="+mn-cs"/>
              </a:defRPr>
            </a:lvl1pPr>
          </a:lstStyle>
          <a:p>
            <a:pPr marL="0" lvl="0"/>
            <a:r>
              <a:rPr lang="ko-KR" altLang="en-US" dirty="0"/>
              <a:t>마스터 제목 스타일 편집</a:t>
            </a:r>
          </a:p>
        </p:txBody>
      </p:sp>
    </p:spTree>
    <p:extLst>
      <p:ext uri="{BB962C8B-B14F-4D97-AF65-F5344CB8AC3E}">
        <p14:creationId xmlns:p14="http://schemas.microsoft.com/office/powerpoint/2010/main" val="13569293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사용자 지정 레이아웃">
    <p:spTree>
      <p:nvGrpSpPr>
        <p:cNvPr id="1" name=""/>
        <p:cNvGrpSpPr/>
        <p:nvPr/>
      </p:nvGrpSpPr>
      <p:grpSpPr>
        <a:xfrm>
          <a:off x="0" y="0"/>
          <a:ext cx="0" cy="0"/>
          <a:chOff x="0" y="0"/>
          <a:chExt cx="0" cy="0"/>
        </a:xfrm>
      </p:grpSpPr>
      <p:sp>
        <p:nvSpPr>
          <p:cNvPr id="25" name="직사각형 24"/>
          <p:cNvSpPr/>
          <p:nvPr userDrawn="1"/>
        </p:nvSpPr>
        <p:spPr>
          <a:xfrm>
            <a:off x="3835400" y="0"/>
            <a:ext cx="5308600" cy="6858000"/>
          </a:xfrm>
          <a:prstGeom prst="rect">
            <a:avLst/>
          </a:prstGeom>
          <a:gradFill flip="none" rotWithShape="1">
            <a:gsLst>
              <a:gs pos="0">
                <a:schemeClr val="accent1">
                  <a:shade val="30000"/>
                  <a:satMod val="115000"/>
                </a:schemeClr>
              </a:gs>
              <a:gs pos="50000">
                <a:schemeClr val="accent1">
                  <a:shade val="67500"/>
                  <a:satMod val="115000"/>
                </a:schemeClr>
              </a:gs>
              <a:gs pos="100000">
                <a:schemeClr val="accent1">
                  <a:shade val="100000"/>
                  <a:satMod val="115000"/>
                </a:schemeClr>
              </a:gs>
            </a:gsLst>
            <a:lin ang="189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a:p>
        </p:txBody>
      </p:sp>
      <p:pic>
        <p:nvPicPr>
          <p:cNvPr id="38" name="Picture 9" descr="I:\YISSUE\삼성\그래픽 모티브\작업\브랜딩4-1(아이콘)-05.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06551" y="6547046"/>
            <a:ext cx="2578100" cy="125413"/>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I:\YISSUE\삼성\그래픽 모티브\아이콘\브랜딩4-1(아이콘)-12.png"/>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431461" y="2175459"/>
            <a:ext cx="2915328" cy="3510966"/>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I:\YISSUE\삼성\그래픽 모티브\아이콘\브랜딩4-1(아이콘)-16.png"/>
          <p:cNvPicPr>
            <a:picLocks noChangeAspect="1" noChangeArrowheads="1"/>
          </p:cNvPicPr>
          <p:nvPr userDrawn="1"/>
        </p:nvPicPr>
        <p:blipFill rotWithShape="1">
          <a:blip r:embed="rId4">
            <a:extLst>
              <a:ext uri="{28A0092B-C50C-407E-A947-70E740481C1C}">
                <a14:useLocalDpi xmlns:a14="http://schemas.microsoft.com/office/drawing/2010/main" val="0"/>
              </a:ext>
            </a:extLst>
          </a:blip>
          <a:srcRect b="656"/>
          <a:stretch/>
        </p:blipFill>
        <p:spPr bwMode="auto">
          <a:xfrm>
            <a:off x="3835400" y="-2"/>
            <a:ext cx="5308600" cy="6858001"/>
          </a:xfrm>
          <a:prstGeom prst="rect">
            <a:avLst/>
          </a:prstGeom>
          <a:noFill/>
          <a:extLst>
            <a:ext uri="{909E8E84-426E-40DD-AFC4-6F175D3DCCD1}">
              <a14:hiddenFill xmlns:a14="http://schemas.microsoft.com/office/drawing/2010/main">
                <a:solidFill>
                  <a:srgbClr val="FFFFFF"/>
                </a:solidFill>
              </a14:hiddenFill>
            </a:ext>
          </a:extLst>
        </p:spPr>
      </p:pic>
      <p:cxnSp>
        <p:nvCxnSpPr>
          <p:cNvPr id="68" name="직선 연결선 67"/>
          <p:cNvCxnSpPr/>
          <p:nvPr userDrawn="1"/>
        </p:nvCxnSpPr>
        <p:spPr>
          <a:xfrm>
            <a:off x="0" y="1417973"/>
            <a:ext cx="2343150" cy="0"/>
          </a:xfrm>
          <a:prstGeom prst="line">
            <a:avLst/>
          </a:prstGeom>
          <a:ln w="19050"/>
        </p:spPr>
        <p:style>
          <a:lnRef idx="1">
            <a:schemeClr val="accent1"/>
          </a:lnRef>
          <a:fillRef idx="0">
            <a:schemeClr val="accent1"/>
          </a:fillRef>
          <a:effectRef idx="0">
            <a:schemeClr val="accent1"/>
          </a:effectRef>
          <a:fontRef idx="minor">
            <a:schemeClr val="tx1"/>
          </a:fontRef>
        </p:style>
      </p:cxnSp>
      <p:pic>
        <p:nvPicPr>
          <p:cNvPr id="8" name="Picture 2"/>
          <p:cNvPicPr>
            <a:picLocks noChangeAspect="1" noChangeArrowheads="1"/>
          </p:cNvPicPr>
          <p:nvPr userDrawn="1"/>
        </p:nvPicPr>
        <p:blipFill>
          <a:blip r:embed="rId5">
            <a:extLst>
              <a:ext uri="{28A0092B-C50C-407E-A947-70E740481C1C}">
                <a14:useLocalDpi xmlns:a14="http://schemas.microsoft.com/office/drawing/2010/main" val="0"/>
              </a:ext>
            </a:extLst>
          </a:blip>
          <a:stretch>
            <a:fillRect/>
          </a:stretch>
        </p:blipFill>
        <p:spPr bwMode="auto">
          <a:xfrm>
            <a:off x="7267774" y="6553396"/>
            <a:ext cx="1597018" cy="1173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8162353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98756425"/>
      </p:ext>
    </p:extLst>
  </p:cSld>
  <p:clrMap bg1="lt1" tx1="dk1" bg2="lt2" tx2="dk2" accent1="accent1" accent2="accent2" accent3="accent3" accent4="accent4" accent5="accent5" accent6="accent6" hlink="hlink" folHlink="folHlink"/>
  <p:sldLayoutIdLst>
    <p:sldLayoutId id="2147483669" r:id="rId1"/>
    <p:sldLayoutId id="2147483672" r:id="rId2"/>
    <p:sldLayoutId id="2147483671" r:id="rId3"/>
  </p:sldLayoutIdLst>
  <p:hf hdr="0" ftr="0" dt="0"/>
  <p:txStyles>
    <p:titleStyle>
      <a:lvl1pPr algn="l" defTabSz="914400" rtl="0" eaLnBrk="1" latinLnBrk="1" hangingPunct="1">
        <a:lnSpc>
          <a:spcPct val="90000"/>
        </a:lnSpc>
        <a:spcBef>
          <a:spcPct val="0"/>
        </a:spcBef>
        <a:buNone/>
        <a:defRPr sz="3600" b="1" i="0" kern="1200">
          <a:solidFill>
            <a:schemeClr val="tx1"/>
          </a:solidFill>
          <a:latin typeface="+mj-ea"/>
          <a:ea typeface="+mj-ea"/>
          <a:cs typeface="Noto Sans CJK KR" charset="-127"/>
        </a:defRPr>
      </a:lvl1pPr>
    </p:titleStyle>
    <p:bodyStyle>
      <a:lvl1pPr marL="228600" indent="-228600" algn="l" defTabSz="914400" rtl="0" eaLnBrk="1" latinLnBrk="1" hangingPunct="1">
        <a:lnSpc>
          <a:spcPct val="90000"/>
        </a:lnSpc>
        <a:spcBef>
          <a:spcPts val="1000"/>
        </a:spcBef>
        <a:buFont typeface="Arial" panose="020B0604020202020204" pitchFamily="34" charset="0"/>
        <a:buChar char="•"/>
        <a:defRPr sz="2000" kern="1200">
          <a:solidFill>
            <a:schemeClr val="tx1"/>
          </a:solidFill>
          <a:latin typeface="+mn-ea"/>
          <a:ea typeface="+mn-ea"/>
          <a:cs typeface="Noto Sans CJK KR" charset="-127"/>
        </a:defRPr>
      </a:lvl1pPr>
      <a:lvl2pPr marL="685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ea"/>
          <a:ea typeface="+mn-ea"/>
          <a:cs typeface="Noto Sans CJK KR" charset="-127"/>
        </a:defRPr>
      </a:lvl2pPr>
      <a:lvl3pPr marL="11430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ea"/>
          <a:ea typeface="+mn-ea"/>
          <a:cs typeface="Noto Sans CJK KR" charset="-127"/>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tx1"/>
          </a:solidFill>
          <a:latin typeface="+mn-ea"/>
          <a:ea typeface="+mn-ea"/>
          <a:cs typeface="Noto Sans CJK KR" charset="-127"/>
        </a:defRPr>
      </a:lvl4pPr>
      <a:lvl5pPr marL="20574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ea"/>
          <a:ea typeface="+mn-ea"/>
          <a:cs typeface="Noto Sans CJK KR" charset="-127"/>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a:xfrm>
            <a:off x="126609" y="2880315"/>
            <a:ext cx="8834511" cy="1164146"/>
          </a:xfrm>
        </p:spPr>
        <p:txBody>
          <a:bodyPr/>
          <a:lstStyle/>
          <a:p>
            <a:pPr algn="ctr"/>
            <a:r>
              <a:rPr lang="en-US" altLang="ko-KR" sz="2400" dirty="0"/>
              <a:t>CE10-related: Joint optimizations of Triangular prediction unit mode and Multi-Hypothesis prediction mode</a:t>
            </a:r>
            <a:br>
              <a:rPr lang="en-US" altLang="ko-KR" sz="2400" dirty="0"/>
            </a:br>
            <a:r>
              <a:rPr lang="en-US" altLang="ko-KR" sz="2400" dirty="0"/>
              <a:t>JVET-M0207</a:t>
            </a:r>
            <a:endParaRPr lang="ko-KR" altLang="en-US" sz="2400" dirty="0"/>
          </a:p>
        </p:txBody>
      </p:sp>
      <p:sp>
        <p:nvSpPr>
          <p:cNvPr id="3" name="부제 2"/>
          <p:cNvSpPr txBox="1">
            <a:spLocks/>
          </p:cNvSpPr>
          <p:nvPr/>
        </p:nvSpPr>
        <p:spPr>
          <a:xfrm>
            <a:off x="367503" y="4077728"/>
            <a:ext cx="7732850" cy="736351"/>
          </a:xfrm>
          <a:prstGeom prst="rect">
            <a:avLst/>
          </a:prstGeom>
        </p:spPr>
        <p:txBody>
          <a:bodyPr>
            <a:normAutofit/>
          </a:bodyPr>
          <a:lstStyle>
            <a:lvl1pPr marL="228600" indent="-228600" algn="l" defTabSz="914400" rtl="0" eaLnBrk="1" latinLnBrk="1" hangingPunct="1">
              <a:lnSpc>
                <a:spcPct val="90000"/>
              </a:lnSpc>
              <a:spcBef>
                <a:spcPts val="1000"/>
              </a:spcBef>
              <a:buFont typeface="Arial" panose="020B0604020202020204" pitchFamily="34" charset="0"/>
              <a:buChar char="•"/>
              <a:defRPr sz="2000" kern="1200">
                <a:solidFill>
                  <a:schemeClr val="tx1"/>
                </a:solidFill>
                <a:latin typeface="+mn-ea"/>
                <a:ea typeface="+mn-ea"/>
                <a:cs typeface="Noto Sans CJK KR" charset="-127"/>
              </a:defRPr>
            </a:lvl1pPr>
            <a:lvl2pPr marL="685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ea"/>
                <a:ea typeface="+mn-ea"/>
                <a:cs typeface="Noto Sans CJK KR" charset="-127"/>
              </a:defRPr>
            </a:lvl2pPr>
            <a:lvl3pPr marL="11430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ea"/>
                <a:ea typeface="+mn-ea"/>
                <a:cs typeface="Noto Sans CJK KR" charset="-127"/>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tx1"/>
                </a:solidFill>
                <a:latin typeface="+mn-ea"/>
                <a:ea typeface="+mn-ea"/>
                <a:cs typeface="Noto Sans CJK KR" charset="-127"/>
              </a:defRPr>
            </a:lvl4pPr>
            <a:lvl5pPr marL="20574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ea"/>
                <a:ea typeface="+mn-ea"/>
                <a:cs typeface="Noto Sans CJK KR" charset="-127"/>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kumimoji="1" lang="en-US" altLang="ko-KR" sz="1500" dirty="0">
                <a:solidFill>
                  <a:schemeClr val="bg2">
                    <a:lumMod val="10000"/>
                  </a:schemeClr>
                </a:solidFill>
              </a:rPr>
              <a:t>Jan., 2019</a:t>
            </a:r>
          </a:p>
          <a:p>
            <a:pPr marL="0" indent="0">
              <a:buNone/>
            </a:pPr>
            <a:r>
              <a:rPr kumimoji="1" lang="en-US" altLang="ko-KR" sz="1500" dirty="0">
                <a:solidFill>
                  <a:schemeClr val="bg2">
                    <a:lumMod val="10000"/>
                  </a:schemeClr>
                </a:solidFill>
              </a:rPr>
              <a:t>Seungsoo Jeong, Min Woo Park, Anish </a:t>
            </a:r>
            <a:r>
              <a:rPr kumimoji="1" lang="en-US" altLang="ko-KR" sz="1500" dirty="0" err="1">
                <a:solidFill>
                  <a:schemeClr val="bg2">
                    <a:lumMod val="10000"/>
                  </a:schemeClr>
                </a:solidFill>
              </a:rPr>
              <a:t>Tamse</a:t>
            </a:r>
            <a:r>
              <a:rPr kumimoji="1" lang="en-US" altLang="ko-KR" sz="1500" dirty="0">
                <a:solidFill>
                  <a:schemeClr val="bg2">
                    <a:lumMod val="10000"/>
                  </a:schemeClr>
                </a:solidFill>
              </a:rPr>
              <a:t>, </a:t>
            </a:r>
            <a:r>
              <a:rPr kumimoji="1" lang="en-US" altLang="ko-KR" sz="1500" dirty="0" err="1">
                <a:solidFill>
                  <a:schemeClr val="bg2">
                    <a:lumMod val="10000"/>
                  </a:schemeClr>
                </a:solidFill>
              </a:rPr>
              <a:t>Minsoo</a:t>
            </a:r>
            <a:r>
              <a:rPr kumimoji="1" lang="en-US" altLang="ko-KR" sz="1500" dirty="0">
                <a:solidFill>
                  <a:schemeClr val="bg2">
                    <a:lumMod val="10000"/>
                  </a:schemeClr>
                </a:solidFill>
              </a:rPr>
              <a:t> Park and </a:t>
            </a:r>
            <a:r>
              <a:rPr kumimoji="1" lang="en-US" altLang="ko-KR" sz="1500" dirty="0" err="1">
                <a:solidFill>
                  <a:schemeClr val="bg2">
                    <a:lumMod val="10000"/>
                  </a:schemeClr>
                </a:solidFill>
              </a:rPr>
              <a:t>Kiho</a:t>
            </a:r>
            <a:r>
              <a:rPr kumimoji="1" lang="en-US" altLang="ko-KR" sz="1500" dirty="0">
                <a:solidFill>
                  <a:schemeClr val="bg2">
                    <a:lumMod val="10000"/>
                  </a:schemeClr>
                </a:solidFill>
              </a:rPr>
              <a:t> Choi (Samsung)</a:t>
            </a:r>
            <a:endParaRPr kumimoji="1" lang="ko-KR" altLang="en-US" sz="1500" dirty="0">
              <a:solidFill>
                <a:schemeClr val="bg2">
                  <a:lumMod val="10000"/>
                </a:schemeClr>
              </a:solidFill>
            </a:endParaRPr>
          </a:p>
          <a:p>
            <a:pPr marL="0" indent="0">
              <a:buFont typeface="Arial" panose="020B0604020202020204" pitchFamily="34" charset="0"/>
              <a:buNone/>
            </a:pPr>
            <a:endParaRPr kumimoji="1" lang="ko-KR" altLang="en-US" sz="1500" dirty="0">
              <a:solidFill>
                <a:schemeClr val="bg2">
                  <a:lumMod val="10000"/>
                </a:schemeClr>
              </a:solidFill>
            </a:endParaRPr>
          </a:p>
        </p:txBody>
      </p:sp>
      <p:sp>
        <p:nvSpPr>
          <p:cNvPr id="4" name="부제 2"/>
          <p:cNvSpPr txBox="1">
            <a:spLocks/>
          </p:cNvSpPr>
          <p:nvPr/>
        </p:nvSpPr>
        <p:spPr>
          <a:xfrm>
            <a:off x="126609" y="2431928"/>
            <a:ext cx="3332165" cy="736351"/>
          </a:xfrm>
          <a:prstGeom prst="rect">
            <a:avLst/>
          </a:prstGeom>
        </p:spPr>
        <p:txBody>
          <a:bodyPr>
            <a:normAutofit/>
          </a:bodyPr>
          <a:lstStyle>
            <a:lvl1pPr marL="228600" indent="-228600" algn="l" defTabSz="914400" rtl="0" eaLnBrk="1" latinLnBrk="1" hangingPunct="1">
              <a:lnSpc>
                <a:spcPct val="90000"/>
              </a:lnSpc>
              <a:spcBef>
                <a:spcPts val="1000"/>
              </a:spcBef>
              <a:buFont typeface="Arial" panose="020B0604020202020204" pitchFamily="34" charset="0"/>
              <a:buChar char="•"/>
              <a:defRPr sz="2000" kern="1200">
                <a:solidFill>
                  <a:schemeClr val="tx1"/>
                </a:solidFill>
                <a:latin typeface="+mn-ea"/>
                <a:ea typeface="+mn-ea"/>
                <a:cs typeface="Noto Sans CJK KR" charset="-127"/>
              </a:defRPr>
            </a:lvl1pPr>
            <a:lvl2pPr marL="685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ea"/>
                <a:ea typeface="+mn-ea"/>
                <a:cs typeface="Noto Sans CJK KR" charset="-127"/>
              </a:defRPr>
            </a:lvl2pPr>
            <a:lvl3pPr marL="1143000" indent="-228600" algn="l" defTabSz="914400" rtl="0" eaLnBrk="1" latinLnBrk="1" hangingPunct="1">
              <a:lnSpc>
                <a:spcPct val="90000"/>
              </a:lnSpc>
              <a:spcBef>
                <a:spcPts val="500"/>
              </a:spcBef>
              <a:buFont typeface="Arial" panose="020B0604020202020204" pitchFamily="34" charset="0"/>
              <a:buChar char="•"/>
              <a:defRPr sz="1600" kern="1200">
                <a:solidFill>
                  <a:schemeClr val="tx1"/>
                </a:solidFill>
                <a:latin typeface="+mn-ea"/>
                <a:ea typeface="+mn-ea"/>
                <a:cs typeface="Noto Sans CJK KR" charset="-127"/>
              </a:defRPr>
            </a:lvl3pPr>
            <a:lvl4pPr marL="1600200" indent="-228600" algn="l" defTabSz="914400" rtl="0" eaLnBrk="1" latinLnBrk="1" hangingPunct="1">
              <a:lnSpc>
                <a:spcPct val="90000"/>
              </a:lnSpc>
              <a:spcBef>
                <a:spcPts val="500"/>
              </a:spcBef>
              <a:buFont typeface="Arial" panose="020B0604020202020204" pitchFamily="34" charset="0"/>
              <a:buChar char="•"/>
              <a:defRPr sz="1400" kern="1200">
                <a:solidFill>
                  <a:schemeClr val="tx1"/>
                </a:solidFill>
                <a:latin typeface="+mn-ea"/>
                <a:ea typeface="+mn-ea"/>
                <a:cs typeface="Noto Sans CJK KR" charset="-127"/>
              </a:defRPr>
            </a:lvl4pPr>
            <a:lvl5pPr marL="2057400" indent="-228600" algn="l" defTabSz="914400" rtl="0" eaLnBrk="1" latinLnBrk="1" hangingPunct="1">
              <a:lnSpc>
                <a:spcPct val="90000"/>
              </a:lnSpc>
              <a:spcBef>
                <a:spcPts val="500"/>
              </a:spcBef>
              <a:buFont typeface="Arial" panose="020B0604020202020204" pitchFamily="34" charset="0"/>
              <a:buChar char="•"/>
              <a:defRPr sz="1200" kern="1200">
                <a:solidFill>
                  <a:schemeClr val="tx1"/>
                </a:solidFill>
                <a:latin typeface="+mn-ea"/>
                <a:ea typeface="+mn-ea"/>
                <a:cs typeface="Noto Sans CJK KR" charset="-127"/>
              </a:defRPr>
            </a:lvl5pPr>
            <a:lvl6pPr marL="25146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1"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kumimoji="1" lang="en-US" altLang="ko-KR" dirty="0">
                <a:solidFill>
                  <a:schemeClr val="tx1">
                    <a:lumMod val="75000"/>
                    <a:lumOff val="25000"/>
                  </a:schemeClr>
                </a:solidFill>
              </a:rPr>
              <a:t>JVET 13</a:t>
            </a:r>
            <a:r>
              <a:rPr kumimoji="1" lang="en-US" altLang="ko-KR" baseline="30000" dirty="0">
                <a:solidFill>
                  <a:schemeClr val="tx1">
                    <a:lumMod val="75000"/>
                    <a:lumOff val="25000"/>
                  </a:schemeClr>
                </a:solidFill>
              </a:rPr>
              <a:t>th</a:t>
            </a:r>
            <a:r>
              <a:rPr kumimoji="1" lang="en-US" altLang="ko-KR" dirty="0">
                <a:solidFill>
                  <a:schemeClr val="tx1">
                    <a:lumMod val="75000"/>
                    <a:lumOff val="25000"/>
                  </a:schemeClr>
                </a:solidFill>
              </a:rPr>
              <a:t> Meeting</a:t>
            </a:r>
            <a:endParaRPr kumimoji="1" lang="ko-KR" altLang="en-US" dirty="0">
              <a:solidFill>
                <a:schemeClr val="tx1">
                  <a:lumMod val="75000"/>
                  <a:lumOff val="25000"/>
                </a:schemeClr>
              </a:solidFill>
            </a:endParaRPr>
          </a:p>
        </p:txBody>
      </p:sp>
    </p:spTree>
    <p:extLst>
      <p:ext uri="{BB962C8B-B14F-4D97-AF65-F5344CB8AC3E}">
        <p14:creationId xmlns:p14="http://schemas.microsoft.com/office/powerpoint/2010/main" val="2505972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a:xfrm>
            <a:off x="248445" y="118693"/>
            <a:ext cx="8647112" cy="480131"/>
          </a:xfrm>
        </p:spPr>
        <p:txBody>
          <a:bodyPr/>
          <a:lstStyle/>
          <a:p>
            <a:r>
              <a:rPr lang="en-US" altLang="ko-KR" dirty="0"/>
              <a:t>Result</a:t>
            </a:r>
            <a:endParaRPr lang="ko-KR" altLang="en-US" dirty="0"/>
          </a:p>
        </p:txBody>
      </p:sp>
      <p:sp>
        <p:nvSpPr>
          <p:cNvPr id="7" name="텍스트 개체 틀 1"/>
          <p:cNvSpPr>
            <a:spLocks noGrp="1"/>
          </p:cNvSpPr>
          <p:nvPr>
            <p:ph type="body" sz="quarter" idx="10"/>
          </p:nvPr>
        </p:nvSpPr>
        <p:spPr>
          <a:xfrm>
            <a:off x="248444" y="895546"/>
            <a:ext cx="8647112" cy="1071477"/>
          </a:xfrm>
        </p:spPr>
        <p:txBody>
          <a:bodyPr/>
          <a:lstStyle/>
          <a:p>
            <a:r>
              <a:rPr lang="en-CA" altLang="ko-KR" dirty="0"/>
              <a:t>Test 2 : Unification of enabling condition of MH and Triangle partition mode</a:t>
            </a:r>
            <a:endParaRPr lang="ko-KR" altLang="ko-KR" dirty="0"/>
          </a:p>
          <a:p>
            <a:endParaRPr lang="en-US" altLang="ko-KR" dirty="0"/>
          </a:p>
        </p:txBody>
      </p:sp>
      <p:pic>
        <p:nvPicPr>
          <p:cNvPr id="5" name="그림 4"/>
          <p:cNvPicPr/>
          <p:nvPr/>
        </p:nvPicPr>
        <p:blipFill>
          <a:blip r:embed="rId3">
            <a:extLst>
              <a:ext uri="{28A0092B-C50C-407E-A947-70E740481C1C}">
                <a14:useLocalDpi xmlns:a14="http://schemas.microsoft.com/office/drawing/2010/main" val="0"/>
              </a:ext>
            </a:extLst>
          </a:blip>
          <a:srcRect/>
          <a:stretch>
            <a:fillRect/>
          </a:stretch>
        </p:blipFill>
        <p:spPr bwMode="auto">
          <a:xfrm>
            <a:off x="1289113" y="1560830"/>
            <a:ext cx="6099239" cy="4035298"/>
          </a:xfrm>
          <a:prstGeom prst="rect">
            <a:avLst/>
          </a:prstGeom>
          <a:noFill/>
          <a:ln>
            <a:noFill/>
          </a:ln>
        </p:spPr>
      </p:pic>
    </p:spTree>
    <p:extLst>
      <p:ext uri="{BB962C8B-B14F-4D97-AF65-F5344CB8AC3E}">
        <p14:creationId xmlns:p14="http://schemas.microsoft.com/office/powerpoint/2010/main" val="34685730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a:xfrm>
            <a:off x="248445" y="118693"/>
            <a:ext cx="8647112" cy="480131"/>
          </a:xfrm>
        </p:spPr>
        <p:txBody>
          <a:bodyPr/>
          <a:lstStyle/>
          <a:p>
            <a:r>
              <a:rPr lang="en-US" altLang="ko-KR" dirty="0"/>
              <a:t>Result</a:t>
            </a:r>
            <a:endParaRPr lang="ko-KR" altLang="en-US" dirty="0"/>
          </a:p>
        </p:txBody>
      </p:sp>
      <p:sp>
        <p:nvSpPr>
          <p:cNvPr id="7" name="텍스트 개체 틀 1"/>
          <p:cNvSpPr>
            <a:spLocks noGrp="1"/>
          </p:cNvSpPr>
          <p:nvPr>
            <p:ph type="body" sz="quarter" idx="10"/>
          </p:nvPr>
        </p:nvSpPr>
        <p:spPr>
          <a:xfrm>
            <a:off x="248444" y="895546"/>
            <a:ext cx="8647112" cy="1071477"/>
          </a:xfrm>
        </p:spPr>
        <p:txBody>
          <a:bodyPr/>
          <a:lstStyle/>
          <a:p>
            <a:r>
              <a:rPr lang="en-US" altLang="ko-KR" dirty="0"/>
              <a:t>Test 3 : The </a:t>
            </a:r>
            <a:r>
              <a:rPr lang="en-CA" altLang="ko-KR" dirty="0"/>
              <a:t>combination </a:t>
            </a:r>
            <a:r>
              <a:rPr lang="en-US" altLang="ko-KR" dirty="0"/>
              <a:t>results of</a:t>
            </a:r>
            <a:r>
              <a:rPr lang="en-CA" altLang="ko-KR" dirty="0"/>
              <a:t> Test 1 + Test 2</a:t>
            </a:r>
            <a:endParaRPr lang="ko-KR" altLang="ko-KR" dirty="0"/>
          </a:p>
        </p:txBody>
      </p:sp>
      <p:pic>
        <p:nvPicPr>
          <p:cNvPr id="5" name="그림 4"/>
          <p:cNvPicPr/>
          <p:nvPr/>
        </p:nvPicPr>
        <p:blipFill>
          <a:blip r:embed="rId3">
            <a:extLst>
              <a:ext uri="{28A0092B-C50C-407E-A947-70E740481C1C}">
                <a14:useLocalDpi xmlns:a14="http://schemas.microsoft.com/office/drawing/2010/main" val="0"/>
              </a:ext>
            </a:extLst>
          </a:blip>
          <a:srcRect/>
          <a:stretch>
            <a:fillRect/>
          </a:stretch>
        </p:blipFill>
        <p:spPr bwMode="auto">
          <a:xfrm>
            <a:off x="1225296" y="1431284"/>
            <a:ext cx="6391656" cy="4292860"/>
          </a:xfrm>
          <a:prstGeom prst="rect">
            <a:avLst/>
          </a:prstGeom>
          <a:noFill/>
          <a:ln>
            <a:noFill/>
          </a:ln>
        </p:spPr>
      </p:pic>
    </p:spTree>
    <p:extLst>
      <p:ext uri="{BB962C8B-B14F-4D97-AF65-F5344CB8AC3E}">
        <p14:creationId xmlns:p14="http://schemas.microsoft.com/office/powerpoint/2010/main" val="116907421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a:t>Introduction</a:t>
            </a:r>
            <a:endParaRPr lang="ko-KR" altLang="en-US" dirty="0"/>
          </a:p>
        </p:txBody>
      </p:sp>
      <p:sp>
        <p:nvSpPr>
          <p:cNvPr id="3" name="텍스트 개체 틀 2"/>
          <p:cNvSpPr>
            <a:spLocks noGrp="1"/>
          </p:cNvSpPr>
          <p:nvPr>
            <p:ph type="body" sz="quarter" idx="10"/>
          </p:nvPr>
        </p:nvSpPr>
        <p:spPr>
          <a:xfrm>
            <a:off x="248444" y="895546"/>
            <a:ext cx="8647112" cy="2426774"/>
          </a:xfrm>
        </p:spPr>
        <p:txBody>
          <a:bodyPr/>
          <a:lstStyle/>
          <a:p>
            <a:pPr marL="0" indent="0">
              <a:buNone/>
            </a:pPr>
            <a:endParaRPr lang="en-US" altLang="ko-KR" dirty="0"/>
          </a:p>
          <a:p>
            <a:pPr lvl="1"/>
            <a:r>
              <a:rPr lang="en-CA" altLang="ko-KR" sz="1800" dirty="0"/>
              <a:t>This contribution proposes optimization tests related to Triangular prediction unit mode (Triangle prediction mode) and Multi-Hypothesis (MH) prediction mode</a:t>
            </a:r>
          </a:p>
          <a:p>
            <a:pPr lvl="1"/>
            <a:endParaRPr lang="en-CA" altLang="ko-KR" sz="1800" dirty="0"/>
          </a:p>
          <a:p>
            <a:pPr lvl="1"/>
            <a:r>
              <a:rPr lang="en-US" altLang="ko-KR" sz="1800" dirty="0"/>
              <a:t>The first optimization test is the removal of unnecessary flag </a:t>
            </a:r>
            <a:r>
              <a:rPr lang="en-US" altLang="ko-KR" sz="1800" dirty="0" err="1"/>
              <a:t>signalling</a:t>
            </a:r>
            <a:r>
              <a:rPr lang="en-US" altLang="ko-KR" sz="1800" dirty="0"/>
              <a:t> when MH mode flag is ON. </a:t>
            </a:r>
          </a:p>
          <a:p>
            <a:pPr lvl="1"/>
            <a:endParaRPr lang="en-US" altLang="ko-KR" sz="1800" dirty="0"/>
          </a:p>
          <a:p>
            <a:pPr lvl="1"/>
            <a:r>
              <a:rPr lang="en-CA" altLang="ko-KR" sz="1800" dirty="0"/>
              <a:t>The second optimization test is the unification of enable condition between MH mode and Triangular prediction unit mode.</a:t>
            </a:r>
          </a:p>
          <a:p>
            <a:pPr lvl="1"/>
            <a:endParaRPr lang="en-CA" altLang="ko-KR" sz="1800" dirty="0"/>
          </a:p>
          <a:p>
            <a:pPr lvl="1"/>
            <a:r>
              <a:rPr lang="en-CA" altLang="ko-KR" sz="1800" dirty="0"/>
              <a:t>The third optimization test is the combination of test 1 and test 2.</a:t>
            </a:r>
          </a:p>
          <a:p>
            <a:pPr lvl="1"/>
            <a:endParaRPr lang="en-CA" altLang="ko-KR" dirty="0"/>
          </a:p>
          <a:p>
            <a:pPr lvl="1"/>
            <a:endParaRPr lang="en-US" altLang="ko-KR" dirty="0"/>
          </a:p>
          <a:p>
            <a:pPr lvl="1"/>
            <a:endParaRPr lang="en-US" altLang="ko-KR" dirty="0"/>
          </a:p>
          <a:p>
            <a:pPr lvl="1"/>
            <a:endParaRPr lang="en-US" altLang="ko-KR" dirty="0"/>
          </a:p>
          <a:p>
            <a:pPr marL="360362" lvl="1" indent="0">
              <a:buNone/>
            </a:pPr>
            <a:endParaRPr lang="en-US" altLang="ko-KR" dirty="0"/>
          </a:p>
        </p:txBody>
      </p:sp>
    </p:spTree>
    <p:extLst>
      <p:ext uri="{BB962C8B-B14F-4D97-AF65-F5344CB8AC3E}">
        <p14:creationId xmlns:p14="http://schemas.microsoft.com/office/powerpoint/2010/main" val="42336501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a:xfrm>
            <a:off x="248444" y="895546"/>
            <a:ext cx="8647112" cy="3082094"/>
          </a:xfrm>
        </p:spPr>
        <p:txBody>
          <a:bodyPr/>
          <a:lstStyle/>
          <a:p>
            <a:r>
              <a:rPr lang="en-CA" altLang="ko-KR" dirty="0"/>
              <a:t>Removal of redundant mode flag</a:t>
            </a:r>
            <a:endParaRPr lang="en-US" altLang="ko-KR" dirty="0"/>
          </a:p>
          <a:p>
            <a:pPr lvl="1"/>
            <a:r>
              <a:rPr lang="en-CA" altLang="ko-KR" sz="1800" dirty="0"/>
              <a:t>Currently, when Multi-Hypothesis (MH) prediction mode flag is ON, Triangle partition mode flag is signalled. </a:t>
            </a:r>
          </a:p>
          <a:p>
            <a:pPr lvl="1"/>
            <a:endParaRPr lang="en-CA" altLang="ko-KR" sz="1800" dirty="0"/>
          </a:p>
          <a:p>
            <a:pPr lvl="1"/>
            <a:r>
              <a:rPr lang="en-CA" altLang="ko-KR" sz="1800" dirty="0"/>
              <a:t>Since MH mode doesn’t use Triangle partition, Triangle partition mode flag does not have to be signalled.</a:t>
            </a:r>
            <a:endParaRPr lang="en-US" altLang="ko-KR" sz="1800" dirty="0"/>
          </a:p>
          <a:p>
            <a:pPr lvl="1"/>
            <a:endParaRPr lang="en-US" altLang="ko-KR" sz="1800" dirty="0"/>
          </a:p>
          <a:p>
            <a:pPr lvl="1"/>
            <a:r>
              <a:rPr lang="en-CA" altLang="ko-KR" sz="1800" dirty="0"/>
              <a:t>Optimization 1 is the removal of this redundant Triangle partition mode flag signalling, when MH mode is ON.</a:t>
            </a:r>
            <a:endParaRPr lang="en-US" altLang="ko-KR" sz="1800" dirty="0"/>
          </a:p>
        </p:txBody>
      </p:sp>
      <p:sp>
        <p:nvSpPr>
          <p:cNvPr id="3" name="제목 2"/>
          <p:cNvSpPr>
            <a:spLocks noGrp="1"/>
          </p:cNvSpPr>
          <p:nvPr>
            <p:ph type="title"/>
          </p:nvPr>
        </p:nvSpPr>
        <p:spPr>
          <a:xfrm>
            <a:off x="248445" y="118693"/>
            <a:ext cx="8647112" cy="480131"/>
          </a:xfrm>
        </p:spPr>
        <p:txBody>
          <a:bodyPr/>
          <a:lstStyle/>
          <a:p>
            <a:r>
              <a:rPr lang="en-US" altLang="ko-KR" dirty="0" err="1"/>
              <a:t>Optimiztion</a:t>
            </a:r>
            <a:r>
              <a:rPr lang="en-US" altLang="ko-KR" dirty="0"/>
              <a:t> test 1</a:t>
            </a:r>
            <a:endParaRPr lang="ko-KR" altLang="en-US"/>
          </a:p>
        </p:txBody>
      </p:sp>
      <p:sp>
        <p:nvSpPr>
          <p:cNvPr id="6" name="TextBox 5"/>
          <p:cNvSpPr txBox="1"/>
          <p:nvPr/>
        </p:nvSpPr>
        <p:spPr>
          <a:xfrm>
            <a:off x="3182112" y="5956676"/>
            <a:ext cx="4078224" cy="738664"/>
          </a:xfrm>
          <a:prstGeom prst="rect">
            <a:avLst/>
          </a:prstGeom>
          <a:noFill/>
        </p:spPr>
        <p:txBody>
          <a:bodyPr wrap="square" rtlCol="0">
            <a:spAutoFit/>
          </a:bodyPr>
          <a:lstStyle/>
          <a:p>
            <a:r>
              <a:rPr lang="en-US" altLang="ko-KR" sz="1400" b="1" dirty="0"/>
              <a:t>Table 1. Proposed merge data syntax</a:t>
            </a:r>
            <a:endParaRPr lang="ko-KR" altLang="ko-KR" sz="1400" b="1"/>
          </a:p>
          <a:p>
            <a:endParaRPr lang="ko-KR" altLang="ko-KR" sz="1400" b="1" dirty="0"/>
          </a:p>
          <a:p>
            <a:endParaRPr lang="ko-KR" altLang="en-US" sz="1400" dirty="0"/>
          </a:p>
        </p:txBody>
      </p:sp>
      <p:graphicFrame>
        <p:nvGraphicFramePr>
          <p:cNvPr id="8" name="표 7"/>
          <p:cNvGraphicFramePr>
            <a:graphicFrameLocks noGrp="1"/>
          </p:cNvGraphicFramePr>
          <p:nvPr>
            <p:extLst>
              <p:ext uri="{D42A27DB-BD31-4B8C-83A1-F6EECF244321}">
                <p14:modId xmlns:p14="http://schemas.microsoft.com/office/powerpoint/2010/main" val="3769930424"/>
              </p:ext>
            </p:extLst>
          </p:nvPr>
        </p:nvGraphicFramePr>
        <p:xfrm>
          <a:off x="2164805" y="4423267"/>
          <a:ext cx="4946784" cy="1409700"/>
        </p:xfrm>
        <a:graphic>
          <a:graphicData uri="http://schemas.openxmlformats.org/drawingml/2006/table">
            <a:tbl>
              <a:tblPr/>
              <a:tblGrid>
                <a:gridCol w="4318621">
                  <a:extLst>
                    <a:ext uri="{9D8B030D-6E8A-4147-A177-3AD203B41FA5}">
                      <a16:colId xmlns:a16="http://schemas.microsoft.com/office/drawing/2014/main" val="20000"/>
                    </a:ext>
                  </a:extLst>
                </a:gridCol>
                <a:gridCol w="628163">
                  <a:extLst>
                    <a:ext uri="{9D8B030D-6E8A-4147-A177-3AD203B41FA5}">
                      <a16:colId xmlns:a16="http://schemas.microsoft.com/office/drawing/2014/main" val="20001"/>
                    </a:ext>
                  </a:extLst>
                </a:gridCol>
              </a:tblGrid>
              <a:tr h="130867">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err="1">
                          <a:effectLst/>
                          <a:latin typeface="Times New Roman" panose="02020603050405020304" pitchFamily="18" charset="0"/>
                          <a:ea typeface="맑은 고딕" panose="020B0503020000020004" pitchFamily="50" charset="-127"/>
                        </a:rPr>
                        <a:t>merge_data</a:t>
                      </a:r>
                      <a:r>
                        <a:rPr lang="en-CA" sz="900" dirty="0">
                          <a:effectLst/>
                          <a:latin typeface="Times New Roman" panose="02020603050405020304" pitchFamily="18" charset="0"/>
                          <a:ea typeface="맑은 고딕" panose="020B0503020000020004" pitchFamily="50" charset="-127"/>
                        </a:rPr>
                        <a:t>( x0, y0, </a:t>
                      </a:r>
                      <a:r>
                        <a:rPr lang="en-CA" sz="900" dirty="0" err="1">
                          <a:effectLst/>
                          <a:latin typeface="Times New Roman" panose="02020603050405020304" pitchFamily="18" charset="0"/>
                          <a:ea typeface="맑은 고딕" panose="020B0503020000020004" pitchFamily="50" charset="-127"/>
                        </a:rPr>
                        <a:t>cbWidth</a:t>
                      </a:r>
                      <a:r>
                        <a:rPr lang="en-CA" sz="900" dirty="0">
                          <a:effectLst/>
                          <a:latin typeface="Times New Roman" panose="02020603050405020304" pitchFamily="18" charset="0"/>
                          <a:ea typeface="맑은 고딕" panose="020B0503020000020004" pitchFamily="50" charset="-127"/>
                        </a:rPr>
                        <a:t>, </a:t>
                      </a:r>
                      <a:r>
                        <a:rPr lang="en-CA" sz="900" dirty="0" err="1">
                          <a:effectLst/>
                          <a:latin typeface="Times New Roman" panose="02020603050405020304" pitchFamily="18" charset="0"/>
                          <a:ea typeface="맑은 고딕" panose="020B0503020000020004" pitchFamily="50" charset="-127"/>
                        </a:rPr>
                        <a:t>cbHeight</a:t>
                      </a:r>
                      <a:r>
                        <a:rPr lang="en-CA" sz="900" dirty="0">
                          <a:effectLst/>
                          <a:latin typeface="Times New Roman" panose="02020603050405020304" pitchFamily="18" charset="0"/>
                          <a:ea typeface="맑은 고딕" panose="020B0503020000020004" pitchFamily="50" charset="-127"/>
                        </a:rPr>
                        <a:t> ) {</a:t>
                      </a:r>
                      <a:endParaRPr lang="ko-KR" sz="900">
                        <a:effectLst/>
                        <a:latin typeface="Times New Roman" panose="02020603050405020304" pitchFamily="18" charset="0"/>
                        <a:ea typeface="맑은 고딕" panose="020B0503020000020004" pitchFamily="50" charset="-127"/>
                      </a:endParaRPr>
                    </a:p>
                  </a:txBody>
                  <a:tcPr marL="58890" marR="58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200"/>
                        </a:spcAft>
                      </a:pPr>
                      <a:r>
                        <a:rPr lang="en-CA" sz="900" b="1">
                          <a:effectLst/>
                          <a:latin typeface="Times New Roman" panose="02020603050405020304" pitchFamily="18" charset="0"/>
                          <a:ea typeface="맑은 고딕" panose="020B0503020000020004" pitchFamily="50" charset="-127"/>
                        </a:rPr>
                        <a:t>Descriptor</a:t>
                      </a:r>
                      <a:endParaRPr lang="ko-KR" sz="900" b="1">
                        <a:effectLst/>
                        <a:latin typeface="Times New Roman" panose="02020603050405020304" pitchFamily="18" charset="0"/>
                        <a:ea typeface="맑은 고딕" panose="020B0503020000020004" pitchFamily="50" charset="-127"/>
                      </a:endParaRPr>
                    </a:p>
                  </a:txBody>
                  <a:tcPr marL="58890" marR="58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94451">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solidFill>
                            <a:srgbClr val="000000"/>
                          </a:solidFill>
                          <a:effectLst/>
                          <a:latin typeface="Times New Roman" panose="02020603050405020304" pitchFamily="18" charset="0"/>
                          <a:ea typeface="맑은 고딕" panose="020B0503020000020004" pitchFamily="50" charset="-127"/>
                        </a:rPr>
                        <a:t>			if( </a:t>
                      </a:r>
                      <a:r>
                        <a:rPr lang="en-CA" sz="900" dirty="0" err="1">
                          <a:solidFill>
                            <a:srgbClr val="000000"/>
                          </a:solidFill>
                          <a:effectLst/>
                          <a:latin typeface="Times New Roman" panose="02020603050405020304" pitchFamily="18" charset="0"/>
                          <a:ea typeface="맑은 고딕" panose="020B0503020000020004" pitchFamily="50" charset="-127"/>
                        </a:rPr>
                        <a:t>sps_triangle_enabled_flag</a:t>
                      </a:r>
                      <a:r>
                        <a:rPr lang="en-CA" sz="900" dirty="0">
                          <a:solidFill>
                            <a:srgbClr val="000000"/>
                          </a:solidFill>
                          <a:effectLst/>
                          <a:latin typeface="Times New Roman" panose="02020603050405020304" pitchFamily="18" charset="0"/>
                          <a:ea typeface="맑은 고딕" panose="020B0503020000020004" pitchFamily="50" charset="-127"/>
                        </a:rPr>
                        <a:t>  &amp;&amp;  </a:t>
                      </a:r>
                      <a:r>
                        <a:rPr lang="en-CA" sz="900" dirty="0" err="1">
                          <a:solidFill>
                            <a:srgbClr val="000000"/>
                          </a:solidFill>
                          <a:effectLst/>
                          <a:latin typeface="Times New Roman" panose="02020603050405020304" pitchFamily="18" charset="0"/>
                          <a:ea typeface="맑은 고딕" panose="020B0503020000020004" pitchFamily="50" charset="-127"/>
                        </a:rPr>
                        <a:t>slice_type</a:t>
                      </a:r>
                      <a:r>
                        <a:rPr lang="en-CA" sz="900" dirty="0">
                          <a:solidFill>
                            <a:srgbClr val="000000"/>
                          </a:solidFill>
                          <a:effectLst/>
                          <a:latin typeface="Times New Roman" panose="02020603050405020304" pitchFamily="18" charset="0"/>
                          <a:ea typeface="맑은 고딕" panose="020B0503020000020004" pitchFamily="50" charset="-127"/>
                        </a:rPr>
                        <a:t> = = B  </a:t>
                      </a:r>
                      <a:endParaRPr lang="ko-KR" sz="900" dirty="0">
                        <a:effectLst/>
                        <a:latin typeface="Times New Roman" panose="02020603050405020304" pitchFamily="18" charset="0"/>
                        <a:ea typeface="맑은 고딕" panose="020B0503020000020004" pitchFamily="50" charset="-127"/>
                      </a:endParaRPr>
                    </a:p>
                    <a:p>
                      <a:pPr indent="50800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solidFill>
                            <a:srgbClr val="000000"/>
                          </a:solidFill>
                          <a:effectLst/>
                          <a:highlight>
                            <a:srgbClr val="FFFF00"/>
                          </a:highlight>
                          <a:latin typeface="Times New Roman" panose="02020603050405020304" pitchFamily="18" charset="0"/>
                          <a:ea typeface="맑은 고딕" panose="020B0503020000020004" pitchFamily="50" charset="-127"/>
                        </a:rPr>
                        <a:t>&amp;&amp;  </a:t>
                      </a:r>
                      <a:r>
                        <a:rPr lang="en-US" sz="900" b="1" dirty="0" err="1">
                          <a:effectLst/>
                          <a:highlight>
                            <a:srgbClr val="FFFF00"/>
                          </a:highlight>
                          <a:latin typeface="Times New Roman" panose="02020603050405020304" pitchFamily="18" charset="0"/>
                          <a:ea typeface="맑은 고딕" panose="020B0503020000020004" pitchFamily="50" charset="-127"/>
                        </a:rPr>
                        <a:t>mh_intra_flag</a:t>
                      </a:r>
                      <a:r>
                        <a:rPr lang="en-CA" sz="900" dirty="0">
                          <a:effectLst/>
                          <a:highlight>
                            <a:srgbClr val="FFFF00"/>
                          </a:highlight>
                          <a:latin typeface="Times New Roman" panose="02020603050405020304" pitchFamily="18" charset="0"/>
                          <a:ea typeface="맑은 고딕" panose="020B0503020000020004" pitchFamily="50" charset="-127"/>
                        </a:rPr>
                        <a:t>[ x0 ][ y0 ] == 0</a:t>
                      </a:r>
                      <a:r>
                        <a:rPr lang="en-CA" sz="900" dirty="0">
                          <a:effectLst/>
                          <a:latin typeface="Times New Roman" panose="02020603050405020304" pitchFamily="18" charset="0"/>
                          <a:ea typeface="맑은 고딕" panose="020B0503020000020004" pitchFamily="50" charset="-127"/>
                        </a:rPr>
                        <a:t>  &amp;&amp; </a:t>
                      </a:r>
                      <a:r>
                        <a:rPr lang="en-CA" sz="900" dirty="0">
                          <a:solidFill>
                            <a:srgbClr val="000000"/>
                          </a:solidFill>
                          <a:effectLst/>
                          <a:latin typeface="Times New Roman" panose="02020603050405020304" pitchFamily="18" charset="0"/>
                          <a:ea typeface="맑은 고딕" panose="020B0503020000020004" pitchFamily="50" charset="-127"/>
                        </a:rPr>
                        <a:t> </a:t>
                      </a:r>
                      <a:r>
                        <a:rPr lang="en-CA" sz="900" dirty="0" err="1">
                          <a:solidFill>
                            <a:srgbClr val="000000"/>
                          </a:solidFill>
                          <a:effectLst/>
                          <a:latin typeface="Times New Roman" panose="02020603050405020304" pitchFamily="18" charset="0"/>
                          <a:ea typeface="맑은 고딕" panose="020B0503020000020004" pitchFamily="50" charset="-127"/>
                        </a:rPr>
                        <a:t>cbWidth</a:t>
                      </a:r>
                      <a:r>
                        <a:rPr lang="en-CA" sz="900" dirty="0">
                          <a:solidFill>
                            <a:srgbClr val="000000"/>
                          </a:solidFill>
                          <a:effectLst/>
                          <a:latin typeface="Times New Roman" panose="02020603050405020304" pitchFamily="18" charset="0"/>
                          <a:ea typeface="맑은 고딕" panose="020B0503020000020004" pitchFamily="50" charset="-127"/>
                        </a:rPr>
                        <a:t> * </a:t>
                      </a:r>
                      <a:r>
                        <a:rPr lang="en-CA" sz="900" dirty="0" err="1">
                          <a:solidFill>
                            <a:srgbClr val="000000"/>
                          </a:solidFill>
                          <a:effectLst/>
                          <a:latin typeface="Times New Roman" panose="02020603050405020304" pitchFamily="18" charset="0"/>
                          <a:ea typeface="맑은 고딕" panose="020B0503020000020004" pitchFamily="50" charset="-127"/>
                        </a:rPr>
                        <a:t>cbHeight</a:t>
                      </a:r>
                      <a:r>
                        <a:rPr lang="en-CA" sz="900" dirty="0">
                          <a:solidFill>
                            <a:srgbClr val="000000"/>
                          </a:solidFill>
                          <a:effectLst/>
                          <a:latin typeface="Times New Roman" panose="02020603050405020304" pitchFamily="18" charset="0"/>
                          <a:ea typeface="맑은 고딕" panose="020B0503020000020004" pitchFamily="50" charset="-127"/>
                        </a:rPr>
                        <a:t> &gt;= 64 )</a:t>
                      </a:r>
                      <a:endParaRPr lang="ko-KR" sz="900" dirty="0">
                        <a:effectLst/>
                        <a:latin typeface="Times New Roman" panose="02020603050405020304" pitchFamily="18" charset="0"/>
                        <a:ea typeface="맑은 고딕" panose="020B0503020000020004" pitchFamily="50" charset="-127"/>
                      </a:endParaRPr>
                    </a:p>
                  </a:txBody>
                  <a:tcPr marL="58890" marR="58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8890" marR="58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30867">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solidFill>
                            <a:srgbClr val="000000"/>
                          </a:solidFill>
                          <a:effectLst/>
                          <a:latin typeface="Times New Roman" panose="02020603050405020304" pitchFamily="18" charset="0"/>
                          <a:ea typeface="맑은 고딕" panose="020B0503020000020004" pitchFamily="50" charset="-127"/>
                        </a:rPr>
                        <a:t>				</a:t>
                      </a:r>
                      <a:r>
                        <a:rPr lang="en-CA" sz="900" b="1" dirty="0" err="1">
                          <a:solidFill>
                            <a:srgbClr val="000000"/>
                          </a:solidFill>
                          <a:effectLst/>
                          <a:latin typeface="Times New Roman" panose="02020603050405020304" pitchFamily="18" charset="0"/>
                          <a:ea typeface="DengXian"/>
                        </a:rPr>
                        <a:t>merge_triangle_flag</a:t>
                      </a:r>
                      <a:r>
                        <a:rPr lang="en-CA" sz="900" dirty="0">
                          <a:solidFill>
                            <a:srgbClr val="000000"/>
                          </a:solidFill>
                          <a:effectLst/>
                          <a:latin typeface="Times New Roman" panose="02020603050405020304" pitchFamily="18" charset="0"/>
                          <a:ea typeface="DengXian"/>
                        </a:rPr>
                        <a:t>[ x0 ][ y0 ]</a:t>
                      </a:r>
                      <a:endParaRPr lang="ko-KR" sz="900" dirty="0">
                        <a:effectLst/>
                        <a:latin typeface="Times New Roman" panose="02020603050405020304" pitchFamily="18" charset="0"/>
                        <a:ea typeface="맑은 고딕" panose="020B0503020000020004" pitchFamily="50" charset="-127"/>
                      </a:endParaRPr>
                    </a:p>
                  </a:txBody>
                  <a:tcPr marL="58890" marR="58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solidFill>
                            <a:srgbClr val="000000"/>
                          </a:solidFill>
                          <a:effectLst/>
                          <a:latin typeface="Times New Roman" panose="02020603050405020304" pitchFamily="18" charset="0"/>
                          <a:ea typeface="맑은 고딕" panose="020B0503020000020004" pitchFamily="50" charset="-127"/>
                        </a:rPr>
                        <a:t>ae(v)</a:t>
                      </a:r>
                      <a:endParaRPr lang="ko-KR" sz="900">
                        <a:effectLst/>
                        <a:latin typeface="Times New Roman" panose="02020603050405020304" pitchFamily="18" charset="0"/>
                        <a:ea typeface="맑은 고딕" panose="020B0503020000020004" pitchFamily="50" charset="-127"/>
                      </a:endParaRPr>
                    </a:p>
                  </a:txBody>
                  <a:tcPr marL="58890" marR="58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30867">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solidFill>
                            <a:srgbClr val="000000"/>
                          </a:solidFill>
                          <a:effectLst/>
                          <a:latin typeface="Times New Roman" panose="02020603050405020304" pitchFamily="18" charset="0"/>
                          <a:ea typeface="맑은 고딕" panose="020B0503020000020004" pitchFamily="50" charset="-127"/>
                        </a:rPr>
                        <a:t>			if( merge_triangle_flag</a:t>
                      </a:r>
                      <a:r>
                        <a:rPr lang="en-CA" sz="900">
                          <a:solidFill>
                            <a:srgbClr val="000000"/>
                          </a:solidFill>
                          <a:effectLst/>
                          <a:latin typeface="Times New Roman" panose="02020603050405020304" pitchFamily="18" charset="0"/>
                          <a:ea typeface="DengXian"/>
                        </a:rPr>
                        <a:t>[ x0 ][ y0 ]</a:t>
                      </a:r>
                      <a:r>
                        <a:rPr lang="en-CA" sz="900">
                          <a:solidFill>
                            <a:srgbClr val="000000"/>
                          </a:solidFill>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8890" marR="58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8890" marR="58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30867">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solidFill>
                            <a:srgbClr val="000000"/>
                          </a:solidFill>
                          <a:effectLst/>
                          <a:latin typeface="Times New Roman" panose="02020603050405020304" pitchFamily="18" charset="0"/>
                          <a:ea typeface="맑은 고딕" panose="020B0503020000020004" pitchFamily="50" charset="-127"/>
                        </a:rPr>
                        <a:t>				</a:t>
                      </a:r>
                      <a:r>
                        <a:rPr lang="en-CA" sz="900" b="1">
                          <a:solidFill>
                            <a:srgbClr val="000000"/>
                          </a:solidFill>
                          <a:effectLst/>
                          <a:latin typeface="Times New Roman" panose="02020603050405020304" pitchFamily="18" charset="0"/>
                          <a:ea typeface="맑은 고딕" panose="020B0503020000020004" pitchFamily="50" charset="-127"/>
                        </a:rPr>
                        <a:t>merge_triangle_idx</a:t>
                      </a:r>
                      <a:r>
                        <a:rPr lang="en-CA" sz="900">
                          <a:solidFill>
                            <a:srgbClr val="000000"/>
                          </a:solidFill>
                          <a:effectLst/>
                          <a:latin typeface="Times New Roman" panose="02020603050405020304" pitchFamily="18" charset="0"/>
                          <a:ea typeface="맑은 고딕" panose="020B0503020000020004" pitchFamily="50" charset="-127"/>
                        </a:rPr>
                        <a:t>[ x0 ][ y0 ]</a:t>
                      </a:r>
                      <a:endParaRPr lang="ko-KR" sz="900">
                        <a:effectLst/>
                        <a:latin typeface="Times New Roman" panose="02020603050405020304" pitchFamily="18" charset="0"/>
                        <a:ea typeface="맑은 고딕" panose="020B0503020000020004" pitchFamily="50" charset="-127"/>
                      </a:endParaRPr>
                    </a:p>
                  </a:txBody>
                  <a:tcPr marL="58890" marR="58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solidFill>
                            <a:srgbClr val="000000"/>
                          </a:solidFill>
                          <a:effectLst/>
                          <a:latin typeface="Times New Roman" panose="02020603050405020304" pitchFamily="18" charset="0"/>
                          <a:ea typeface="맑은 고딕" panose="020B0503020000020004" pitchFamily="50" charset="-127"/>
                        </a:rPr>
                        <a:t>ae(v)</a:t>
                      </a:r>
                      <a:endParaRPr lang="ko-KR" sz="900">
                        <a:effectLst/>
                        <a:latin typeface="Times New Roman" panose="02020603050405020304" pitchFamily="18" charset="0"/>
                        <a:ea typeface="맑은 고딕" panose="020B0503020000020004" pitchFamily="50" charset="-127"/>
                      </a:endParaRPr>
                    </a:p>
                  </a:txBody>
                  <a:tcPr marL="58890" marR="58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30867">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latin typeface="Times New Roman" panose="02020603050405020304" pitchFamily="18" charset="0"/>
                          <a:ea typeface="맑은 고딕" panose="020B0503020000020004" pitchFamily="50" charset="-127"/>
                        </a:rPr>
                        <a:t>			else if( MaxNumMergeCand &gt; 1 )</a:t>
                      </a:r>
                      <a:endParaRPr lang="ko-KR" sz="900">
                        <a:effectLst/>
                        <a:latin typeface="Times New Roman" panose="02020603050405020304" pitchFamily="18" charset="0"/>
                        <a:ea typeface="맑은 고딕" panose="020B0503020000020004" pitchFamily="50" charset="-127"/>
                      </a:endParaRPr>
                    </a:p>
                  </a:txBody>
                  <a:tcPr marL="58890" marR="58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8890" marR="58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30867">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latin typeface="Times New Roman" panose="02020603050405020304" pitchFamily="18" charset="0"/>
                          <a:ea typeface="맑은 고딕" panose="020B0503020000020004" pitchFamily="50" charset="-127"/>
                        </a:rPr>
                        <a:t>				</a:t>
                      </a:r>
                      <a:r>
                        <a:rPr lang="en-CA" sz="900" b="1">
                          <a:effectLst/>
                          <a:latin typeface="Times New Roman" panose="02020603050405020304" pitchFamily="18" charset="0"/>
                          <a:ea typeface="맑은 고딕" panose="020B0503020000020004" pitchFamily="50" charset="-127"/>
                        </a:rPr>
                        <a:t>merge_idx</a:t>
                      </a:r>
                      <a:r>
                        <a:rPr lang="en-CA" sz="900">
                          <a:effectLst/>
                          <a:latin typeface="Times New Roman" panose="02020603050405020304" pitchFamily="18" charset="0"/>
                          <a:ea typeface="맑은 고딕" panose="020B0503020000020004" pitchFamily="50" charset="-127"/>
                        </a:rPr>
                        <a:t>[ x0 ][ y0 ]</a:t>
                      </a:r>
                      <a:endParaRPr lang="ko-KR" sz="900">
                        <a:effectLst/>
                        <a:latin typeface="Times New Roman" panose="02020603050405020304" pitchFamily="18" charset="0"/>
                        <a:ea typeface="맑은 고딕" panose="020B0503020000020004" pitchFamily="50" charset="-127"/>
                      </a:endParaRPr>
                    </a:p>
                  </a:txBody>
                  <a:tcPr marL="58890" marR="58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ae(v)</a:t>
                      </a:r>
                      <a:endParaRPr lang="ko-KR" sz="900">
                        <a:effectLst/>
                        <a:latin typeface="Times New Roman" panose="02020603050405020304" pitchFamily="18" charset="0"/>
                        <a:ea typeface="맑은 고딕" panose="020B0503020000020004" pitchFamily="50" charset="-127"/>
                      </a:endParaRPr>
                    </a:p>
                  </a:txBody>
                  <a:tcPr marL="58890" marR="58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30867">
                <a:tc>
                  <a:txBody>
                    <a:bodyPr/>
                    <a:lstStyle/>
                    <a:p>
                      <a:pPr>
                        <a:spcBef>
                          <a:spcPts val="100"/>
                        </a:spcBef>
                        <a:spcAft>
                          <a:spcPts val="200"/>
                        </a:spcAft>
                      </a:pPr>
                      <a:r>
                        <a:rPr lang="en-CA" sz="900" dirty="0">
                          <a:effectLst/>
                          <a:latin typeface="Times New Roman" panose="02020603050405020304" pitchFamily="18" charset="0"/>
                        </a:rPr>
                        <a:t>}</a:t>
                      </a:r>
                      <a:endParaRPr lang="ko-KR" sz="900">
                        <a:effectLst/>
                        <a:latin typeface="Times New Roman" panose="02020603050405020304" pitchFamily="18" charset="0"/>
                      </a:endParaRPr>
                    </a:p>
                  </a:txBody>
                  <a:tcPr marL="58890" marR="58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200"/>
                        </a:spcAft>
                      </a:pPr>
                      <a:r>
                        <a:rPr lang="en-CA" sz="900" dirty="0">
                          <a:effectLst/>
                          <a:latin typeface="Times New Roman" panose="02020603050405020304" pitchFamily="18" charset="0"/>
                        </a:rPr>
                        <a:t> </a:t>
                      </a:r>
                      <a:endParaRPr lang="ko-KR" sz="900" dirty="0">
                        <a:effectLst/>
                        <a:latin typeface="Times New Roman" panose="02020603050405020304" pitchFamily="18" charset="0"/>
                      </a:endParaRPr>
                    </a:p>
                  </a:txBody>
                  <a:tcPr marL="58890" marR="5889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bl>
          </a:graphicData>
        </a:graphic>
      </p:graphicFrame>
    </p:spTree>
    <p:extLst>
      <p:ext uri="{BB962C8B-B14F-4D97-AF65-F5344CB8AC3E}">
        <p14:creationId xmlns:p14="http://schemas.microsoft.com/office/powerpoint/2010/main" val="31554289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p:txBody>
          <a:bodyPr/>
          <a:lstStyle/>
          <a:p>
            <a:r>
              <a:rPr lang="en-CA" altLang="ko-KR" dirty="0"/>
              <a:t>Unification of enabling condition of MH and Triangle partition mode</a:t>
            </a:r>
            <a:endParaRPr lang="ko-KR" altLang="ko-KR" dirty="0"/>
          </a:p>
          <a:p>
            <a:pPr lvl="1"/>
            <a:r>
              <a:rPr lang="en-CA" altLang="ko-KR" sz="1800" dirty="0"/>
              <a:t>Currently, after skip and merge flag, there are MH mode flag and Triangle prediction mode flag. These two tools’ enable conditions are different with each other. Each tool enables under different conditions.</a:t>
            </a:r>
          </a:p>
          <a:p>
            <a:pPr lvl="1"/>
            <a:endParaRPr lang="en-CA" altLang="ko-KR" sz="1800" dirty="0"/>
          </a:p>
          <a:p>
            <a:pPr lvl="1"/>
            <a:r>
              <a:rPr lang="en-CA" altLang="ko-KR" sz="1800" dirty="0"/>
              <a:t>The second optimization is the unification of enable condition between MH mode and Triangle prediction mode. After the unification of two tools’ enable conditions, two tools can be conducted with one enable condition without performance loss.</a:t>
            </a:r>
            <a:endParaRPr lang="ko-KR" altLang="ko-KR" sz="1800" dirty="0"/>
          </a:p>
          <a:p>
            <a:pPr marL="360362" lvl="1" indent="0">
              <a:buNone/>
            </a:pPr>
            <a:endParaRPr lang="en-US" altLang="ko-KR" dirty="0"/>
          </a:p>
        </p:txBody>
      </p:sp>
      <p:sp>
        <p:nvSpPr>
          <p:cNvPr id="3" name="제목 2"/>
          <p:cNvSpPr>
            <a:spLocks noGrp="1"/>
          </p:cNvSpPr>
          <p:nvPr>
            <p:ph type="title"/>
          </p:nvPr>
        </p:nvSpPr>
        <p:spPr>
          <a:xfrm>
            <a:off x="248445" y="118693"/>
            <a:ext cx="8647112" cy="480131"/>
          </a:xfrm>
        </p:spPr>
        <p:txBody>
          <a:bodyPr/>
          <a:lstStyle/>
          <a:p>
            <a:r>
              <a:rPr lang="en-US" altLang="ko-KR" dirty="0"/>
              <a:t>Optimization test 2</a:t>
            </a:r>
            <a:endParaRPr lang="ko-KR" altLang="en-US" dirty="0"/>
          </a:p>
        </p:txBody>
      </p:sp>
      <p:sp>
        <p:nvSpPr>
          <p:cNvPr id="10" name="TextBox 9"/>
          <p:cNvSpPr txBox="1"/>
          <p:nvPr/>
        </p:nvSpPr>
        <p:spPr>
          <a:xfrm>
            <a:off x="3127404" y="6044150"/>
            <a:ext cx="4078224" cy="738664"/>
          </a:xfrm>
          <a:prstGeom prst="rect">
            <a:avLst/>
          </a:prstGeom>
          <a:noFill/>
        </p:spPr>
        <p:txBody>
          <a:bodyPr wrap="square" rtlCol="0">
            <a:spAutoFit/>
          </a:bodyPr>
          <a:lstStyle/>
          <a:p>
            <a:r>
              <a:rPr lang="en-US" altLang="ko-KR" sz="1400" b="1" dirty="0"/>
              <a:t>Table 2. Proposed merge data syntax</a:t>
            </a:r>
            <a:endParaRPr lang="ko-KR" altLang="ko-KR" sz="1400" b="1"/>
          </a:p>
          <a:p>
            <a:endParaRPr lang="ko-KR" altLang="ko-KR" sz="1400" b="1" dirty="0"/>
          </a:p>
          <a:p>
            <a:endParaRPr lang="ko-KR" altLang="en-US" sz="1400" dirty="0"/>
          </a:p>
        </p:txBody>
      </p:sp>
      <p:graphicFrame>
        <p:nvGraphicFramePr>
          <p:cNvPr id="7" name="표 6"/>
          <p:cNvGraphicFramePr>
            <a:graphicFrameLocks noGrp="1"/>
          </p:cNvGraphicFramePr>
          <p:nvPr>
            <p:extLst>
              <p:ext uri="{D42A27DB-BD31-4B8C-83A1-F6EECF244321}">
                <p14:modId xmlns:p14="http://schemas.microsoft.com/office/powerpoint/2010/main" val="2826439771"/>
              </p:ext>
            </p:extLst>
          </p:nvPr>
        </p:nvGraphicFramePr>
        <p:xfrm>
          <a:off x="1996715" y="3373560"/>
          <a:ext cx="4984260" cy="2781300"/>
        </p:xfrm>
        <a:graphic>
          <a:graphicData uri="http://schemas.openxmlformats.org/drawingml/2006/table">
            <a:tbl>
              <a:tblPr/>
              <a:tblGrid>
                <a:gridCol w="4351338">
                  <a:extLst>
                    <a:ext uri="{9D8B030D-6E8A-4147-A177-3AD203B41FA5}">
                      <a16:colId xmlns:a16="http://schemas.microsoft.com/office/drawing/2014/main" val="20000"/>
                    </a:ext>
                  </a:extLst>
                </a:gridCol>
                <a:gridCol w="632922">
                  <a:extLst>
                    <a:ext uri="{9D8B030D-6E8A-4147-A177-3AD203B41FA5}">
                      <a16:colId xmlns:a16="http://schemas.microsoft.com/office/drawing/2014/main" val="20001"/>
                    </a:ext>
                  </a:extLst>
                </a:gridCol>
              </a:tblGrid>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err="1">
                          <a:effectLst/>
                          <a:latin typeface="Times New Roman" panose="02020603050405020304" pitchFamily="18" charset="0"/>
                          <a:ea typeface="맑은 고딕" panose="020B0503020000020004" pitchFamily="50" charset="-127"/>
                        </a:rPr>
                        <a:t>merge_data</a:t>
                      </a:r>
                      <a:r>
                        <a:rPr lang="en-CA" sz="900" dirty="0">
                          <a:effectLst/>
                          <a:latin typeface="Times New Roman" panose="02020603050405020304" pitchFamily="18" charset="0"/>
                          <a:ea typeface="맑은 고딕" panose="020B0503020000020004" pitchFamily="50" charset="-127"/>
                        </a:rPr>
                        <a:t>( x0, y0, </a:t>
                      </a:r>
                      <a:r>
                        <a:rPr lang="en-CA" sz="900" dirty="0" err="1">
                          <a:effectLst/>
                          <a:latin typeface="Times New Roman" panose="02020603050405020304" pitchFamily="18" charset="0"/>
                          <a:ea typeface="맑은 고딕" panose="020B0503020000020004" pitchFamily="50" charset="-127"/>
                        </a:rPr>
                        <a:t>cbWidth</a:t>
                      </a:r>
                      <a:r>
                        <a:rPr lang="en-CA" sz="900" dirty="0">
                          <a:effectLst/>
                          <a:latin typeface="Times New Roman" panose="02020603050405020304" pitchFamily="18" charset="0"/>
                          <a:ea typeface="맑은 고딕" panose="020B0503020000020004" pitchFamily="50" charset="-127"/>
                        </a:rPr>
                        <a:t>, </a:t>
                      </a:r>
                      <a:r>
                        <a:rPr lang="en-CA" sz="900" dirty="0" err="1">
                          <a:effectLst/>
                          <a:latin typeface="Times New Roman" panose="02020603050405020304" pitchFamily="18" charset="0"/>
                          <a:ea typeface="맑은 고딕" panose="020B0503020000020004" pitchFamily="50" charset="-127"/>
                        </a:rPr>
                        <a:t>cbHeight</a:t>
                      </a:r>
                      <a:r>
                        <a:rPr lang="en-CA" sz="900" dirty="0">
                          <a:effectLst/>
                          <a:latin typeface="Times New Roman" panose="02020603050405020304" pitchFamily="18" charset="0"/>
                          <a:ea typeface="맑은 고딕" panose="020B0503020000020004" pitchFamily="50" charset="-127"/>
                        </a:rPr>
                        <a:t> )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200"/>
                        </a:spcAft>
                      </a:pPr>
                      <a:r>
                        <a:rPr lang="en-CA" sz="900" b="1">
                          <a:effectLst/>
                          <a:latin typeface="Times New Roman" panose="02020603050405020304" pitchFamily="18" charset="0"/>
                          <a:ea typeface="맑은 고딕" panose="020B0503020000020004" pitchFamily="50" charset="-127"/>
                        </a:rPr>
                        <a:t>Descriptor</a:t>
                      </a:r>
                      <a:endParaRPr lang="ko-KR" sz="900" b="1">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63717">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맑은 고딕" panose="020B0503020000020004" pitchFamily="50" charset="-127"/>
                        </a:rPr>
                        <a:t>			if( </a:t>
                      </a:r>
                      <a:r>
                        <a:rPr lang="en-CA" sz="900" dirty="0" err="1">
                          <a:effectLst/>
                          <a:latin typeface="Times New Roman" panose="02020603050405020304" pitchFamily="18" charset="0"/>
                          <a:ea typeface="맑은 고딕" panose="020B0503020000020004" pitchFamily="50" charset="-127"/>
                        </a:rPr>
                        <a:t>sps_mh_intra_enabled_flag</a:t>
                      </a:r>
                      <a:r>
                        <a:rPr lang="en-CA" sz="900" dirty="0">
                          <a:effectLst/>
                          <a:latin typeface="Times New Roman" panose="02020603050405020304" pitchFamily="18" charset="0"/>
                          <a:ea typeface="맑은 고딕" panose="020B0503020000020004" pitchFamily="50" charset="-127"/>
                        </a:rPr>
                        <a:t>  &amp;&amp;  </a:t>
                      </a:r>
                      <a:r>
                        <a:rPr lang="en-CA" sz="900" dirty="0" err="1">
                          <a:effectLst/>
                          <a:latin typeface="Times New Roman" panose="02020603050405020304" pitchFamily="18" charset="0"/>
                          <a:ea typeface="맑은 고딕" panose="020B0503020000020004" pitchFamily="50" charset="-127"/>
                        </a:rPr>
                        <a:t>cu_skip_flag</a:t>
                      </a:r>
                      <a:r>
                        <a:rPr lang="en-CA" sz="900" dirty="0">
                          <a:effectLst/>
                          <a:latin typeface="Times New Roman" panose="02020603050405020304" pitchFamily="18" charset="0"/>
                          <a:ea typeface="맑은 고딕" panose="020B0503020000020004" pitchFamily="50" charset="-127"/>
                        </a:rPr>
                        <a:t>[ x0 ][ y0 ]  = =  0  &amp;&amp;  </a:t>
                      </a:r>
                      <a:br>
                        <a:rPr lang="en-CA" sz="900" dirty="0">
                          <a:effectLst/>
                          <a:latin typeface="Times New Roman" panose="02020603050405020304" pitchFamily="18" charset="0"/>
                          <a:ea typeface="DengXian"/>
                        </a:rPr>
                      </a:br>
                      <a:r>
                        <a:rPr lang="en-CA" sz="900" dirty="0">
                          <a:effectLst/>
                          <a:latin typeface="Times New Roman" panose="02020603050405020304" pitchFamily="18" charset="0"/>
                          <a:ea typeface="DengXian"/>
                        </a:rPr>
                        <a:t>	</a:t>
                      </a:r>
                      <a:r>
                        <a:rPr lang="en-CA" sz="900" dirty="0">
                          <a:effectLst/>
                          <a:latin typeface="Times New Roman" panose="02020603050405020304" pitchFamily="18" charset="0"/>
                          <a:ea typeface="맑은 고딕" panose="020B0503020000020004" pitchFamily="50" charset="-127"/>
                        </a:rPr>
                        <a:t>	</a:t>
                      </a:r>
                      <a:r>
                        <a:rPr lang="en-CA" sz="900" dirty="0">
                          <a:effectLst/>
                          <a:latin typeface="Times New Roman" panose="02020603050405020304" pitchFamily="18" charset="0"/>
                          <a:ea typeface="DengXian"/>
                        </a:rPr>
                        <a:t>		( </a:t>
                      </a:r>
                      <a:r>
                        <a:rPr lang="en-CA" sz="900" dirty="0" err="1">
                          <a:effectLst/>
                          <a:latin typeface="Times New Roman" panose="02020603050405020304" pitchFamily="18" charset="0"/>
                          <a:ea typeface="DengXian"/>
                        </a:rPr>
                        <a:t>cbWidth</a:t>
                      </a:r>
                      <a:r>
                        <a:rPr lang="en-CA" sz="900" dirty="0">
                          <a:effectLst/>
                          <a:latin typeface="Times New Roman" panose="02020603050405020304" pitchFamily="18" charset="0"/>
                          <a:ea typeface="DengXian"/>
                        </a:rPr>
                        <a:t> </a:t>
                      </a:r>
                      <a:r>
                        <a:rPr lang="en-CA" sz="900" dirty="0">
                          <a:effectLst/>
                          <a:latin typeface="Times New Roman" panose="02020603050405020304" pitchFamily="18" charset="0"/>
                          <a:ea typeface="맑은 고딕" panose="020B0503020000020004" pitchFamily="50" charset="-127"/>
                        </a:rPr>
                        <a:t>* </a:t>
                      </a:r>
                      <a:r>
                        <a:rPr lang="en-CA" sz="900" dirty="0" err="1">
                          <a:effectLst/>
                          <a:latin typeface="Times New Roman" panose="02020603050405020304" pitchFamily="18" charset="0"/>
                          <a:ea typeface="DengXian"/>
                        </a:rPr>
                        <a:t>cbHeight</a:t>
                      </a:r>
                      <a:r>
                        <a:rPr lang="en-CA" sz="900" dirty="0">
                          <a:effectLst/>
                          <a:latin typeface="Times New Roman" panose="02020603050405020304" pitchFamily="18" charset="0"/>
                          <a:ea typeface="DengXian"/>
                        </a:rPr>
                        <a:t> ) &gt;= </a:t>
                      </a:r>
                      <a:r>
                        <a:rPr lang="en-CA" sz="900" dirty="0">
                          <a:effectLst/>
                          <a:latin typeface="Times New Roman" panose="02020603050405020304" pitchFamily="18" charset="0"/>
                          <a:ea typeface="맑은 고딕" panose="020B0503020000020004" pitchFamily="50" charset="-127"/>
                        </a:rPr>
                        <a:t>64</a:t>
                      </a:r>
                      <a:r>
                        <a:rPr lang="en-CA" sz="900" dirty="0">
                          <a:effectLst/>
                          <a:latin typeface="Times New Roman" panose="02020603050405020304" pitchFamily="18" charset="0"/>
                          <a:ea typeface="DengXian"/>
                        </a:rPr>
                        <a:t>  &amp;&amp;  </a:t>
                      </a:r>
                      <a:r>
                        <a:rPr lang="en-CA" sz="900" dirty="0" err="1">
                          <a:effectLst/>
                          <a:latin typeface="Times New Roman" panose="02020603050405020304" pitchFamily="18" charset="0"/>
                          <a:ea typeface="DengXian"/>
                        </a:rPr>
                        <a:t>cbWidth</a:t>
                      </a:r>
                      <a:r>
                        <a:rPr lang="en-CA" sz="900" dirty="0">
                          <a:effectLst/>
                          <a:latin typeface="Times New Roman" panose="02020603050405020304" pitchFamily="18" charset="0"/>
                          <a:ea typeface="DengXian"/>
                        </a:rPr>
                        <a:t> &lt; 128  &amp;&amp;  </a:t>
                      </a:r>
                      <a:r>
                        <a:rPr lang="en-CA" sz="900" dirty="0" err="1">
                          <a:effectLst/>
                          <a:latin typeface="Times New Roman" panose="02020603050405020304" pitchFamily="18" charset="0"/>
                          <a:ea typeface="DengXian"/>
                        </a:rPr>
                        <a:t>cbHeight</a:t>
                      </a:r>
                      <a:r>
                        <a:rPr lang="en-CA" sz="900" dirty="0">
                          <a:effectLst/>
                          <a:latin typeface="Times New Roman" panose="02020603050405020304" pitchFamily="18" charset="0"/>
                          <a:ea typeface="DengXian"/>
                        </a:rPr>
                        <a:t> &lt; 128 </a:t>
                      </a:r>
                      <a:r>
                        <a:rPr lang="en-CA" sz="900" dirty="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US" sz="900">
                          <a:effectLst/>
                          <a:latin typeface="Times New Roman" panose="02020603050405020304" pitchFamily="18" charset="0"/>
                          <a:ea typeface="맑은 고딕" panose="020B0503020000020004" pitchFamily="50" charset="-127"/>
                        </a:rPr>
                        <a:t>	</a:t>
                      </a:r>
                      <a:r>
                        <a:rPr lang="en-CA" sz="900">
                          <a:effectLst/>
                          <a:latin typeface="Times New Roman" panose="02020603050405020304" pitchFamily="18" charset="0"/>
                          <a:ea typeface="맑은 고딕" panose="020B0503020000020004" pitchFamily="50" charset="-127"/>
                        </a:rPr>
                        <a:t>	</a:t>
                      </a:r>
                      <a:r>
                        <a:rPr lang="en-US" sz="900">
                          <a:effectLst/>
                          <a:latin typeface="Times New Roman" panose="02020603050405020304" pitchFamily="18" charset="0"/>
                          <a:ea typeface="맑은 고딕" panose="020B0503020000020004" pitchFamily="50" charset="-127"/>
                        </a:rPr>
                        <a:t>		</a:t>
                      </a:r>
                      <a:r>
                        <a:rPr lang="en-US" sz="900" b="1">
                          <a:effectLst/>
                          <a:latin typeface="Times New Roman" panose="02020603050405020304" pitchFamily="18" charset="0"/>
                          <a:ea typeface="맑은 고딕" panose="020B0503020000020004" pitchFamily="50" charset="-127"/>
                        </a:rPr>
                        <a:t>mh_intra_flag</a:t>
                      </a:r>
                      <a:r>
                        <a:rPr lang="en-CA" sz="900">
                          <a:effectLst/>
                          <a:latin typeface="Times New Roman" panose="02020603050405020304" pitchFamily="18" charset="0"/>
                          <a:ea typeface="맑은 고딕" panose="020B0503020000020004" pitchFamily="50" charset="-127"/>
                        </a:rPr>
                        <a:t>[ x0 ][ y0 ]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ae(v)</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US" sz="900">
                          <a:effectLst/>
                          <a:latin typeface="Times New Roman" panose="02020603050405020304" pitchFamily="18" charset="0"/>
                          <a:ea typeface="맑은 고딕" panose="020B0503020000020004" pitchFamily="50" charset="-127"/>
                        </a:rPr>
                        <a:t>	</a:t>
                      </a:r>
                      <a:r>
                        <a:rPr lang="en-CA" sz="900">
                          <a:effectLst/>
                          <a:latin typeface="Times New Roman" panose="02020603050405020304" pitchFamily="18" charset="0"/>
                          <a:ea typeface="맑은 고딕" panose="020B0503020000020004" pitchFamily="50" charset="-127"/>
                        </a:rPr>
                        <a:t>	</a:t>
                      </a:r>
                      <a:r>
                        <a:rPr lang="en-US" sz="900">
                          <a:effectLst/>
                          <a:latin typeface="Times New Roman" panose="02020603050405020304" pitchFamily="18" charset="0"/>
                          <a:ea typeface="맑은 고딕" panose="020B0503020000020004" pitchFamily="50" charset="-127"/>
                        </a:rPr>
                        <a:t>		</a:t>
                      </a:r>
                      <a:r>
                        <a:rPr lang="en-CA" sz="900">
                          <a:effectLst/>
                          <a:latin typeface="Times New Roman" panose="02020603050405020304" pitchFamily="18" charset="0"/>
                          <a:ea typeface="맑은 고딕" panose="020B0503020000020004" pitchFamily="50" charset="-127"/>
                        </a:rPr>
                        <a:t>if( </a:t>
                      </a:r>
                      <a:r>
                        <a:rPr lang="en-US" sz="900">
                          <a:effectLst/>
                          <a:latin typeface="Times New Roman" panose="02020603050405020304" pitchFamily="18" charset="0"/>
                          <a:ea typeface="맑은 고딕" panose="020B0503020000020004" pitchFamily="50" charset="-127"/>
                        </a:rPr>
                        <a:t>mh_intra_flag</a:t>
                      </a:r>
                      <a:r>
                        <a:rPr lang="en-CA" sz="900">
                          <a:effectLst/>
                          <a:latin typeface="Times New Roman" panose="02020603050405020304" pitchFamily="18" charset="0"/>
                          <a:ea typeface="맑은 고딕" panose="020B0503020000020004" pitchFamily="50" charset="-127"/>
                        </a:rPr>
                        <a:t>[ x0 ][ y0 ] )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latin typeface="Times New Roman" panose="02020603050405020304" pitchFamily="18" charset="0"/>
                          <a:ea typeface="맑은 고딕" panose="020B0503020000020004" pitchFamily="50" charset="-127"/>
                        </a:rPr>
                        <a:t>					if ( </a:t>
                      </a:r>
                      <a:r>
                        <a:rPr lang="en-CA" sz="900">
                          <a:effectLst/>
                          <a:latin typeface="Times New Roman" panose="02020603050405020304" pitchFamily="18" charset="0"/>
                          <a:ea typeface="DengXian"/>
                        </a:rPr>
                        <a:t>cbWidth &lt;= 2 * cbHeight  | |  cbHeight &lt;= 2 * cbWidth </a:t>
                      </a:r>
                      <a:r>
                        <a:rPr lang="en-CA" sz="900">
                          <a:effectLst/>
                          <a:latin typeface="Times New Roman" panose="02020603050405020304" pitchFamily="18" charset="0"/>
                          <a:ea typeface="맑은 고딕" panose="020B0503020000020004" pitchFamily="50" charset="-127"/>
                        </a:rPr>
                        <a:t>)</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latin typeface="Times New Roman" panose="02020603050405020304" pitchFamily="18" charset="0"/>
                          <a:ea typeface="맑은 고딕" panose="020B0503020000020004" pitchFamily="50" charset="-127"/>
                        </a:rPr>
                        <a:t>						</a:t>
                      </a:r>
                      <a:r>
                        <a:rPr lang="en-CA" sz="900" b="1">
                          <a:effectLst/>
                          <a:latin typeface="Times New Roman" panose="02020603050405020304" pitchFamily="18" charset="0"/>
                          <a:ea typeface="맑은 고딕" panose="020B0503020000020004" pitchFamily="50" charset="-127"/>
                        </a:rPr>
                        <a:t>mh_intra_luma_mpm_flag</a:t>
                      </a:r>
                      <a:r>
                        <a:rPr lang="en-CA" sz="900">
                          <a:effectLst/>
                          <a:latin typeface="Times New Roman" panose="02020603050405020304" pitchFamily="18" charset="0"/>
                          <a:ea typeface="맑은 고딕" panose="020B0503020000020004" pitchFamily="50" charset="-127"/>
                        </a:rPr>
                        <a:t>[ x0 ][ y0 ]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ae(v)</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latin typeface="Times New Roman" panose="02020603050405020304" pitchFamily="18" charset="0"/>
                          <a:ea typeface="맑은 고딕" panose="020B0503020000020004" pitchFamily="50" charset="-127"/>
                        </a:rPr>
                        <a:t>					if( mh_intra_luma_mpm_flag[ x0 ][ y0 ]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latin typeface="Times New Roman" panose="02020603050405020304" pitchFamily="18" charset="0"/>
                          <a:ea typeface="맑은 고딕" panose="020B0503020000020004" pitchFamily="50" charset="-127"/>
                        </a:rPr>
                        <a:t>						</a:t>
                      </a:r>
                      <a:r>
                        <a:rPr lang="en-CA" sz="900" b="1">
                          <a:effectLst/>
                          <a:latin typeface="Times New Roman" panose="02020603050405020304" pitchFamily="18" charset="0"/>
                          <a:ea typeface="맑은 고딕" panose="020B0503020000020004" pitchFamily="50" charset="-127"/>
                        </a:rPr>
                        <a:t>mh_intra_luma_mpm_idx</a:t>
                      </a:r>
                      <a:r>
                        <a:rPr lang="en-CA" sz="900">
                          <a:effectLst/>
                          <a:latin typeface="Times New Roman" panose="02020603050405020304" pitchFamily="18" charset="0"/>
                          <a:ea typeface="맑은 고딕" panose="020B0503020000020004" pitchFamily="50" charset="-127"/>
                        </a:rPr>
                        <a:t>[ x0 ][ y0 ]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ae(v)</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맑은 고딕" panose="020B0503020000020004" pitchFamily="50" charset="-127"/>
                        </a:rPr>
                        <a:t>			}</a:t>
                      </a:r>
                      <a:endParaRPr lang="ko-KR" sz="900" dirty="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63717">
                <a:tc>
                  <a:txBody>
                    <a:bodyPr/>
                    <a:lstStyle/>
                    <a:p>
                      <a:pPr indent="50800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solidFill>
                            <a:srgbClr val="000000"/>
                          </a:solidFill>
                          <a:effectLst/>
                          <a:latin typeface="Times New Roman" panose="02020603050405020304" pitchFamily="18" charset="0"/>
                          <a:ea typeface="맑은 고딕" panose="020B0503020000020004" pitchFamily="50" charset="-127"/>
                        </a:rPr>
                        <a:t>			if( </a:t>
                      </a:r>
                      <a:r>
                        <a:rPr lang="en-CA" sz="900" dirty="0" err="1">
                          <a:solidFill>
                            <a:srgbClr val="000000"/>
                          </a:solidFill>
                          <a:effectLst/>
                          <a:latin typeface="Times New Roman" panose="02020603050405020304" pitchFamily="18" charset="0"/>
                          <a:ea typeface="맑은 고딕" panose="020B0503020000020004" pitchFamily="50" charset="-127"/>
                        </a:rPr>
                        <a:t>sps_triangle_enabled_flag</a:t>
                      </a:r>
                      <a:r>
                        <a:rPr lang="en-CA" sz="900" dirty="0">
                          <a:solidFill>
                            <a:srgbClr val="000000"/>
                          </a:solidFill>
                          <a:effectLst/>
                          <a:latin typeface="Times New Roman" panose="02020603050405020304" pitchFamily="18" charset="0"/>
                          <a:ea typeface="맑은 고딕" panose="020B0503020000020004" pitchFamily="50" charset="-127"/>
                        </a:rPr>
                        <a:t>  &amp;&amp;  </a:t>
                      </a:r>
                      <a:r>
                        <a:rPr lang="en-CA" sz="900" dirty="0" err="1">
                          <a:solidFill>
                            <a:srgbClr val="000000"/>
                          </a:solidFill>
                          <a:effectLst/>
                          <a:latin typeface="Times New Roman" panose="02020603050405020304" pitchFamily="18" charset="0"/>
                          <a:ea typeface="맑은 고딕" panose="020B0503020000020004" pitchFamily="50" charset="-127"/>
                        </a:rPr>
                        <a:t>slice_type</a:t>
                      </a:r>
                      <a:r>
                        <a:rPr lang="en-CA" sz="900" dirty="0">
                          <a:solidFill>
                            <a:srgbClr val="000000"/>
                          </a:solidFill>
                          <a:effectLst/>
                          <a:latin typeface="Times New Roman" panose="02020603050405020304" pitchFamily="18" charset="0"/>
                          <a:ea typeface="맑은 고딕" panose="020B0503020000020004" pitchFamily="50" charset="-127"/>
                        </a:rPr>
                        <a:t> = = B </a:t>
                      </a:r>
                    </a:p>
                    <a:p>
                      <a:pPr indent="50800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solidFill>
                            <a:srgbClr val="000000"/>
                          </a:solidFill>
                          <a:effectLst/>
                          <a:latin typeface="Times New Roman" panose="02020603050405020304" pitchFamily="18" charset="0"/>
                          <a:ea typeface="맑은 고딕" panose="020B0503020000020004" pitchFamily="50" charset="-127"/>
                        </a:rPr>
                        <a:t>&amp;&amp; (</a:t>
                      </a:r>
                      <a:r>
                        <a:rPr lang="en-CA" sz="900" dirty="0" err="1">
                          <a:solidFill>
                            <a:srgbClr val="000000"/>
                          </a:solidFill>
                          <a:effectLst/>
                          <a:latin typeface="Times New Roman" panose="02020603050405020304" pitchFamily="18" charset="0"/>
                          <a:ea typeface="맑은 고딕" panose="020B0503020000020004" pitchFamily="50" charset="-127"/>
                        </a:rPr>
                        <a:t>cbWidth</a:t>
                      </a:r>
                      <a:r>
                        <a:rPr lang="en-CA" sz="900" dirty="0">
                          <a:solidFill>
                            <a:srgbClr val="000000"/>
                          </a:solidFill>
                          <a:effectLst/>
                          <a:latin typeface="Times New Roman" panose="02020603050405020304" pitchFamily="18" charset="0"/>
                          <a:ea typeface="맑은 고딕" panose="020B0503020000020004" pitchFamily="50" charset="-127"/>
                        </a:rPr>
                        <a:t>  * </a:t>
                      </a:r>
                      <a:r>
                        <a:rPr lang="en-CA" sz="900" dirty="0" err="1">
                          <a:solidFill>
                            <a:srgbClr val="000000"/>
                          </a:solidFill>
                          <a:effectLst/>
                          <a:latin typeface="Times New Roman" panose="02020603050405020304" pitchFamily="18" charset="0"/>
                          <a:ea typeface="맑은 고딕" panose="020B0503020000020004" pitchFamily="50" charset="-127"/>
                        </a:rPr>
                        <a:t>cbHeight</a:t>
                      </a:r>
                      <a:r>
                        <a:rPr lang="en-CA" sz="900" dirty="0">
                          <a:solidFill>
                            <a:srgbClr val="000000"/>
                          </a:solidFill>
                          <a:effectLst/>
                          <a:latin typeface="Times New Roman" panose="02020603050405020304" pitchFamily="18" charset="0"/>
                          <a:ea typeface="맑은 고딕" panose="020B0503020000020004" pitchFamily="50" charset="-127"/>
                        </a:rPr>
                        <a:t> ) &gt;= 64  </a:t>
                      </a:r>
                      <a:r>
                        <a:rPr lang="en-CA" sz="900" dirty="0">
                          <a:effectLst/>
                          <a:highlight>
                            <a:srgbClr val="FFFF00"/>
                          </a:highlight>
                          <a:latin typeface="Times New Roman" panose="02020603050405020304" pitchFamily="18" charset="0"/>
                          <a:ea typeface="DengXian"/>
                        </a:rPr>
                        <a:t>&amp;&amp;  </a:t>
                      </a:r>
                      <a:r>
                        <a:rPr lang="en-CA" sz="900" dirty="0" err="1">
                          <a:effectLst/>
                          <a:highlight>
                            <a:srgbClr val="FFFF00"/>
                          </a:highlight>
                          <a:latin typeface="Times New Roman" panose="02020603050405020304" pitchFamily="18" charset="0"/>
                          <a:ea typeface="DengXian"/>
                        </a:rPr>
                        <a:t>cbWidth</a:t>
                      </a:r>
                      <a:r>
                        <a:rPr lang="en-CA" sz="900" dirty="0">
                          <a:effectLst/>
                          <a:highlight>
                            <a:srgbClr val="FFFF00"/>
                          </a:highlight>
                          <a:latin typeface="Times New Roman" panose="02020603050405020304" pitchFamily="18" charset="0"/>
                          <a:ea typeface="DengXian"/>
                        </a:rPr>
                        <a:t> &lt; 128  &amp;&amp;  </a:t>
                      </a:r>
                      <a:r>
                        <a:rPr lang="en-CA" sz="900" dirty="0" err="1">
                          <a:effectLst/>
                          <a:highlight>
                            <a:srgbClr val="FFFF00"/>
                          </a:highlight>
                          <a:latin typeface="Times New Roman" panose="02020603050405020304" pitchFamily="18" charset="0"/>
                          <a:ea typeface="DengXian"/>
                        </a:rPr>
                        <a:t>cbHeight</a:t>
                      </a:r>
                      <a:r>
                        <a:rPr lang="en-CA" sz="900" dirty="0">
                          <a:effectLst/>
                          <a:highlight>
                            <a:srgbClr val="FFFF00"/>
                          </a:highlight>
                          <a:latin typeface="Times New Roman" panose="02020603050405020304" pitchFamily="18" charset="0"/>
                          <a:ea typeface="DengXian"/>
                        </a:rPr>
                        <a:t> &lt; 128</a:t>
                      </a:r>
                      <a:r>
                        <a:rPr lang="en-CA" sz="900" dirty="0">
                          <a:solidFill>
                            <a:srgbClr val="000000"/>
                          </a:solidFill>
                          <a:effectLst/>
                          <a:latin typeface="Times New Roman" panose="02020603050405020304" pitchFamily="18" charset="0"/>
                          <a:ea typeface="맑은 고딕" panose="020B0503020000020004" pitchFamily="50" charset="-127"/>
                        </a:rPr>
                        <a:t>)</a:t>
                      </a:r>
                      <a:endParaRPr lang="ko-KR" sz="900" dirty="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solidFill>
                            <a:srgbClr val="000000"/>
                          </a:solidFill>
                          <a:effectLst/>
                          <a:latin typeface="Times New Roman" panose="02020603050405020304" pitchFamily="18" charset="0"/>
                          <a:ea typeface="맑은 고딕" panose="020B0503020000020004" pitchFamily="50" charset="-127"/>
                        </a:rPr>
                        <a:t>				</a:t>
                      </a:r>
                      <a:r>
                        <a:rPr lang="en-CA" sz="900" b="1">
                          <a:solidFill>
                            <a:srgbClr val="000000"/>
                          </a:solidFill>
                          <a:effectLst/>
                          <a:latin typeface="Times New Roman" panose="02020603050405020304" pitchFamily="18" charset="0"/>
                          <a:ea typeface="DengXian"/>
                        </a:rPr>
                        <a:t>merge_triangle_flag</a:t>
                      </a:r>
                      <a:r>
                        <a:rPr lang="en-CA" sz="900">
                          <a:solidFill>
                            <a:srgbClr val="000000"/>
                          </a:solidFill>
                          <a:effectLst/>
                          <a:latin typeface="Times New Roman" panose="02020603050405020304" pitchFamily="18" charset="0"/>
                          <a:ea typeface="DengXian"/>
                        </a:rPr>
                        <a:t>[ x0 ][ y0 ]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solidFill>
                            <a:srgbClr val="000000"/>
                          </a:solidFill>
                          <a:effectLst/>
                          <a:latin typeface="Times New Roman" panose="02020603050405020304" pitchFamily="18" charset="0"/>
                          <a:ea typeface="맑은 고딕" panose="020B0503020000020004" pitchFamily="50" charset="-127"/>
                        </a:rPr>
                        <a:t>ae(v)</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solidFill>
                            <a:srgbClr val="000000"/>
                          </a:solidFill>
                          <a:effectLst/>
                          <a:latin typeface="Times New Roman" panose="02020603050405020304" pitchFamily="18" charset="0"/>
                          <a:ea typeface="맑은 고딕" panose="020B0503020000020004" pitchFamily="50" charset="-127"/>
                        </a:rPr>
                        <a:t>			if( merge_triangle_flag</a:t>
                      </a:r>
                      <a:r>
                        <a:rPr lang="en-CA" sz="900">
                          <a:solidFill>
                            <a:srgbClr val="000000"/>
                          </a:solidFill>
                          <a:effectLst/>
                          <a:latin typeface="Times New Roman" panose="02020603050405020304" pitchFamily="18" charset="0"/>
                          <a:ea typeface="DengXian"/>
                        </a:rPr>
                        <a:t>[ x0 ][ y0 ]</a:t>
                      </a:r>
                      <a:r>
                        <a:rPr lang="en-CA" sz="900">
                          <a:solidFill>
                            <a:srgbClr val="000000"/>
                          </a:solidFill>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solidFill>
                            <a:srgbClr val="000000"/>
                          </a:solidFill>
                          <a:effectLst/>
                          <a:latin typeface="Times New Roman" panose="02020603050405020304" pitchFamily="18" charset="0"/>
                          <a:ea typeface="맑은 고딕" panose="020B0503020000020004" pitchFamily="50" charset="-127"/>
                        </a:rPr>
                        <a:t>				</a:t>
                      </a:r>
                      <a:r>
                        <a:rPr lang="en-CA" sz="900" b="1">
                          <a:solidFill>
                            <a:srgbClr val="000000"/>
                          </a:solidFill>
                          <a:effectLst/>
                          <a:latin typeface="Times New Roman" panose="02020603050405020304" pitchFamily="18" charset="0"/>
                          <a:ea typeface="맑은 고딕" panose="020B0503020000020004" pitchFamily="50" charset="-127"/>
                        </a:rPr>
                        <a:t>merge_triangle_idx</a:t>
                      </a:r>
                      <a:r>
                        <a:rPr lang="en-CA" sz="900">
                          <a:solidFill>
                            <a:srgbClr val="000000"/>
                          </a:solidFill>
                          <a:effectLst/>
                          <a:latin typeface="Times New Roman" panose="02020603050405020304" pitchFamily="18" charset="0"/>
                          <a:ea typeface="맑은 고딕" panose="020B0503020000020004" pitchFamily="50" charset="-127"/>
                        </a:rPr>
                        <a:t>[ x0 ][ y0 ]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solidFill>
                            <a:srgbClr val="000000"/>
                          </a:solidFill>
                          <a:effectLst/>
                          <a:latin typeface="Times New Roman" panose="02020603050405020304" pitchFamily="18" charset="0"/>
                          <a:ea typeface="맑은 고딕" panose="020B0503020000020004" pitchFamily="50" charset="-127"/>
                        </a:rPr>
                        <a:t>ae(v)</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latin typeface="Times New Roman" panose="02020603050405020304" pitchFamily="18" charset="0"/>
                          <a:ea typeface="맑은 고딕" panose="020B0503020000020004" pitchFamily="50" charset="-127"/>
                        </a:rPr>
                        <a:t>			else if( MaxNumMergeCand &gt; 1 )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latin typeface="Times New Roman" panose="02020603050405020304" pitchFamily="18" charset="0"/>
                          <a:ea typeface="맑은 고딕" panose="020B0503020000020004" pitchFamily="50" charset="-127"/>
                        </a:rPr>
                        <a:t>				</a:t>
                      </a:r>
                      <a:r>
                        <a:rPr lang="en-CA" sz="900" b="1">
                          <a:effectLst/>
                          <a:latin typeface="Times New Roman" panose="02020603050405020304" pitchFamily="18" charset="0"/>
                          <a:ea typeface="맑은 고딕" panose="020B0503020000020004" pitchFamily="50" charset="-127"/>
                        </a:rPr>
                        <a:t>merge_idx</a:t>
                      </a:r>
                      <a:r>
                        <a:rPr lang="en-CA" sz="900">
                          <a:effectLst/>
                          <a:latin typeface="Times New Roman" panose="02020603050405020304" pitchFamily="18" charset="0"/>
                          <a:ea typeface="맑은 고딕" panose="020B0503020000020004" pitchFamily="50" charset="-127"/>
                        </a:rPr>
                        <a:t>[ x0 ][ y0 ]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ae(v)</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131859">
                <a:tc>
                  <a:txBody>
                    <a:bodyPr/>
                    <a:lstStyle/>
                    <a:p>
                      <a:pPr>
                        <a:spcBef>
                          <a:spcPts val="100"/>
                        </a:spcBef>
                        <a:spcAft>
                          <a:spcPts val="200"/>
                        </a:spcAft>
                      </a:pPr>
                      <a:r>
                        <a:rPr lang="en-CA" sz="900" dirty="0">
                          <a:effectLst/>
                          <a:latin typeface="Times New Roman" panose="02020603050405020304" pitchFamily="18" charset="0"/>
                        </a:rPr>
                        <a:t>}</a:t>
                      </a:r>
                      <a:endParaRPr lang="ko-KR" sz="900" dirty="0">
                        <a:effectLst/>
                        <a:latin typeface="Times New Roman" panose="02020603050405020304" pitchFamily="18" charset="0"/>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200"/>
                        </a:spcAft>
                      </a:pPr>
                      <a:r>
                        <a:rPr lang="en-CA" sz="900" dirty="0">
                          <a:effectLst/>
                          <a:latin typeface="Times New Roman" panose="02020603050405020304" pitchFamily="18" charset="0"/>
                        </a:rPr>
                        <a:t> </a:t>
                      </a:r>
                      <a:endParaRPr lang="ko-KR" sz="900" dirty="0">
                        <a:effectLst/>
                        <a:latin typeface="Times New Roman" panose="02020603050405020304" pitchFamily="18" charset="0"/>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bl>
          </a:graphicData>
        </a:graphic>
      </p:graphicFrame>
    </p:spTree>
    <p:extLst>
      <p:ext uri="{BB962C8B-B14F-4D97-AF65-F5344CB8AC3E}">
        <p14:creationId xmlns:p14="http://schemas.microsoft.com/office/powerpoint/2010/main" val="5218628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텍스트 개체 틀 1"/>
          <p:cNvSpPr>
            <a:spLocks noGrp="1"/>
          </p:cNvSpPr>
          <p:nvPr>
            <p:ph type="body" sz="quarter" idx="10"/>
          </p:nvPr>
        </p:nvSpPr>
        <p:spPr/>
        <p:txBody>
          <a:bodyPr/>
          <a:lstStyle/>
          <a:p>
            <a:r>
              <a:rPr lang="en-US" altLang="ko-KR" dirty="0"/>
              <a:t>The combination of test 1 and test 2</a:t>
            </a:r>
            <a:endParaRPr lang="ko-KR" altLang="ko-KR" dirty="0"/>
          </a:p>
          <a:p>
            <a:pPr marL="360362" lvl="1" indent="0">
              <a:buNone/>
            </a:pPr>
            <a:endParaRPr lang="en-US" altLang="ko-KR" dirty="0"/>
          </a:p>
          <a:p>
            <a:pPr lvl="1"/>
            <a:endParaRPr lang="en-US" altLang="ko-KR" dirty="0"/>
          </a:p>
          <a:p>
            <a:endParaRPr lang="ko-KR" altLang="en-US" dirty="0"/>
          </a:p>
        </p:txBody>
      </p:sp>
      <p:sp>
        <p:nvSpPr>
          <p:cNvPr id="3" name="제목 2"/>
          <p:cNvSpPr>
            <a:spLocks noGrp="1"/>
          </p:cNvSpPr>
          <p:nvPr>
            <p:ph type="title"/>
          </p:nvPr>
        </p:nvSpPr>
        <p:spPr>
          <a:xfrm>
            <a:off x="248445" y="118693"/>
            <a:ext cx="8647112" cy="480131"/>
          </a:xfrm>
        </p:spPr>
        <p:txBody>
          <a:bodyPr/>
          <a:lstStyle/>
          <a:p>
            <a:r>
              <a:rPr lang="en-US" altLang="ko-KR" dirty="0" err="1"/>
              <a:t>Optimiztion</a:t>
            </a:r>
            <a:r>
              <a:rPr lang="en-US" altLang="ko-KR" dirty="0"/>
              <a:t> test 3</a:t>
            </a:r>
            <a:endParaRPr lang="ko-KR" altLang="en-US"/>
          </a:p>
        </p:txBody>
      </p:sp>
      <p:sp>
        <p:nvSpPr>
          <p:cNvPr id="8" name="TextBox 7"/>
          <p:cNvSpPr txBox="1"/>
          <p:nvPr/>
        </p:nvSpPr>
        <p:spPr>
          <a:xfrm>
            <a:off x="2774735" y="4939184"/>
            <a:ext cx="4078224" cy="738664"/>
          </a:xfrm>
          <a:prstGeom prst="rect">
            <a:avLst/>
          </a:prstGeom>
          <a:noFill/>
        </p:spPr>
        <p:txBody>
          <a:bodyPr wrap="square" rtlCol="0">
            <a:spAutoFit/>
          </a:bodyPr>
          <a:lstStyle/>
          <a:p>
            <a:r>
              <a:rPr lang="en-US" altLang="ko-KR" sz="1400" b="1" dirty="0"/>
              <a:t>Table 3. Proposed merge data syntax</a:t>
            </a:r>
            <a:endParaRPr lang="ko-KR" altLang="ko-KR" sz="1400" b="1"/>
          </a:p>
          <a:p>
            <a:endParaRPr lang="ko-KR" altLang="ko-KR" sz="1400" b="1" dirty="0"/>
          </a:p>
          <a:p>
            <a:endParaRPr lang="ko-KR" altLang="en-US" sz="1400" dirty="0"/>
          </a:p>
        </p:txBody>
      </p:sp>
      <p:graphicFrame>
        <p:nvGraphicFramePr>
          <p:cNvPr id="10" name="표 9"/>
          <p:cNvGraphicFramePr>
            <a:graphicFrameLocks noGrp="1"/>
          </p:cNvGraphicFramePr>
          <p:nvPr>
            <p:extLst>
              <p:ext uri="{D42A27DB-BD31-4B8C-83A1-F6EECF244321}">
                <p14:modId xmlns:p14="http://schemas.microsoft.com/office/powerpoint/2010/main" val="872559575"/>
              </p:ext>
            </p:extLst>
          </p:nvPr>
        </p:nvGraphicFramePr>
        <p:xfrm>
          <a:off x="1905275" y="1800792"/>
          <a:ext cx="4984260" cy="2956560"/>
        </p:xfrm>
        <a:graphic>
          <a:graphicData uri="http://schemas.openxmlformats.org/drawingml/2006/table">
            <a:tbl>
              <a:tblPr/>
              <a:tblGrid>
                <a:gridCol w="4351338">
                  <a:extLst>
                    <a:ext uri="{9D8B030D-6E8A-4147-A177-3AD203B41FA5}">
                      <a16:colId xmlns:a16="http://schemas.microsoft.com/office/drawing/2014/main" val="20000"/>
                    </a:ext>
                  </a:extLst>
                </a:gridCol>
                <a:gridCol w="632922">
                  <a:extLst>
                    <a:ext uri="{9D8B030D-6E8A-4147-A177-3AD203B41FA5}">
                      <a16:colId xmlns:a16="http://schemas.microsoft.com/office/drawing/2014/main" val="20001"/>
                    </a:ext>
                  </a:extLst>
                </a:gridCol>
              </a:tblGrid>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err="1">
                          <a:effectLst/>
                          <a:latin typeface="Times New Roman" panose="02020603050405020304" pitchFamily="18" charset="0"/>
                          <a:ea typeface="맑은 고딕" panose="020B0503020000020004" pitchFamily="50" charset="-127"/>
                        </a:rPr>
                        <a:t>merge_data</a:t>
                      </a:r>
                      <a:r>
                        <a:rPr lang="en-CA" sz="900" dirty="0">
                          <a:effectLst/>
                          <a:latin typeface="Times New Roman" panose="02020603050405020304" pitchFamily="18" charset="0"/>
                          <a:ea typeface="맑은 고딕" panose="020B0503020000020004" pitchFamily="50" charset="-127"/>
                        </a:rPr>
                        <a:t>( x0, y0, </a:t>
                      </a:r>
                      <a:r>
                        <a:rPr lang="en-CA" sz="900" dirty="0" err="1">
                          <a:effectLst/>
                          <a:latin typeface="Times New Roman" panose="02020603050405020304" pitchFamily="18" charset="0"/>
                          <a:ea typeface="맑은 고딕" panose="020B0503020000020004" pitchFamily="50" charset="-127"/>
                        </a:rPr>
                        <a:t>cbWidth</a:t>
                      </a:r>
                      <a:r>
                        <a:rPr lang="en-CA" sz="900" dirty="0">
                          <a:effectLst/>
                          <a:latin typeface="Times New Roman" panose="02020603050405020304" pitchFamily="18" charset="0"/>
                          <a:ea typeface="맑은 고딕" panose="020B0503020000020004" pitchFamily="50" charset="-127"/>
                        </a:rPr>
                        <a:t>, </a:t>
                      </a:r>
                      <a:r>
                        <a:rPr lang="en-CA" sz="900" dirty="0" err="1">
                          <a:effectLst/>
                          <a:latin typeface="Times New Roman" panose="02020603050405020304" pitchFamily="18" charset="0"/>
                          <a:ea typeface="맑은 고딕" panose="020B0503020000020004" pitchFamily="50" charset="-127"/>
                        </a:rPr>
                        <a:t>cbHeight</a:t>
                      </a:r>
                      <a:r>
                        <a:rPr lang="en-CA" sz="900" dirty="0">
                          <a:effectLst/>
                          <a:latin typeface="Times New Roman" panose="02020603050405020304" pitchFamily="18" charset="0"/>
                          <a:ea typeface="맑은 고딕" panose="020B0503020000020004" pitchFamily="50" charset="-127"/>
                        </a:rPr>
                        <a:t> )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hangingPunct="0">
                        <a:spcBef>
                          <a:spcPts val="100"/>
                        </a:spcBef>
                        <a:spcAft>
                          <a:spcPts val="200"/>
                        </a:spcAft>
                      </a:pPr>
                      <a:r>
                        <a:rPr lang="en-CA" sz="900" b="1">
                          <a:effectLst/>
                          <a:latin typeface="Times New Roman" panose="02020603050405020304" pitchFamily="18" charset="0"/>
                          <a:ea typeface="맑은 고딕" panose="020B0503020000020004" pitchFamily="50" charset="-127"/>
                        </a:rPr>
                        <a:t>Descriptor</a:t>
                      </a:r>
                      <a:endParaRPr lang="ko-KR" sz="900" b="1">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263717">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맑은 고딕" panose="020B0503020000020004" pitchFamily="50" charset="-127"/>
                        </a:rPr>
                        <a:t>			if( </a:t>
                      </a:r>
                      <a:r>
                        <a:rPr lang="en-CA" sz="900" dirty="0" err="1">
                          <a:effectLst/>
                          <a:latin typeface="Times New Roman" panose="02020603050405020304" pitchFamily="18" charset="0"/>
                          <a:ea typeface="맑은 고딕" panose="020B0503020000020004" pitchFamily="50" charset="-127"/>
                        </a:rPr>
                        <a:t>sps_mh_intra_enabled_flag</a:t>
                      </a:r>
                      <a:r>
                        <a:rPr lang="en-CA" sz="900" dirty="0">
                          <a:effectLst/>
                          <a:latin typeface="Times New Roman" panose="02020603050405020304" pitchFamily="18" charset="0"/>
                          <a:ea typeface="맑은 고딕" panose="020B0503020000020004" pitchFamily="50" charset="-127"/>
                        </a:rPr>
                        <a:t>  &amp;&amp;  </a:t>
                      </a:r>
                      <a:r>
                        <a:rPr lang="en-CA" sz="900" dirty="0" err="1">
                          <a:effectLst/>
                          <a:latin typeface="Times New Roman" panose="02020603050405020304" pitchFamily="18" charset="0"/>
                          <a:ea typeface="맑은 고딕" panose="020B0503020000020004" pitchFamily="50" charset="-127"/>
                        </a:rPr>
                        <a:t>cu_skip_flag</a:t>
                      </a:r>
                      <a:r>
                        <a:rPr lang="en-CA" sz="900" dirty="0">
                          <a:effectLst/>
                          <a:latin typeface="Times New Roman" panose="02020603050405020304" pitchFamily="18" charset="0"/>
                          <a:ea typeface="맑은 고딕" panose="020B0503020000020004" pitchFamily="50" charset="-127"/>
                        </a:rPr>
                        <a:t>[ x0 ][ y0 ]  = =  0  &amp;&amp;  </a:t>
                      </a:r>
                      <a:br>
                        <a:rPr lang="en-CA" sz="900" dirty="0">
                          <a:effectLst/>
                          <a:latin typeface="Times New Roman" panose="02020603050405020304" pitchFamily="18" charset="0"/>
                          <a:ea typeface="DengXian"/>
                        </a:rPr>
                      </a:br>
                      <a:r>
                        <a:rPr lang="en-CA" sz="900" dirty="0">
                          <a:effectLst/>
                          <a:latin typeface="Times New Roman" panose="02020603050405020304" pitchFamily="18" charset="0"/>
                          <a:ea typeface="DengXian"/>
                        </a:rPr>
                        <a:t>	</a:t>
                      </a:r>
                      <a:r>
                        <a:rPr lang="en-CA" sz="900" dirty="0">
                          <a:effectLst/>
                          <a:latin typeface="Times New Roman" panose="02020603050405020304" pitchFamily="18" charset="0"/>
                          <a:ea typeface="맑은 고딕" panose="020B0503020000020004" pitchFamily="50" charset="-127"/>
                        </a:rPr>
                        <a:t>	</a:t>
                      </a:r>
                      <a:r>
                        <a:rPr lang="en-CA" sz="900" dirty="0">
                          <a:effectLst/>
                          <a:latin typeface="Times New Roman" panose="02020603050405020304" pitchFamily="18" charset="0"/>
                          <a:ea typeface="DengXian"/>
                        </a:rPr>
                        <a:t>		( </a:t>
                      </a:r>
                      <a:r>
                        <a:rPr lang="en-CA" sz="900" dirty="0" err="1">
                          <a:effectLst/>
                          <a:latin typeface="Times New Roman" panose="02020603050405020304" pitchFamily="18" charset="0"/>
                          <a:ea typeface="DengXian"/>
                        </a:rPr>
                        <a:t>cbWidth</a:t>
                      </a:r>
                      <a:r>
                        <a:rPr lang="en-CA" sz="900" dirty="0">
                          <a:effectLst/>
                          <a:latin typeface="Times New Roman" panose="02020603050405020304" pitchFamily="18" charset="0"/>
                          <a:ea typeface="DengXian"/>
                        </a:rPr>
                        <a:t> </a:t>
                      </a:r>
                      <a:r>
                        <a:rPr lang="en-CA" sz="900" dirty="0">
                          <a:effectLst/>
                          <a:latin typeface="Times New Roman" panose="02020603050405020304" pitchFamily="18" charset="0"/>
                          <a:ea typeface="맑은 고딕" panose="020B0503020000020004" pitchFamily="50" charset="-127"/>
                        </a:rPr>
                        <a:t>* </a:t>
                      </a:r>
                      <a:r>
                        <a:rPr lang="en-CA" sz="900" dirty="0" err="1">
                          <a:effectLst/>
                          <a:latin typeface="Times New Roman" panose="02020603050405020304" pitchFamily="18" charset="0"/>
                          <a:ea typeface="DengXian"/>
                        </a:rPr>
                        <a:t>cbHeight</a:t>
                      </a:r>
                      <a:r>
                        <a:rPr lang="en-CA" sz="900" dirty="0">
                          <a:effectLst/>
                          <a:latin typeface="Times New Roman" panose="02020603050405020304" pitchFamily="18" charset="0"/>
                          <a:ea typeface="DengXian"/>
                        </a:rPr>
                        <a:t> ) &gt;= </a:t>
                      </a:r>
                      <a:r>
                        <a:rPr lang="en-CA" sz="900" dirty="0">
                          <a:effectLst/>
                          <a:latin typeface="Times New Roman" panose="02020603050405020304" pitchFamily="18" charset="0"/>
                          <a:ea typeface="맑은 고딕" panose="020B0503020000020004" pitchFamily="50" charset="-127"/>
                        </a:rPr>
                        <a:t>64</a:t>
                      </a:r>
                      <a:r>
                        <a:rPr lang="en-CA" sz="900" dirty="0">
                          <a:effectLst/>
                          <a:latin typeface="Times New Roman" panose="02020603050405020304" pitchFamily="18" charset="0"/>
                          <a:ea typeface="DengXian"/>
                        </a:rPr>
                        <a:t>  &amp;&amp;  </a:t>
                      </a:r>
                      <a:r>
                        <a:rPr lang="en-CA" sz="900" dirty="0" err="1">
                          <a:effectLst/>
                          <a:latin typeface="Times New Roman" panose="02020603050405020304" pitchFamily="18" charset="0"/>
                          <a:ea typeface="DengXian"/>
                        </a:rPr>
                        <a:t>cbWidth</a:t>
                      </a:r>
                      <a:r>
                        <a:rPr lang="en-CA" sz="900" dirty="0">
                          <a:effectLst/>
                          <a:latin typeface="Times New Roman" panose="02020603050405020304" pitchFamily="18" charset="0"/>
                          <a:ea typeface="DengXian"/>
                        </a:rPr>
                        <a:t> &lt; 128  &amp;&amp;  </a:t>
                      </a:r>
                      <a:r>
                        <a:rPr lang="en-CA" sz="900" dirty="0" err="1">
                          <a:effectLst/>
                          <a:latin typeface="Times New Roman" panose="02020603050405020304" pitchFamily="18" charset="0"/>
                          <a:ea typeface="DengXian"/>
                        </a:rPr>
                        <a:t>cbHeight</a:t>
                      </a:r>
                      <a:r>
                        <a:rPr lang="en-CA" sz="900" dirty="0">
                          <a:effectLst/>
                          <a:latin typeface="Times New Roman" panose="02020603050405020304" pitchFamily="18" charset="0"/>
                          <a:ea typeface="DengXian"/>
                        </a:rPr>
                        <a:t> &lt; 128 </a:t>
                      </a:r>
                      <a:r>
                        <a:rPr lang="en-CA" sz="900" dirty="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US" sz="900">
                          <a:effectLst/>
                          <a:latin typeface="Times New Roman" panose="02020603050405020304" pitchFamily="18" charset="0"/>
                          <a:ea typeface="맑은 고딕" panose="020B0503020000020004" pitchFamily="50" charset="-127"/>
                        </a:rPr>
                        <a:t>	</a:t>
                      </a:r>
                      <a:r>
                        <a:rPr lang="en-CA" sz="900">
                          <a:effectLst/>
                          <a:latin typeface="Times New Roman" panose="02020603050405020304" pitchFamily="18" charset="0"/>
                          <a:ea typeface="맑은 고딕" panose="020B0503020000020004" pitchFamily="50" charset="-127"/>
                        </a:rPr>
                        <a:t>	</a:t>
                      </a:r>
                      <a:r>
                        <a:rPr lang="en-US" sz="900">
                          <a:effectLst/>
                          <a:latin typeface="Times New Roman" panose="02020603050405020304" pitchFamily="18" charset="0"/>
                          <a:ea typeface="맑은 고딕" panose="020B0503020000020004" pitchFamily="50" charset="-127"/>
                        </a:rPr>
                        <a:t>		</a:t>
                      </a:r>
                      <a:r>
                        <a:rPr lang="en-US" sz="900" b="1">
                          <a:effectLst/>
                          <a:latin typeface="Times New Roman" panose="02020603050405020304" pitchFamily="18" charset="0"/>
                          <a:ea typeface="맑은 고딕" panose="020B0503020000020004" pitchFamily="50" charset="-127"/>
                        </a:rPr>
                        <a:t>mh_intra_flag</a:t>
                      </a:r>
                      <a:r>
                        <a:rPr lang="en-CA" sz="900">
                          <a:effectLst/>
                          <a:latin typeface="Times New Roman" panose="02020603050405020304" pitchFamily="18" charset="0"/>
                          <a:ea typeface="맑은 고딕" panose="020B0503020000020004" pitchFamily="50" charset="-127"/>
                        </a:rPr>
                        <a:t>[ x0 ][ y0 ]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ae(v)</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US" sz="900">
                          <a:effectLst/>
                          <a:latin typeface="Times New Roman" panose="02020603050405020304" pitchFamily="18" charset="0"/>
                          <a:ea typeface="맑은 고딕" panose="020B0503020000020004" pitchFamily="50" charset="-127"/>
                        </a:rPr>
                        <a:t>	</a:t>
                      </a:r>
                      <a:r>
                        <a:rPr lang="en-CA" sz="900">
                          <a:effectLst/>
                          <a:latin typeface="Times New Roman" panose="02020603050405020304" pitchFamily="18" charset="0"/>
                          <a:ea typeface="맑은 고딕" panose="020B0503020000020004" pitchFamily="50" charset="-127"/>
                        </a:rPr>
                        <a:t>	</a:t>
                      </a:r>
                      <a:r>
                        <a:rPr lang="en-US" sz="900">
                          <a:effectLst/>
                          <a:latin typeface="Times New Roman" panose="02020603050405020304" pitchFamily="18" charset="0"/>
                          <a:ea typeface="맑은 고딕" panose="020B0503020000020004" pitchFamily="50" charset="-127"/>
                        </a:rPr>
                        <a:t>		</a:t>
                      </a:r>
                      <a:r>
                        <a:rPr lang="en-CA" sz="900">
                          <a:effectLst/>
                          <a:latin typeface="Times New Roman" panose="02020603050405020304" pitchFamily="18" charset="0"/>
                          <a:ea typeface="맑은 고딕" panose="020B0503020000020004" pitchFamily="50" charset="-127"/>
                        </a:rPr>
                        <a:t>if( </a:t>
                      </a:r>
                      <a:r>
                        <a:rPr lang="en-US" sz="900">
                          <a:effectLst/>
                          <a:latin typeface="Times New Roman" panose="02020603050405020304" pitchFamily="18" charset="0"/>
                          <a:ea typeface="맑은 고딕" panose="020B0503020000020004" pitchFamily="50" charset="-127"/>
                        </a:rPr>
                        <a:t>mh_intra_flag</a:t>
                      </a:r>
                      <a:r>
                        <a:rPr lang="en-CA" sz="900">
                          <a:effectLst/>
                          <a:latin typeface="Times New Roman" panose="02020603050405020304" pitchFamily="18" charset="0"/>
                          <a:ea typeface="맑은 고딕" panose="020B0503020000020004" pitchFamily="50" charset="-127"/>
                        </a:rPr>
                        <a:t>[ x0 ][ y0 ] )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3"/>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latin typeface="Times New Roman" panose="02020603050405020304" pitchFamily="18" charset="0"/>
                          <a:ea typeface="맑은 고딕" panose="020B0503020000020004" pitchFamily="50" charset="-127"/>
                        </a:rPr>
                        <a:t>					if ( </a:t>
                      </a:r>
                      <a:r>
                        <a:rPr lang="en-CA" sz="900">
                          <a:effectLst/>
                          <a:latin typeface="Times New Roman" panose="02020603050405020304" pitchFamily="18" charset="0"/>
                          <a:ea typeface="DengXian"/>
                        </a:rPr>
                        <a:t>cbWidth &lt;= 2 * cbHeight  | |  cbHeight &lt;= 2 * cbWidth </a:t>
                      </a:r>
                      <a:r>
                        <a:rPr lang="en-CA" sz="900">
                          <a:effectLst/>
                          <a:latin typeface="Times New Roman" panose="02020603050405020304" pitchFamily="18" charset="0"/>
                          <a:ea typeface="맑은 고딕" panose="020B0503020000020004" pitchFamily="50" charset="-127"/>
                        </a:rPr>
                        <a:t>)</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4"/>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latin typeface="Times New Roman" panose="02020603050405020304" pitchFamily="18" charset="0"/>
                          <a:ea typeface="맑은 고딕" panose="020B0503020000020004" pitchFamily="50" charset="-127"/>
                        </a:rPr>
                        <a:t>						</a:t>
                      </a:r>
                      <a:r>
                        <a:rPr lang="en-CA" sz="900" b="1">
                          <a:effectLst/>
                          <a:latin typeface="Times New Roman" panose="02020603050405020304" pitchFamily="18" charset="0"/>
                          <a:ea typeface="맑은 고딕" panose="020B0503020000020004" pitchFamily="50" charset="-127"/>
                        </a:rPr>
                        <a:t>mh_intra_luma_mpm_flag</a:t>
                      </a:r>
                      <a:r>
                        <a:rPr lang="en-CA" sz="900">
                          <a:effectLst/>
                          <a:latin typeface="Times New Roman" panose="02020603050405020304" pitchFamily="18" charset="0"/>
                          <a:ea typeface="맑은 고딕" panose="020B0503020000020004" pitchFamily="50" charset="-127"/>
                        </a:rPr>
                        <a:t>[ x0 ][ y0 ]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ae(v)</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5"/>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latin typeface="Times New Roman" panose="02020603050405020304" pitchFamily="18" charset="0"/>
                          <a:ea typeface="맑은 고딕" panose="020B0503020000020004" pitchFamily="50" charset="-127"/>
                        </a:rPr>
                        <a:t>					if( mh_intra_luma_mpm_flag[ x0 ][ y0 ]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6"/>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latin typeface="Times New Roman" panose="02020603050405020304" pitchFamily="18" charset="0"/>
                          <a:ea typeface="맑은 고딕" panose="020B0503020000020004" pitchFamily="50" charset="-127"/>
                        </a:rPr>
                        <a:t>						</a:t>
                      </a:r>
                      <a:r>
                        <a:rPr lang="en-CA" sz="900" b="1">
                          <a:effectLst/>
                          <a:latin typeface="Times New Roman" panose="02020603050405020304" pitchFamily="18" charset="0"/>
                          <a:ea typeface="맑은 고딕" panose="020B0503020000020004" pitchFamily="50" charset="-127"/>
                        </a:rPr>
                        <a:t>mh_intra_luma_mpm_idx</a:t>
                      </a:r>
                      <a:r>
                        <a:rPr lang="en-CA" sz="900">
                          <a:effectLst/>
                          <a:latin typeface="Times New Roman" panose="02020603050405020304" pitchFamily="18" charset="0"/>
                          <a:ea typeface="맑은 고딕" panose="020B0503020000020004" pitchFamily="50" charset="-127"/>
                        </a:rPr>
                        <a:t>[ x0 ][ y0 ]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ae(v)</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7"/>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8"/>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effectLst/>
                          <a:latin typeface="Times New Roman" panose="02020603050405020304" pitchFamily="18" charset="0"/>
                          <a:ea typeface="맑은 고딕" panose="020B0503020000020004" pitchFamily="50" charset="-127"/>
                        </a:rPr>
                        <a:t>			}</a:t>
                      </a:r>
                      <a:endParaRPr lang="ko-KR" sz="900" dirty="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63717">
                <a:tc>
                  <a:txBody>
                    <a:bodyPr/>
                    <a:lstStyle/>
                    <a:p>
                      <a:pPr indent="50800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dirty="0">
                          <a:solidFill>
                            <a:srgbClr val="000000"/>
                          </a:solidFill>
                          <a:effectLst/>
                          <a:latin typeface="Times New Roman" panose="02020603050405020304" pitchFamily="18" charset="0"/>
                          <a:ea typeface="맑은 고딕" panose="020B0503020000020004" pitchFamily="50" charset="-127"/>
                        </a:rPr>
                        <a:t>if( </a:t>
                      </a:r>
                      <a:r>
                        <a:rPr lang="en-CA" sz="900" dirty="0" err="1">
                          <a:solidFill>
                            <a:srgbClr val="000000"/>
                          </a:solidFill>
                          <a:effectLst/>
                          <a:latin typeface="Times New Roman" panose="02020603050405020304" pitchFamily="18" charset="0"/>
                          <a:ea typeface="맑은 고딕" panose="020B0503020000020004" pitchFamily="50" charset="-127"/>
                        </a:rPr>
                        <a:t>sps_triangle_enabled_flag</a:t>
                      </a:r>
                      <a:r>
                        <a:rPr lang="en-CA" sz="900" dirty="0">
                          <a:solidFill>
                            <a:srgbClr val="000000"/>
                          </a:solidFill>
                          <a:effectLst/>
                          <a:latin typeface="Times New Roman" panose="02020603050405020304" pitchFamily="18" charset="0"/>
                          <a:ea typeface="맑은 고딕" panose="020B0503020000020004" pitchFamily="50" charset="-127"/>
                        </a:rPr>
                        <a:t>  &amp;&amp;  </a:t>
                      </a:r>
                      <a:r>
                        <a:rPr lang="en-CA" sz="900" dirty="0" err="1">
                          <a:solidFill>
                            <a:srgbClr val="000000"/>
                          </a:solidFill>
                          <a:effectLst/>
                          <a:latin typeface="Times New Roman" panose="02020603050405020304" pitchFamily="18" charset="0"/>
                          <a:ea typeface="맑은 고딕" panose="020B0503020000020004" pitchFamily="50" charset="-127"/>
                        </a:rPr>
                        <a:t>slice_type</a:t>
                      </a:r>
                      <a:r>
                        <a:rPr lang="en-CA" sz="900" dirty="0">
                          <a:solidFill>
                            <a:srgbClr val="000000"/>
                          </a:solidFill>
                          <a:effectLst/>
                          <a:latin typeface="Times New Roman" panose="02020603050405020304" pitchFamily="18" charset="0"/>
                          <a:ea typeface="맑은 고딕" panose="020B0503020000020004" pitchFamily="50" charset="-127"/>
                        </a:rPr>
                        <a:t> = = B </a:t>
                      </a:r>
                    </a:p>
                    <a:p>
                      <a:pPr indent="50800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altLang="ko-KR" sz="900" dirty="0">
                          <a:solidFill>
                            <a:srgbClr val="000000"/>
                          </a:solidFill>
                          <a:effectLst/>
                          <a:latin typeface="Times New Roman" panose="02020603050405020304" pitchFamily="18" charset="0"/>
                          <a:ea typeface="+mn-ea"/>
                        </a:rPr>
                        <a:t>&amp;&amp; (</a:t>
                      </a:r>
                      <a:r>
                        <a:rPr lang="en-CA" altLang="ko-KR" sz="900" dirty="0" err="1">
                          <a:solidFill>
                            <a:srgbClr val="000000"/>
                          </a:solidFill>
                          <a:effectLst/>
                          <a:latin typeface="Times New Roman" panose="02020603050405020304" pitchFamily="18" charset="0"/>
                          <a:ea typeface="+mn-ea"/>
                        </a:rPr>
                        <a:t>cbWidth</a:t>
                      </a:r>
                      <a:r>
                        <a:rPr lang="en-CA" altLang="ko-KR" sz="900" dirty="0">
                          <a:solidFill>
                            <a:srgbClr val="000000"/>
                          </a:solidFill>
                          <a:effectLst/>
                          <a:latin typeface="Times New Roman" panose="02020603050405020304" pitchFamily="18" charset="0"/>
                          <a:ea typeface="+mn-ea"/>
                        </a:rPr>
                        <a:t>  * </a:t>
                      </a:r>
                      <a:r>
                        <a:rPr lang="en-CA" altLang="ko-KR" sz="900" dirty="0" err="1">
                          <a:solidFill>
                            <a:srgbClr val="000000"/>
                          </a:solidFill>
                          <a:effectLst/>
                          <a:latin typeface="Times New Roman" panose="02020603050405020304" pitchFamily="18" charset="0"/>
                          <a:ea typeface="+mn-ea"/>
                        </a:rPr>
                        <a:t>cbHeight</a:t>
                      </a:r>
                      <a:r>
                        <a:rPr lang="en-CA" altLang="ko-KR" sz="900" dirty="0">
                          <a:solidFill>
                            <a:srgbClr val="000000"/>
                          </a:solidFill>
                          <a:effectLst/>
                          <a:latin typeface="Times New Roman" panose="02020603050405020304" pitchFamily="18" charset="0"/>
                          <a:ea typeface="+mn-ea"/>
                        </a:rPr>
                        <a:t> ) &gt;= 64 </a:t>
                      </a:r>
                      <a:r>
                        <a:rPr lang="en-CA" sz="900" dirty="0">
                          <a:solidFill>
                            <a:srgbClr val="000000"/>
                          </a:solidFill>
                          <a:effectLst/>
                          <a:latin typeface="Times New Roman" panose="02020603050405020304" pitchFamily="18" charset="0"/>
                          <a:ea typeface="맑은 고딕" panose="020B0503020000020004" pitchFamily="50" charset="-127"/>
                        </a:rPr>
                        <a:t> </a:t>
                      </a:r>
                      <a:r>
                        <a:rPr lang="en-CA" sz="900" baseline="0" dirty="0">
                          <a:solidFill>
                            <a:srgbClr val="000000"/>
                          </a:solidFill>
                          <a:effectLst/>
                          <a:latin typeface="Times New Roman" panose="02020603050405020304" pitchFamily="18" charset="0"/>
                          <a:ea typeface="맑은 고딕" panose="020B0503020000020004" pitchFamily="50" charset="-127"/>
                        </a:rPr>
                        <a:t> </a:t>
                      </a:r>
                    </a:p>
                    <a:p>
                      <a:pPr indent="508000"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altLang="ko-KR" sz="900" kern="1200" dirty="0">
                          <a:solidFill>
                            <a:schemeClr val="tx1"/>
                          </a:solidFill>
                          <a:effectLst/>
                          <a:highlight>
                            <a:srgbClr val="FFFF00"/>
                          </a:highlight>
                          <a:latin typeface="Times New Roman" panose="02020603050405020304" pitchFamily="18" charset="0"/>
                          <a:ea typeface="DengXian"/>
                          <a:cs typeface="+mn-cs"/>
                        </a:rPr>
                        <a:t>&amp;&amp;  </a:t>
                      </a:r>
                      <a:r>
                        <a:rPr lang="en-US" altLang="ko-KR" sz="900" kern="1200" dirty="0" err="1">
                          <a:solidFill>
                            <a:schemeClr val="tx1"/>
                          </a:solidFill>
                          <a:effectLst/>
                          <a:highlight>
                            <a:srgbClr val="FFFF00"/>
                          </a:highlight>
                          <a:latin typeface="Times New Roman" panose="02020603050405020304" pitchFamily="18" charset="0"/>
                          <a:ea typeface="DengXian"/>
                          <a:cs typeface="+mn-cs"/>
                        </a:rPr>
                        <a:t>mh_intra_flag</a:t>
                      </a:r>
                      <a:r>
                        <a:rPr lang="en-CA" altLang="ko-KR" sz="900" kern="1200" dirty="0">
                          <a:solidFill>
                            <a:schemeClr val="tx1"/>
                          </a:solidFill>
                          <a:effectLst/>
                          <a:highlight>
                            <a:srgbClr val="FFFF00"/>
                          </a:highlight>
                          <a:latin typeface="Times New Roman" panose="02020603050405020304" pitchFamily="18" charset="0"/>
                          <a:ea typeface="DengXian"/>
                          <a:cs typeface="+mn-cs"/>
                        </a:rPr>
                        <a:t>[ x0 ][ y0 ] == 0 </a:t>
                      </a:r>
                      <a:r>
                        <a:rPr lang="en-CA" sz="900" kern="1200" dirty="0">
                          <a:solidFill>
                            <a:schemeClr val="tx1"/>
                          </a:solidFill>
                          <a:effectLst/>
                          <a:highlight>
                            <a:srgbClr val="FFFF00"/>
                          </a:highlight>
                          <a:latin typeface="Times New Roman" panose="02020603050405020304" pitchFamily="18" charset="0"/>
                          <a:ea typeface="DengXian"/>
                          <a:cs typeface="+mn-cs"/>
                        </a:rPr>
                        <a:t> </a:t>
                      </a:r>
                      <a:r>
                        <a:rPr lang="en-CA" sz="900" dirty="0">
                          <a:effectLst/>
                          <a:highlight>
                            <a:srgbClr val="FFFF00"/>
                          </a:highlight>
                          <a:latin typeface="Times New Roman" panose="02020603050405020304" pitchFamily="18" charset="0"/>
                          <a:ea typeface="DengXian"/>
                        </a:rPr>
                        <a:t>&amp;&amp;  </a:t>
                      </a:r>
                      <a:r>
                        <a:rPr lang="en-CA" sz="900" dirty="0" err="1">
                          <a:effectLst/>
                          <a:highlight>
                            <a:srgbClr val="FFFF00"/>
                          </a:highlight>
                          <a:latin typeface="Times New Roman" panose="02020603050405020304" pitchFamily="18" charset="0"/>
                          <a:ea typeface="DengXian"/>
                        </a:rPr>
                        <a:t>cbWidth</a:t>
                      </a:r>
                      <a:r>
                        <a:rPr lang="en-CA" sz="900" dirty="0">
                          <a:effectLst/>
                          <a:highlight>
                            <a:srgbClr val="FFFF00"/>
                          </a:highlight>
                          <a:latin typeface="Times New Roman" panose="02020603050405020304" pitchFamily="18" charset="0"/>
                          <a:ea typeface="DengXian"/>
                        </a:rPr>
                        <a:t> &lt; 128  &amp;&amp;  </a:t>
                      </a:r>
                      <a:r>
                        <a:rPr lang="en-CA" sz="900" dirty="0" err="1">
                          <a:effectLst/>
                          <a:highlight>
                            <a:srgbClr val="FFFF00"/>
                          </a:highlight>
                          <a:latin typeface="Times New Roman" panose="02020603050405020304" pitchFamily="18" charset="0"/>
                          <a:ea typeface="DengXian"/>
                        </a:rPr>
                        <a:t>cbHeight</a:t>
                      </a:r>
                      <a:r>
                        <a:rPr lang="en-CA" sz="900" dirty="0">
                          <a:effectLst/>
                          <a:highlight>
                            <a:srgbClr val="FFFF00"/>
                          </a:highlight>
                          <a:latin typeface="Times New Roman" panose="02020603050405020304" pitchFamily="18" charset="0"/>
                          <a:ea typeface="DengXian"/>
                        </a:rPr>
                        <a:t> &lt; 128</a:t>
                      </a:r>
                      <a:r>
                        <a:rPr lang="en-CA" sz="900" dirty="0">
                          <a:solidFill>
                            <a:srgbClr val="000000"/>
                          </a:solidFill>
                          <a:effectLst/>
                          <a:latin typeface="Times New Roman" panose="02020603050405020304" pitchFamily="18" charset="0"/>
                          <a:ea typeface="맑은 고딕" panose="020B0503020000020004" pitchFamily="50" charset="-127"/>
                        </a:rPr>
                        <a:t>)</a:t>
                      </a:r>
                      <a:endParaRPr lang="ko-KR" sz="900" dirty="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0"/>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solidFill>
                            <a:srgbClr val="000000"/>
                          </a:solidFill>
                          <a:effectLst/>
                          <a:latin typeface="Times New Roman" panose="02020603050405020304" pitchFamily="18" charset="0"/>
                          <a:ea typeface="맑은 고딕" panose="020B0503020000020004" pitchFamily="50" charset="-127"/>
                        </a:rPr>
                        <a:t>				</a:t>
                      </a:r>
                      <a:r>
                        <a:rPr lang="en-CA" sz="900" b="1">
                          <a:solidFill>
                            <a:srgbClr val="000000"/>
                          </a:solidFill>
                          <a:effectLst/>
                          <a:latin typeface="Times New Roman" panose="02020603050405020304" pitchFamily="18" charset="0"/>
                          <a:ea typeface="DengXian"/>
                        </a:rPr>
                        <a:t>merge_triangle_flag</a:t>
                      </a:r>
                      <a:r>
                        <a:rPr lang="en-CA" sz="900">
                          <a:solidFill>
                            <a:srgbClr val="000000"/>
                          </a:solidFill>
                          <a:effectLst/>
                          <a:latin typeface="Times New Roman" panose="02020603050405020304" pitchFamily="18" charset="0"/>
                          <a:ea typeface="DengXian"/>
                        </a:rPr>
                        <a:t>[ x0 ][ y0 ]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solidFill>
                            <a:srgbClr val="000000"/>
                          </a:solidFill>
                          <a:effectLst/>
                          <a:latin typeface="Times New Roman" panose="02020603050405020304" pitchFamily="18" charset="0"/>
                          <a:ea typeface="맑은 고딕" panose="020B0503020000020004" pitchFamily="50" charset="-127"/>
                        </a:rPr>
                        <a:t>ae(v)</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1"/>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solidFill>
                            <a:srgbClr val="000000"/>
                          </a:solidFill>
                          <a:effectLst/>
                          <a:latin typeface="Times New Roman" panose="02020603050405020304" pitchFamily="18" charset="0"/>
                          <a:ea typeface="맑은 고딕" panose="020B0503020000020004" pitchFamily="50" charset="-127"/>
                        </a:rPr>
                        <a:t>			if( merge_triangle_flag</a:t>
                      </a:r>
                      <a:r>
                        <a:rPr lang="en-CA" sz="900">
                          <a:solidFill>
                            <a:srgbClr val="000000"/>
                          </a:solidFill>
                          <a:effectLst/>
                          <a:latin typeface="Times New Roman" panose="02020603050405020304" pitchFamily="18" charset="0"/>
                          <a:ea typeface="DengXian"/>
                        </a:rPr>
                        <a:t>[ x0 ][ y0 ]</a:t>
                      </a:r>
                      <a:r>
                        <a:rPr lang="en-CA" sz="900">
                          <a:solidFill>
                            <a:srgbClr val="000000"/>
                          </a:solidFill>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2"/>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solidFill>
                            <a:srgbClr val="000000"/>
                          </a:solidFill>
                          <a:effectLst/>
                          <a:latin typeface="Times New Roman" panose="02020603050405020304" pitchFamily="18" charset="0"/>
                          <a:ea typeface="맑은 고딕" panose="020B0503020000020004" pitchFamily="50" charset="-127"/>
                        </a:rPr>
                        <a:t>				</a:t>
                      </a:r>
                      <a:r>
                        <a:rPr lang="en-CA" sz="900" b="1">
                          <a:solidFill>
                            <a:srgbClr val="000000"/>
                          </a:solidFill>
                          <a:effectLst/>
                          <a:latin typeface="Times New Roman" panose="02020603050405020304" pitchFamily="18" charset="0"/>
                          <a:ea typeface="맑은 고딕" panose="020B0503020000020004" pitchFamily="50" charset="-127"/>
                        </a:rPr>
                        <a:t>merge_triangle_idx</a:t>
                      </a:r>
                      <a:r>
                        <a:rPr lang="en-CA" sz="900">
                          <a:solidFill>
                            <a:srgbClr val="000000"/>
                          </a:solidFill>
                          <a:effectLst/>
                          <a:latin typeface="Times New Roman" panose="02020603050405020304" pitchFamily="18" charset="0"/>
                          <a:ea typeface="맑은 고딕" panose="020B0503020000020004" pitchFamily="50" charset="-127"/>
                        </a:rPr>
                        <a:t>[ x0 ][ y0 ]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solidFill>
                            <a:srgbClr val="000000"/>
                          </a:solidFill>
                          <a:effectLst/>
                          <a:latin typeface="Times New Roman" panose="02020603050405020304" pitchFamily="18" charset="0"/>
                          <a:ea typeface="맑은 고딕" panose="020B0503020000020004" pitchFamily="50" charset="-127"/>
                        </a:rPr>
                        <a:t>ae(v)</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3"/>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latin typeface="Times New Roman" panose="02020603050405020304" pitchFamily="18" charset="0"/>
                          <a:ea typeface="맑은 고딕" panose="020B0503020000020004" pitchFamily="50" charset="-127"/>
                        </a:rPr>
                        <a:t>			else if( MaxNumMergeCand &gt; 1 )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4"/>
                  </a:ext>
                </a:extLst>
              </a:tr>
              <a:tr h="131859">
                <a:tc>
                  <a:txBody>
                    <a:bodyPr/>
                    <a:lstStyle/>
                    <a:p>
                      <a:pPr hangingPunct="0">
                        <a:spcBef>
                          <a:spcPts val="100"/>
                        </a:spcBef>
                        <a:spcAft>
                          <a:spcPts val="200"/>
                        </a:spcAft>
                        <a:tabLst>
                          <a:tab pos="137160" algn="l"/>
                          <a:tab pos="274320" algn="l"/>
                          <a:tab pos="411480" algn="l"/>
                          <a:tab pos="548640" algn="l"/>
                          <a:tab pos="685800" algn="l"/>
                          <a:tab pos="822960" algn="l"/>
                          <a:tab pos="960120" algn="l"/>
                          <a:tab pos="1097280" algn="l"/>
                          <a:tab pos="1234440" algn="l"/>
                          <a:tab pos="1371600" algn="l"/>
                        </a:tabLst>
                      </a:pPr>
                      <a:r>
                        <a:rPr lang="en-CA" sz="900">
                          <a:effectLst/>
                          <a:latin typeface="Times New Roman" panose="02020603050405020304" pitchFamily="18" charset="0"/>
                          <a:ea typeface="맑은 고딕" panose="020B0503020000020004" pitchFamily="50" charset="-127"/>
                        </a:rPr>
                        <a:t>				</a:t>
                      </a:r>
                      <a:r>
                        <a:rPr lang="en-CA" sz="900" b="1">
                          <a:effectLst/>
                          <a:latin typeface="Times New Roman" panose="02020603050405020304" pitchFamily="18" charset="0"/>
                          <a:ea typeface="맑은 고딕" panose="020B0503020000020004" pitchFamily="50" charset="-127"/>
                        </a:rPr>
                        <a:t>merge_idx</a:t>
                      </a:r>
                      <a:r>
                        <a:rPr lang="en-CA" sz="900">
                          <a:effectLst/>
                          <a:latin typeface="Times New Roman" panose="02020603050405020304" pitchFamily="18" charset="0"/>
                          <a:ea typeface="맑은 고딕" panose="020B0503020000020004" pitchFamily="50" charset="-127"/>
                        </a:rPr>
                        <a:t>[ x0 ][ y0 ]</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Bef>
                          <a:spcPts val="100"/>
                        </a:spcBef>
                        <a:spcAft>
                          <a:spcPts val="200"/>
                        </a:spcAft>
                      </a:pPr>
                      <a:r>
                        <a:rPr lang="en-CA" sz="900">
                          <a:effectLst/>
                          <a:latin typeface="Times New Roman" panose="02020603050405020304" pitchFamily="18" charset="0"/>
                          <a:ea typeface="맑은 고딕" panose="020B0503020000020004" pitchFamily="50" charset="-127"/>
                        </a:rPr>
                        <a:t>ae(v)</a:t>
                      </a:r>
                      <a:endParaRPr lang="ko-KR" sz="900">
                        <a:effectLst/>
                        <a:latin typeface="Times New Roman" panose="02020603050405020304" pitchFamily="18" charset="0"/>
                        <a:ea typeface="맑은 고딕" panose="020B0503020000020004" pitchFamily="50" charset="-127"/>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5"/>
                  </a:ext>
                </a:extLst>
              </a:tr>
              <a:tr h="131859">
                <a:tc>
                  <a:txBody>
                    <a:bodyPr/>
                    <a:lstStyle/>
                    <a:p>
                      <a:pPr>
                        <a:spcBef>
                          <a:spcPts val="100"/>
                        </a:spcBef>
                        <a:spcAft>
                          <a:spcPts val="200"/>
                        </a:spcAft>
                      </a:pPr>
                      <a:r>
                        <a:rPr lang="en-CA" sz="900" dirty="0">
                          <a:effectLst/>
                          <a:latin typeface="Times New Roman" panose="02020603050405020304" pitchFamily="18" charset="0"/>
                        </a:rPr>
                        <a:t>}</a:t>
                      </a:r>
                      <a:endParaRPr lang="ko-KR" sz="900">
                        <a:effectLst/>
                        <a:latin typeface="Times New Roman" panose="02020603050405020304" pitchFamily="18" charset="0"/>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Bef>
                          <a:spcPts val="100"/>
                        </a:spcBef>
                        <a:spcAft>
                          <a:spcPts val="200"/>
                        </a:spcAft>
                      </a:pPr>
                      <a:r>
                        <a:rPr lang="en-CA" sz="900" dirty="0">
                          <a:effectLst/>
                          <a:latin typeface="Times New Roman" panose="02020603050405020304" pitchFamily="18" charset="0"/>
                        </a:rPr>
                        <a:t> </a:t>
                      </a:r>
                      <a:endParaRPr lang="ko-KR" sz="900" dirty="0">
                        <a:effectLst/>
                        <a:latin typeface="Times New Roman" panose="02020603050405020304" pitchFamily="18" charset="0"/>
                      </a:endParaRPr>
                    </a:p>
                  </a:txBody>
                  <a:tcPr marL="59336" marR="59336"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16"/>
                  </a:ext>
                </a:extLst>
              </a:tr>
            </a:tbl>
          </a:graphicData>
        </a:graphic>
      </p:graphicFrame>
    </p:spTree>
    <p:extLst>
      <p:ext uri="{BB962C8B-B14F-4D97-AF65-F5344CB8AC3E}">
        <p14:creationId xmlns:p14="http://schemas.microsoft.com/office/powerpoint/2010/main" val="18406033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a:extLst>
              <a:ext uri="{FF2B5EF4-FFF2-40B4-BE49-F238E27FC236}">
                <a16:creationId xmlns:a16="http://schemas.microsoft.com/office/drawing/2014/main" id="{2D61F729-9B1F-4A19-B7C4-77DAFCEAB212}"/>
              </a:ext>
            </a:extLst>
          </p:cNvPr>
          <p:cNvSpPr>
            <a:spLocks noGrp="1"/>
          </p:cNvSpPr>
          <p:nvPr>
            <p:ph type="title"/>
          </p:nvPr>
        </p:nvSpPr>
        <p:spPr/>
        <p:txBody>
          <a:bodyPr/>
          <a:lstStyle/>
          <a:p>
            <a:r>
              <a:rPr lang="en-US" altLang="ko-KR"/>
              <a:t>Result</a:t>
            </a:r>
            <a:endParaRPr lang="ko-KR" altLang="en-US"/>
          </a:p>
        </p:txBody>
      </p:sp>
      <p:graphicFrame>
        <p:nvGraphicFramePr>
          <p:cNvPr id="7" name="표 6">
            <a:extLst>
              <a:ext uri="{FF2B5EF4-FFF2-40B4-BE49-F238E27FC236}">
                <a16:creationId xmlns:a16="http://schemas.microsoft.com/office/drawing/2014/main" id="{7505EEF8-6F93-44B6-840F-30A233C50D98}"/>
              </a:ext>
            </a:extLst>
          </p:cNvPr>
          <p:cNvGraphicFramePr>
            <a:graphicFrameLocks noGrp="1"/>
          </p:cNvGraphicFramePr>
          <p:nvPr>
            <p:extLst>
              <p:ext uri="{D42A27DB-BD31-4B8C-83A1-F6EECF244321}">
                <p14:modId xmlns:p14="http://schemas.microsoft.com/office/powerpoint/2010/main" val="2963139331"/>
              </p:ext>
            </p:extLst>
          </p:nvPr>
        </p:nvGraphicFramePr>
        <p:xfrm>
          <a:off x="0" y="2298148"/>
          <a:ext cx="9144000" cy="1929296"/>
        </p:xfrm>
        <a:graphic>
          <a:graphicData uri="http://schemas.openxmlformats.org/drawingml/2006/table">
            <a:tbl>
              <a:tblPr firstRow="1" bandRow="1">
                <a:tableStyleId>{5C22544A-7EE6-4342-B048-85BDC9FD1C3A}</a:tableStyleId>
              </a:tblPr>
              <a:tblGrid>
                <a:gridCol w="762000">
                  <a:extLst>
                    <a:ext uri="{9D8B030D-6E8A-4147-A177-3AD203B41FA5}">
                      <a16:colId xmlns:a16="http://schemas.microsoft.com/office/drawing/2014/main" val="2352749657"/>
                    </a:ext>
                  </a:extLst>
                </a:gridCol>
                <a:gridCol w="762000">
                  <a:extLst>
                    <a:ext uri="{9D8B030D-6E8A-4147-A177-3AD203B41FA5}">
                      <a16:colId xmlns:a16="http://schemas.microsoft.com/office/drawing/2014/main" val="1993086542"/>
                    </a:ext>
                  </a:extLst>
                </a:gridCol>
                <a:gridCol w="762000">
                  <a:extLst>
                    <a:ext uri="{9D8B030D-6E8A-4147-A177-3AD203B41FA5}">
                      <a16:colId xmlns:a16="http://schemas.microsoft.com/office/drawing/2014/main" val="1896380057"/>
                    </a:ext>
                  </a:extLst>
                </a:gridCol>
                <a:gridCol w="762000">
                  <a:extLst>
                    <a:ext uri="{9D8B030D-6E8A-4147-A177-3AD203B41FA5}">
                      <a16:colId xmlns:a16="http://schemas.microsoft.com/office/drawing/2014/main" val="132920542"/>
                    </a:ext>
                  </a:extLst>
                </a:gridCol>
                <a:gridCol w="762000">
                  <a:extLst>
                    <a:ext uri="{9D8B030D-6E8A-4147-A177-3AD203B41FA5}">
                      <a16:colId xmlns:a16="http://schemas.microsoft.com/office/drawing/2014/main" val="318305670"/>
                    </a:ext>
                  </a:extLst>
                </a:gridCol>
                <a:gridCol w="762000">
                  <a:extLst>
                    <a:ext uri="{9D8B030D-6E8A-4147-A177-3AD203B41FA5}">
                      <a16:colId xmlns:a16="http://schemas.microsoft.com/office/drawing/2014/main" val="2088218540"/>
                    </a:ext>
                  </a:extLst>
                </a:gridCol>
                <a:gridCol w="762000">
                  <a:extLst>
                    <a:ext uri="{9D8B030D-6E8A-4147-A177-3AD203B41FA5}">
                      <a16:colId xmlns:a16="http://schemas.microsoft.com/office/drawing/2014/main" val="3133305595"/>
                    </a:ext>
                  </a:extLst>
                </a:gridCol>
                <a:gridCol w="762000">
                  <a:extLst>
                    <a:ext uri="{9D8B030D-6E8A-4147-A177-3AD203B41FA5}">
                      <a16:colId xmlns:a16="http://schemas.microsoft.com/office/drawing/2014/main" val="786371241"/>
                    </a:ext>
                  </a:extLst>
                </a:gridCol>
                <a:gridCol w="762000">
                  <a:extLst>
                    <a:ext uri="{9D8B030D-6E8A-4147-A177-3AD203B41FA5}">
                      <a16:colId xmlns:a16="http://schemas.microsoft.com/office/drawing/2014/main" val="2644314706"/>
                    </a:ext>
                  </a:extLst>
                </a:gridCol>
                <a:gridCol w="762000">
                  <a:extLst>
                    <a:ext uri="{9D8B030D-6E8A-4147-A177-3AD203B41FA5}">
                      <a16:colId xmlns:a16="http://schemas.microsoft.com/office/drawing/2014/main" val="3074419952"/>
                    </a:ext>
                  </a:extLst>
                </a:gridCol>
                <a:gridCol w="762000">
                  <a:extLst>
                    <a:ext uri="{9D8B030D-6E8A-4147-A177-3AD203B41FA5}">
                      <a16:colId xmlns:a16="http://schemas.microsoft.com/office/drawing/2014/main" val="2199509312"/>
                    </a:ext>
                  </a:extLst>
                </a:gridCol>
                <a:gridCol w="762000">
                  <a:extLst>
                    <a:ext uri="{9D8B030D-6E8A-4147-A177-3AD203B41FA5}">
                      <a16:colId xmlns:a16="http://schemas.microsoft.com/office/drawing/2014/main" val="1164604418"/>
                    </a:ext>
                  </a:extLst>
                </a:gridCol>
              </a:tblGrid>
              <a:tr h="482324">
                <a:tc>
                  <a:txBody>
                    <a:bodyPr/>
                    <a:lstStyle/>
                    <a:p>
                      <a:pPr algn="ctr" latinLnBrk="1"/>
                      <a:r>
                        <a:rPr lang="en-US" altLang="ko-KR" dirty="0"/>
                        <a:t>RA</a:t>
                      </a:r>
                      <a:endParaRPr lang="ko-KR" altLang="en-US" dirty="0"/>
                    </a:p>
                  </a:txBody>
                  <a:tcPr/>
                </a:tc>
                <a:tc>
                  <a:txBody>
                    <a:bodyPr/>
                    <a:lstStyle/>
                    <a:p>
                      <a:pPr algn="ctr" latinLnBrk="1"/>
                      <a:r>
                        <a:rPr lang="en-US" altLang="ko-KR"/>
                        <a:t>Y</a:t>
                      </a:r>
                      <a:endParaRPr lang="ko-KR" altLang="en-US"/>
                    </a:p>
                  </a:txBody>
                  <a:tcPr/>
                </a:tc>
                <a:tc>
                  <a:txBody>
                    <a:bodyPr/>
                    <a:lstStyle/>
                    <a:p>
                      <a:pPr algn="ctr" latinLnBrk="1"/>
                      <a:r>
                        <a:rPr lang="en-US" altLang="ko-KR"/>
                        <a:t>U</a:t>
                      </a:r>
                      <a:endParaRPr lang="ko-KR" altLang="en-US"/>
                    </a:p>
                  </a:txBody>
                  <a:tcPr/>
                </a:tc>
                <a:tc>
                  <a:txBody>
                    <a:bodyPr/>
                    <a:lstStyle/>
                    <a:p>
                      <a:pPr algn="ctr" latinLnBrk="1"/>
                      <a:r>
                        <a:rPr lang="en-US" altLang="ko-KR" dirty="0"/>
                        <a:t>V</a:t>
                      </a:r>
                      <a:endParaRPr lang="ko-KR" altLang="en-US" dirty="0"/>
                    </a:p>
                  </a:txBody>
                  <a:tcPr/>
                </a:tc>
                <a:tc>
                  <a:txBody>
                    <a:bodyPr/>
                    <a:lstStyle/>
                    <a:p>
                      <a:pPr algn="ctr" latinLnBrk="1"/>
                      <a:r>
                        <a:rPr lang="en-US" altLang="ko-KR"/>
                        <a:t>Enc.</a:t>
                      </a:r>
                      <a:endParaRPr lang="ko-KR" altLang="en-US"/>
                    </a:p>
                  </a:txBody>
                  <a:tcPr/>
                </a:tc>
                <a:tc>
                  <a:txBody>
                    <a:bodyPr/>
                    <a:lstStyle/>
                    <a:p>
                      <a:pPr algn="ctr" latinLnBrk="1"/>
                      <a:r>
                        <a:rPr lang="en-US" altLang="ko-KR" dirty="0"/>
                        <a:t>Dec.</a:t>
                      </a:r>
                      <a:endParaRPr lang="ko-KR" altLang="en-US" dirty="0"/>
                    </a:p>
                  </a:txBody>
                  <a:tcPr/>
                </a:tc>
                <a:tc>
                  <a:txBody>
                    <a:bodyPr/>
                    <a:lstStyle/>
                    <a:p>
                      <a:pPr algn="ctr" latinLnBrk="1"/>
                      <a:r>
                        <a:rPr lang="en-US" altLang="ko-KR" dirty="0"/>
                        <a:t>LD</a:t>
                      </a:r>
                      <a:endParaRPr lang="ko-KR" altLang="en-US" dirty="0"/>
                    </a:p>
                  </a:txBody>
                  <a:tcPr/>
                </a:tc>
                <a:tc>
                  <a:txBody>
                    <a:bodyPr/>
                    <a:lstStyle/>
                    <a:p>
                      <a:pPr algn="ctr" latinLnBrk="1"/>
                      <a:r>
                        <a:rPr lang="en-US" altLang="ko-KR" dirty="0"/>
                        <a:t>Y</a:t>
                      </a:r>
                      <a:endParaRPr lang="ko-KR" altLang="en-US" dirty="0"/>
                    </a:p>
                  </a:txBody>
                  <a:tcPr/>
                </a:tc>
                <a:tc>
                  <a:txBody>
                    <a:bodyPr/>
                    <a:lstStyle/>
                    <a:p>
                      <a:pPr algn="ctr" latinLnBrk="1"/>
                      <a:r>
                        <a:rPr lang="en-US" altLang="ko-KR" dirty="0"/>
                        <a:t>U</a:t>
                      </a:r>
                      <a:endParaRPr lang="ko-KR" altLang="en-US" dirty="0"/>
                    </a:p>
                  </a:txBody>
                  <a:tcPr/>
                </a:tc>
                <a:tc>
                  <a:txBody>
                    <a:bodyPr/>
                    <a:lstStyle/>
                    <a:p>
                      <a:pPr algn="ctr" latinLnBrk="1"/>
                      <a:r>
                        <a:rPr lang="en-US" altLang="ko-KR" dirty="0"/>
                        <a:t>V</a:t>
                      </a:r>
                      <a:endParaRPr lang="ko-KR" altLang="en-US" dirty="0"/>
                    </a:p>
                  </a:txBody>
                  <a:tcPr/>
                </a:tc>
                <a:tc>
                  <a:txBody>
                    <a:bodyPr/>
                    <a:lstStyle/>
                    <a:p>
                      <a:pPr algn="ctr" latinLnBrk="1"/>
                      <a:r>
                        <a:rPr lang="en-US" altLang="ko-KR" dirty="0"/>
                        <a:t>Enc.</a:t>
                      </a:r>
                      <a:endParaRPr lang="ko-KR" altLang="en-US" dirty="0"/>
                    </a:p>
                  </a:txBody>
                  <a:tcPr/>
                </a:tc>
                <a:tc>
                  <a:txBody>
                    <a:bodyPr/>
                    <a:lstStyle/>
                    <a:p>
                      <a:pPr algn="ctr" latinLnBrk="1"/>
                      <a:r>
                        <a:rPr lang="en-US" altLang="ko-KR" dirty="0"/>
                        <a:t>Dec.</a:t>
                      </a:r>
                      <a:endParaRPr lang="ko-KR" altLang="en-US" dirty="0"/>
                    </a:p>
                  </a:txBody>
                  <a:tcPr/>
                </a:tc>
                <a:extLst>
                  <a:ext uri="{0D108BD9-81ED-4DB2-BD59-A6C34878D82A}">
                    <a16:rowId xmlns:a16="http://schemas.microsoft.com/office/drawing/2014/main" val="1709271129"/>
                  </a:ext>
                </a:extLst>
              </a:tr>
              <a:tr h="482324">
                <a:tc>
                  <a:txBody>
                    <a:bodyPr/>
                    <a:lstStyle/>
                    <a:p>
                      <a:pPr algn="ctr" latinLnBrk="1"/>
                      <a:r>
                        <a:rPr lang="en-US" altLang="ko-KR" sz="1600" b="1"/>
                        <a:t>Test 1</a:t>
                      </a:r>
                      <a:endParaRPr lang="ko-KR" altLang="en-US" sz="1600" b="1"/>
                    </a:p>
                  </a:txBody>
                  <a:tcPr/>
                </a:tc>
                <a:tc>
                  <a:txBody>
                    <a:bodyPr/>
                    <a:lstStyle/>
                    <a:p>
                      <a:pPr algn="ctr" latinLnBrk="1"/>
                      <a:r>
                        <a:rPr lang="en-US" altLang="ko-KR" sz="1600" b="1" dirty="0"/>
                        <a:t>-0.02%</a:t>
                      </a:r>
                      <a:endParaRPr lang="ko-KR" altLang="en-US" sz="1600" b="1" dirty="0"/>
                    </a:p>
                  </a:txBody>
                  <a:tcPr/>
                </a:tc>
                <a:tc>
                  <a:txBody>
                    <a:bodyPr/>
                    <a:lstStyle/>
                    <a:p>
                      <a:pPr algn="ctr" latinLnBrk="1"/>
                      <a:r>
                        <a:rPr lang="en-US" altLang="ko-KR" sz="1600" b="1" dirty="0"/>
                        <a:t>-0.01%</a:t>
                      </a:r>
                      <a:endParaRPr lang="ko-KR" altLang="en-US" sz="1600" b="1" dirty="0"/>
                    </a:p>
                  </a:txBody>
                  <a:tcPr/>
                </a:tc>
                <a:tc>
                  <a:txBody>
                    <a:bodyPr/>
                    <a:lstStyle/>
                    <a:p>
                      <a:pPr algn="ctr" latinLnBrk="1"/>
                      <a:r>
                        <a:rPr lang="en-US" altLang="ko-KR" sz="1600" b="1" dirty="0"/>
                        <a:t>-0.04%</a:t>
                      </a:r>
                      <a:endParaRPr lang="ko-KR" altLang="en-US" sz="1600" b="1" dirty="0"/>
                    </a:p>
                  </a:txBody>
                  <a:tcPr/>
                </a:tc>
                <a:tc>
                  <a:txBody>
                    <a:bodyPr/>
                    <a:lstStyle/>
                    <a:p>
                      <a:pPr algn="ctr" latinLnBrk="1"/>
                      <a:r>
                        <a:rPr lang="en-US" altLang="ko-KR" sz="1600" b="1" dirty="0"/>
                        <a:t>100%</a:t>
                      </a:r>
                      <a:endParaRPr lang="ko-KR" altLang="en-US" sz="1600" b="1" dirty="0"/>
                    </a:p>
                  </a:txBody>
                  <a:tcPr/>
                </a:tc>
                <a:tc>
                  <a:txBody>
                    <a:bodyPr/>
                    <a:lstStyle/>
                    <a:p>
                      <a:pPr algn="ctr" latinLnBrk="1"/>
                      <a:r>
                        <a:rPr lang="en-US" altLang="ko-KR" sz="1600" b="1" dirty="0"/>
                        <a:t>99%</a:t>
                      </a:r>
                      <a:endParaRPr lang="ko-KR" altLang="en-US" sz="1600" b="1" dirty="0"/>
                    </a:p>
                  </a:txBody>
                  <a:tcPr/>
                </a:tc>
                <a:tc>
                  <a:txBody>
                    <a:bodyPr/>
                    <a:lstStyle/>
                    <a:p>
                      <a:pPr algn="ctr" latinLnBrk="1"/>
                      <a:r>
                        <a:rPr lang="en-US" altLang="ko-KR" sz="1600" b="1"/>
                        <a:t>Test 1</a:t>
                      </a:r>
                      <a:endParaRPr lang="ko-KR" altLang="en-US" sz="1600" b="1"/>
                    </a:p>
                  </a:txBody>
                  <a:tcPr/>
                </a:tc>
                <a:tc>
                  <a:txBody>
                    <a:bodyPr/>
                    <a:lstStyle/>
                    <a:p>
                      <a:pPr algn="ctr" latinLnBrk="1"/>
                      <a:r>
                        <a:rPr lang="en-US" altLang="ko-KR" sz="1600" b="1" dirty="0"/>
                        <a:t>-0.03%</a:t>
                      </a:r>
                      <a:endParaRPr lang="ko-KR" altLang="en-US" sz="1600" b="1" dirty="0"/>
                    </a:p>
                  </a:txBody>
                  <a:tcPr/>
                </a:tc>
                <a:tc>
                  <a:txBody>
                    <a:bodyPr/>
                    <a:lstStyle/>
                    <a:p>
                      <a:pPr algn="ctr" latinLnBrk="1"/>
                      <a:r>
                        <a:rPr lang="en-US" altLang="ko-KR" sz="1600" b="1" dirty="0"/>
                        <a:t>-0.18%</a:t>
                      </a:r>
                      <a:endParaRPr lang="ko-KR" altLang="en-US" sz="1600" b="1" dirty="0"/>
                    </a:p>
                  </a:txBody>
                  <a:tcPr/>
                </a:tc>
                <a:tc>
                  <a:txBody>
                    <a:bodyPr/>
                    <a:lstStyle/>
                    <a:p>
                      <a:pPr algn="ctr" latinLnBrk="1"/>
                      <a:r>
                        <a:rPr lang="en-US" altLang="ko-KR" sz="1600" b="1" dirty="0"/>
                        <a:t>-0.12%</a:t>
                      </a:r>
                      <a:endParaRPr lang="ko-KR" altLang="en-US" sz="1600" b="1" dirty="0"/>
                    </a:p>
                  </a:txBody>
                  <a:tcPr/>
                </a:tc>
                <a:tc>
                  <a:txBody>
                    <a:bodyPr/>
                    <a:lstStyle/>
                    <a:p>
                      <a:pPr algn="ctr" latinLnBrk="1"/>
                      <a:r>
                        <a:rPr lang="en-US" altLang="ko-KR" sz="1600" b="1" dirty="0"/>
                        <a:t>99%</a:t>
                      </a:r>
                      <a:endParaRPr lang="ko-KR" altLang="en-US" sz="1600" b="1" dirty="0"/>
                    </a:p>
                  </a:txBody>
                  <a:tcPr/>
                </a:tc>
                <a:tc>
                  <a:txBody>
                    <a:bodyPr/>
                    <a:lstStyle/>
                    <a:p>
                      <a:pPr algn="ctr" latinLnBrk="1"/>
                      <a:r>
                        <a:rPr lang="en-US" altLang="ko-KR" sz="1600" b="1" dirty="0"/>
                        <a:t>98%</a:t>
                      </a:r>
                      <a:endParaRPr lang="ko-KR" altLang="en-US" sz="1600" b="1" dirty="0"/>
                    </a:p>
                  </a:txBody>
                  <a:tcPr/>
                </a:tc>
                <a:extLst>
                  <a:ext uri="{0D108BD9-81ED-4DB2-BD59-A6C34878D82A}">
                    <a16:rowId xmlns:a16="http://schemas.microsoft.com/office/drawing/2014/main" val="3917292884"/>
                  </a:ext>
                </a:extLst>
              </a:tr>
              <a:tr h="482324">
                <a:tc>
                  <a:txBody>
                    <a:bodyPr/>
                    <a:lstStyle/>
                    <a:p>
                      <a:pPr algn="ctr" latinLnBrk="1"/>
                      <a:r>
                        <a:rPr lang="en-US" altLang="ko-KR" sz="1600" b="1"/>
                        <a:t>Test 2</a:t>
                      </a:r>
                      <a:endParaRPr lang="ko-KR" altLang="en-US" sz="1600" b="1"/>
                    </a:p>
                  </a:txBody>
                  <a:tcPr/>
                </a:tc>
                <a:tc>
                  <a:txBody>
                    <a:bodyPr/>
                    <a:lstStyle/>
                    <a:p>
                      <a:pPr algn="ctr" latinLnBrk="1"/>
                      <a:r>
                        <a:rPr lang="en-US" altLang="ko-KR" sz="1600" b="1" dirty="0"/>
                        <a:t>-0.01%</a:t>
                      </a:r>
                      <a:endParaRPr lang="ko-KR" altLang="en-US" sz="1600" b="1" dirty="0"/>
                    </a:p>
                  </a:txBody>
                  <a:tcPr/>
                </a:tc>
                <a:tc>
                  <a:txBody>
                    <a:bodyPr/>
                    <a:lstStyle/>
                    <a:p>
                      <a:pPr algn="ctr" latinLnBrk="1"/>
                      <a:r>
                        <a:rPr lang="en-US" altLang="ko-KR" sz="1600" b="1" dirty="0"/>
                        <a:t>0.00%</a:t>
                      </a:r>
                      <a:endParaRPr lang="ko-KR" altLang="en-US" sz="1600" b="1" dirty="0"/>
                    </a:p>
                  </a:txBody>
                  <a:tcPr/>
                </a:tc>
                <a:tc>
                  <a:txBody>
                    <a:bodyPr/>
                    <a:lstStyle/>
                    <a:p>
                      <a:pPr algn="ctr" latinLnBrk="1"/>
                      <a:r>
                        <a:rPr lang="en-US" altLang="ko-KR" sz="1600" b="1" dirty="0"/>
                        <a:t>-0.01%</a:t>
                      </a:r>
                      <a:endParaRPr lang="ko-KR" altLang="en-US" sz="1600" b="1" dirty="0"/>
                    </a:p>
                  </a:txBody>
                  <a:tcPr/>
                </a:tc>
                <a:tc>
                  <a:txBody>
                    <a:bodyPr/>
                    <a:lstStyle/>
                    <a:p>
                      <a:pPr algn="ctr" latinLnBrk="1"/>
                      <a:r>
                        <a:rPr lang="en-US" altLang="ko-KR" sz="1600" b="1" dirty="0"/>
                        <a:t>101%</a:t>
                      </a:r>
                      <a:endParaRPr lang="ko-KR" altLang="en-US" sz="1600" b="1" dirty="0"/>
                    </a:p>
                  </a:txBody>
                  <a:tcPr/>
                </a:tc>
                <a:tc>
                  <a:txBody>
                    <a:bodyPr/>
                    <a:lstStyle/>
                    <a:p>
                      <a:pPr algn="ctr" latinLnBrk="1"/>
                      <a:r>
                        <a:rPr lang="en-US" altLang="ko-KR" sz="1600" b="1"/>
                        <a:t>99%</a:t>
                      </a:r>
                      <a:endParaRPr lang="ko-KR" altLang="en-US" sz="1600" b="1"/>
                    </a:p>
                  </a:txBody>
                  <a:tcPr/>
                </a:tc>
                <a:tc>
                  <a:txBody>
                    <a:bodyPr/>
                    <a:lstStyle/>
                    <a:p>
                      <a:pPr algn="ctr" latinLnBrk="1"/>
                      <a:r>
                        <a:rPr lang="en-US" altLang="ko-KR" sz="1600" b="1"/>
                        <a:t>Test 2</a:t>
                      </a:r>
                      <a:endParaRPr lang="ko-KR" altLang="en-US" sz="1600" b="1"/>
                    </a:p>
                  </a:txBody>
                  <a:tcPr/>
                </a:tc>
                <a:tc>
                  <a:txBody>
                    <a:bodyPr/>
                    <a:lstStyle/>
                    <a:p>
                      <a:pPr algn="ctr" latinLnBrk="1"/>
                      <a:r>
                        <a:rPr lang="en-US" altLang="ko-KR" sz="1600" b="1"/>
                        <a:t>0.01%</a:t>
                      </a:r>
                      <a:endParaRPr lang="ko-KR" altLang="en-US" sz="1600" b="1"/>
                    </a:p>
                  </a:txBody>
                  <a:tcPr/>
                </a:tc>
                <a:tc>
                  <a:txBody>
                    <a:bodyPr/>
                    <a:lstStyle/>
                    <a:p>
                      <a:pPr algn="ctr" latinLnBrk="1"/>
                      <a:r>
                        <a:rPr lang="en-US" altLang="ko-KR" sz="1600" b="1" dirty="0"/>
                        <a:t>0.00%</a:t>
                      </a:r>
                      <a:endParaRPr lang="ko-KR" altLang="en-US" sz="1600" b="1" dirty="0"/>
                    </a:p>
                  </a:txBody>
                  <a:tcPr/>
                </a:tc>
                <a:tc>
                  <a:txBody>
                    <a:bodyPr/>
                    <a:lstStyle/>
                    <a:p>
                      <a:pPr algn="ctr" latinLnBrk="1"/>
                      <a:r>
                        <a:rPr lang="en-US" altLang="ko-KR" sz="1600" b="1" dirty="0"/>
                        <a:t>0.09%</a:t>
                      </a:r>
                      <a:endParaRPr lang="ko-KR" altLang="en-US" sz="1600" b="1" dirty="0"/>
                    </a:p>
                  </a:txBody>
                  <a:tcPr/>
                </a:tc>
                <a:tc>
                  <a:txBody>
                    <a:bodyPr/>
                    <a:lstStyle/>
                    <a:p>
                      <a:pPr algn="ctr" latinLnBrk="1"/>
                      <a:r>
                        <a:rPr lang="en-US" altLang="ko-KR" sz="1600" b="1" dirty="0"/>
                        <a:t>98%</a:t>
                      </a:r>
                      <a:endParaRPr lang="ko-KR" altLang="en-US" sz="1600" b="1" dirty="0"/>
                    </a:p>
                  </a:txBody>
                  <a:tcPr/>
                </a:tc>
                <a:tc>
                  <a:txBody>
                    <a:bodyPr/>
                    <a:lstStyle/>
                    <a:p>
                      <a:pPr algn="ctr" latinLnBrk="1"/>
                      <a:r>
                        <a:rPr lang="en-US" altLang="ko-KR" sz="1600" b="1" dirty="0"/>
                        <a:t>99%</a:t>
                      </a:r>
                      <a:endParaRPr lang="ko-KR" altLang="en-US" sz="1600" b="1" dirty="0"/>
                    </a:p>
                  </a:txBody>
                  <a:tcPr/>
                </a:tc>
                <a:extLst>
                  <a:ext uri="{0D108BD9-81ED-4DB2-BD59-A6C34878D82A}">
                    <a16:rowId xmlns:a16="http://schemas.microsoft.com/office/drawing/2014/main" val="357556530"/>
                  </a:ext>
                </a:extLst>
              </a:tr>
              <a:tr h="482324">
                <a:tc>
                  <a:txBody>
                    <a:bodyPr/>
                    <a:lstStyle/>
                    <a:p>
                      <a:pPr algn="ctr" latinLnBrk="1"/>
                      <a:r>
                        <a:rPr lang="en-US" altLang="ko-KR" sz="1600" b="1"/>
                        <a:t>Test 3</a:t>
                      </a:r>
                      <a:endParaRPr lang="ko-KR" altLang="en-US" sz="1600" b="1"/>
                    </a:p>
                  </a:txBody>
                  <a:tcPr/>
                </a:tc>
                <a:tc>
                  <a:txBody>
                    <a:bodyPr/>
                    <a:lstStyle/>
                    <a:p>
                      <a:pPr algn="ctr" latinLnBrk="1"/>
                      <a:r>
                        <a:rPr lang="en-US" altLang="ko-KR" sz="1600" b="1" dirty="0"/>
                        <a:t>-0.03%</a:t>
                      </a:r>
                      <a:endParaRPr lang="ko-KR" altLang="en-US" sz="1600" b="1" dirty="0"/>
                    </a:p>
                  </a:txBody>
                  <a:tcPr/>
                </a:tc>
                <a:tc>
                  <a:txBody>
                    <a:bodyPr/>
                    <a:lstStyle/>
                    <a:p>
                      <a:pPr algn="ctr" latinLnBrk="1"/>
                      <a:r>
                        <a:rPr lang="en-US" altLang="ko-KR" sz="1600" b="1" dirty="0"/>
                        <a:t>-0.01%</a:t>
                      </a:r>
                      <a:endParaRPr lang="ko-KR" altLang="en-US" sz="1600" b="1" dirty="0"/>
                    </a:p>
                  </a:txBody>
                  <a:tcPr/>
                </a:tc>
                <a:tc>
                  <a:txBody>
                    <a:bodyPr/>
                    <a:lstStyle/>
                    <a:p>
                      <a:pPr algn="ctr" latinLnBrk="1"/>
                      <a:r>
                        <a:rPr lang="en-US" altLang="ko-KR" sz="1600" b="1" dirty="0"/>
                        <a:t>-0.04%</a:t>
                      </a:r>
                      <a:endParaRPr lang="ko-KR" altLang="en-US" sz="1600" b="1" dirty="0"/>
                    </a:p>
                  </a:txBody>
                  <a:tcPr/>
                </a:tc>
                <a:tc>
                  <a:txBody>
                    <a:bodyPr/>
                    <a:lstStyle/>
                    <a:p>
                      <a:pPr algn="ctr" latinLnBrk="1"/>
                      <a:r>
                        <a:rPr lang="en-US" altLang="ko-KR" sz="1600" b="1" dirty="0"/>
                        <a:t>99%</a:t>
                      </a:r>
                      <a:endParaRPr lang="ko-KR" altLang="en-US" sz="1600" b="1" dirty="0"/>
                    </a:p>
                  </a:txBody>
                  <a:tcPr/>
                </a:tc>
                <a:tc>
                  <a:txBody>
                    <a:bodyPr/>
                    <a:lstStyle/>
                    <a:p>
                      <a:pPr algn="ctr" latinLnBrk="1"/>
                      <a:r>
                        <a:rPr lang="en-US" altLang="ko-KR" sz="1600" b="1"/>
                        <a:t>99%</a:t>
                      </a:r>
                      <a:endParaRPr lang="ko-KR" altLang="en-US" sz="1600" b="1"/>
                    </a:p>
                  </a:txBody>
                  <a:tcPr/>
                </a:tc>
                <a:tc>
                  <a:txBody>
                    <a:bodyPr/>
                    <a:lstStyle/>
                    <a:p>
                      <a:pPr algn="ctr" latinLnBrk="1"/>
                      <a:r>
                        <a:rPr lang="en-US" altLang="ko-KR" sz="1600" b="1"/>
                        <a:t>Test 3</a:t>
                      </a:r>
                      <a:endParaRPr lang="ko-KR" altLang="en-US" sz="1600" b="1"/>
                    </a:p>
                  </a:txBody>
                  <a:tcPr/>
                </a:tc>
                <a:tc>
                  <a:txBody>
                    <a:bodyPr/>
                    <a:lstStyle/>
                    <a:p>
                      <a:pPr algn="ctr" latinLnBrk="1"/>
                      <a:r>
                        <a:rPr lang="en-US" altLang="ko-KR" sz="1600" b="1" dirty="0"/>
                        <a:t>-0.04%</a:t>
                      </a:r>
                      <a:endParaRPr lang="ko-KR" altLang="en-US" sz="1600" b="1" dirty="0"/>
                    </a:p>
                  </a:txBody>
                  <a:tcPr/>
                </a:tc>
                <a:tc>
                  <a:txBody>
                    <a:bodyPr/>
                    <a:lstStyle/>
                    <a:p>
                      <a:pPr algn="ctr" latinLnBrk="1"/>
                      <a:r>
                        <a:rPr lang="en-US" altLang="ko-KR" sz="1600" b="1" dirty="0"/>
                        <a:t>-0.04%</a:t>
                      </a:r>
                      <a:endParaRPr lang="ko-KR" altLang="en-US" sz="1600" b="1" dirty="0"/>
                    </a:p>
                  </a:txBody>
                  <a:tcPr/>
                </a:tc>
                <a:tc>
                  <a:txBody>
                    <a:bodyPr/>
                    <a:lstStyle/>
                    <a:p>
                      <a:pPr algn="ctr" latinLnBrk="1"/>
                      <a:r>
                        <a:rPr lang="en-US" altLang="ko-KR" sz="1600" b="1" dirty="0"/>
                        <a:t>-0.04%</a:t>
                      </a:r>
                      <a:endParaRPr lang="ko-KR" altLang="en-US" sz="1600" b="1" dirty="0"/>
                    </a:p>
                  </a:txBody>
                  <a:tcPr/>
                </a:tc>
                <a:tc>
                  <a:txBody>
                    <a:bodyPr/>
                    <a:lstStyle/>
                    <a:p>
                      <a:pPr algn="ctr" latinLnBrk="1"/>
                      <a:r>
                        <a:rPr lang="en-US" altLang="ko-KR" sz="1600" b="1"/>
                        <a:t>98%</a:t>
                      </a:r>
                      <a:endParaRPr lang="ko-KR" altLang="en-US" sz="1600" b="1" dirty="0"/>
                    </a:p>
                  </a:txBody>
                  <a:tcPr/>
                </a:tc>
                <a:tc>
                  <a:txBody>
                    <a:bodyPr/>
                    <a:lstStyle/>
                    <a:p>
                      <a:pPr algn="ctr" latinLnBrk="1"/>
                      <a:r>
                        <a:rPr lang="en-US" altLang="ko-KR" sz="1600" b="1" dirty="0"/>
                        <a:t>98%</a:t>
                      </a:r>
                      <a:endParaRPr lang="ko-KR" altLang="en-US" sz="1600" b="1" dirty="0"/>
                    </a:p>
                  </a:txBody>
                  <a:tcPr/>
                </a:tc>
                <a:extLst>
                  <a:ext uri="{0D108BD9-81ED-4DB2-BD59-A6C34878D82A}">
                    <a16:rowId xmlns:a16="http://schemas.microsoft.com/office/drawing/2014/main" val="2015031427"/>
                  </a:ext>
                </a:extLst>
              </a:tr>
            </a:tbl>
          </a:graphicData>
        </a:graphic>
      </p:graphicFrame>
    </p:spTree>
    <p:extLst>
      <p:ext uri="{BB962C8B-B14F-4D97-AF65-F5344CB8AC3E}">
        <p14:creationId xmlns:p14="http://schemas.microsoft.com/office/powerpoint/2010/main" val="13432516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a:xfrm>
            <a:off x="248445" y="118693"/>
            <a:ext cx="8647112" cy="480131"/>
          </a:xfrm>
        </p:spPr>
        <p:txBody>
          <a:bodyPr/>
          <a:lstStyle/>
          <a:p>
            <a:r>
              <a:rPr lang="en-US" altLang="ko-KR" dirty="0"/>
              <a:t>Conclusion</a:t>
            </a:r>
            <a:endParaRPr lang="ko-KR" altLang="en-US"/>
          </a:p>
        </p:txBody>
      </p:sp>
      <p:sp>
        <p:nvSpPr>
          <p:cNvPr id="7" name="텍스트 개체 틀 1"/>
          <p:cNvSpPr>
            <a:spLocks noGrp="1"/>
          </p:cNvSpPr>
          <p:nvPr>
            <p:ph type="body" sz="quarter" idx="10"/>
          </p:nvPr>
        </p:nvSpPr>
        <p:spPr>
          <a:xfrm>
            <a:off x="248444" y="895546"/>
            <a:ext cx="8647112" cy="5221214"/>
          </a:xfrm>
        </p:spPr>
        <p:txBody>
          <a:bodyPr/>
          <a:lstStyle/>
          <a:p>
            <a:r>
              <a:rPr lang="en-CA" altLang="ko-KR" dirty="0"/>
              <a:t>This contribution includes two optimization tests. ( Removal of unnecessary flag signalling and Unification of enable condition between MH mode and Triangle prediction mode )</a:t>
            </a:r>
            <a:endParaRPr lang="en-US" altLang="ko-KR" dirty="0"/>
          </a:p>
          <a:p>
            <a:pPr marL="0" indent="0">
              <a:buNone/>
            </a:pPr>
            <a:r>
              <a:rPr lang="en-US" altLang="ko-KR" dirty="0"/>
              <a:t> </a:t>
            </a:r>
          </a:p>
          <a:p>
            <a:r>
              <a:rPr lang="en-US" altLang="ko-KR" dirty="0"/>
              <a:t>0.03% gain in RA and 0.04% gain in LDB in Test 3.</a:t>
            </a:r>
          </a:p>
          <a:p>
            <a:endParaRPr lang="en-US" altLang="ko-KR" dirty="0"/>
          </a:p>
          <a:p>
            <a:r>
              <a:rPr lang="en-US" altLang="ko-KR" dirty="0"/>
              <a:t>The adoption of Test 3 on VVC software </a:t>
            </a:r>
            <a:r>
              <a:rPr lang="en-US" altLang="ko-KR"/>
              <a:t>is requested</a:t>
            </a:r>
            <a:r>
              <a:rPr lang="en-US" altLang="ko-KR" dirty="0"/>
              <a:t>.</a:t>
            </a:r>
          </a:p>
          <a:p>
            <a:endParaRPr lang="en-US" altLang="ko-KR" dirty="0"/>
          </a:p>
          <a:p>
            <a:r>
              <a:rPr lang="en-US" altLang="ko-KR" dirty="0"/>
              <a:t>We thank Qualcomm for cross-checking.</a:t>
            </a:r>
          </a:p>
          <a:p>
            <a:pPr marL="0" indent="0">
              <a:buNone/>
            </a:pPr>
            <a:endParaRPr lang="en-US" altLang="ko-KR" dirty="0"/>
          </a:p>
          <a:p>
            <a:endParaRPr lang="en-US" altLang="ko-KR" dirty="0"/>
          </a:p>
          <a:p>
            <a:pPr lvl="1"/>
            <a:endParaRPr lang="en-US" altLang="ko-KR" dirty="0"/>
          </a:p>
          <a:p>
            <a:pPr lvl="1"/>
            <a:endParaRPr lang="en-US" altLang="ko-KR" dirty="0"/>
          </a:p>
          <a:p>
            <a:pPr lvl="1"/>
            <a:endParaRPr lang="en-US" altLang="ko-KR" dirty="0"/>
          </a:p>
          <a:p>
            <a:endParaRPr lang="ko-KR" altLang="en-US" dirty="0"/>
          </a:p>
        </p:txBody>
      </p:sp>
    </p:spTree>
    <p:extLst>
      <p:ext uri="{BB962C8B-B14F-4D97-AF65-F5344CB8AC3E}">
        <p14:creationId xmlns:p14="http://schemas.microsoft.com/office/powerpoint/2010/main" val="34783533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제목 1"/>
          <p:cNvSpPr txBox="1">
            <a:spLocks/>
          </p:cNvSpPr>
          <p:nvPr/>
        </p:nvSpPr>
        <p:spPr>
          <a:xfrm>
            <a:off x="710961" y="3307980"/>
            <a:ext cx="3385907" cy="708210"/>
          </a:xfrm>
          <a:prstGeom prst="rect">
            <a:avLst/>
          </a:prstGeom>
        </p:spPr>
        <p:txBody>
          <a:bodyPr/>
          <a:lstStyle>
            <a:lvl1pPr algn="l" defTabSz="914400" rtl="0" eaLnBrk="1" latinLnBrk="1" hangingPunct="1">
              <a:lnSpc>
                <a:spcPct val="90000"/>
              </a:lnSpc>
              <a:spcBef>
                <a:spcPct val="0"/>
              </a:spcBef>
              <a:buNone/>
              <a:defRPr sz="3600" b="1" i="0" kern="1200">
                <a:solidFill>
                  <a:schemeClr val="tx1"/>
                </a:solidFill>
                <a:latin typeface="+mj-ea"/>
                <a:ea typeface="+mj-ea"/>
                <a:cs typeface="Noto Sans CJK KR" charset="-127"/>
              </a:defRPr>
            </a:lvl1pPr>
          </a:lstStyle>
          <a:p>
            <a:r>
              <a:rPr kumimoji="1" lang="en-US" altLang="ko-KR" sz="4400" dirty="0">
                <a:solidFill>
                  <a:srgbClr val="1428A0"/>
                </a:solidFill>
                <a:cs typeface="Exo 2" charset="0"/>
              </a:rPr>
              <a:t>Thank you</a:t>
            </a:r>
            <a:endParaRPr kumimoji="1" lang="ko-KR" altLang="en-US" sz="4400" dirty="0">
              <a:solidFill>
                <a:srgbClr val="1428A0"/>
              </a:solidFill>
              <a:cs typeface="Exo 2" charset="0"/>
            </a:endParaRPr>
          </a:p>
        </p:txBody>
      </p:sp>
    </p:spTree>
    <p:extLst>
      <p:ext uri="{BB962C8B-B14F-4D97-AF65-F5344CB8AC3E}">
        <p14:creationId xmlns:p14="http://schemas.microsoft.com/office/powerpoint/2010/main" val="8149113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제목 2"/>
          <p:cNvSpPr>
            <a:spLocks noGrp="1"/>
          </p:cNvSpPr>
          <p:nvPr>
            <p:ph type="title"/>
          </p:nvPr>
        </p:nvSpPr>
        <p:spPr>
          <a:xfrm>
            <a:off x="248445" y="118693"/>
            <a:ext cx="8647112" cy="480131"/>
          </a:xfrm>
        </p:spPr>
        <p:txBody>
          <a:bodyPr/>
          <a:lstStyle/>
          <a:p>
            <a:r>
              <a:rPr lang="en-US" altLang="ko-KR" dirty="0"/>
              <a:t>Result</a:t>
            </a:r>
            <a:endParaRPr lang="ko-KR" altLang="en-US" dirty="0"/>
          </a:p>
        </p:txBody>
      </p:sp>
      <p:sp>
        <p:nvSpPr>
          <p:cNvPr id="7" name="텍스트 개체 틀 1"/>
          <p:cNvSpPr>
            <a:spLocks noGrp="1"/>
          </p:cNvSpPr>
          <p:nvPr>
            <p:ph type="body" sz="quarter" idx="10"/>
          </p:nvPr>
        </p:nvSpPr>
        <p:spPr>
          <a:xfrm>
            <a:off x="248444" y="895546"/>
            <a:ext cx="8647112" cy="1071477"/>
          </a:xfrm>
        </p:spPr>
        <p:txBody>
          <a:bodyPr/>
          <a:lstStyle/>
          <a:p>
            <a:r>
              <a:rPr lang="en-CA" altLang="ko-KR" dirty="0"/>
              <a:t>Test 1 : Removal of redundant mode flag</a:t>
            </a:r>
            <a:endParaRPr lang="en-US" altLang="ko-KR" dirty="0"/>
          </a:p>
          <a:p>
            <a:endParaRPr lang="ko-KR" altLang="ko-KR" dirty="0"/>
          </a:p>
        </p:txBody>
      </p:sp>
      <p:pic>
        <p:nvPicPr>
          <p:cNvPr id="6" name="그림 5"/>
          <p:cNvPicPr/>
          <p:nvPr/>
        </p:nvPicPr>
        <p:blipFill>
          <a:blip r:embed="rId3">
            <a:extLst>
              <a:ext uri="{28A0092B-C50C-407E-A947-70E740481C1C}">
                <a14:useLocalDpi xmlns:a14="http://schemas.microsoft.com/office/drawing/2010/main" val="0"/>
              </a:ext>
            </a:extLst>
          </a:blip>
          <a:srcRect/>
          <a:stretch>
            <a:fillRect/>
          </a:stretch>
        </p:blipFill>
        <p:spPr bwMode="auto">
          <a:xfrm>
            <a:off x="1197673" y="1431284"/>
            <a:ext cx="6529007" cy="4375156"/>
          </a:xfrm>
          <a:prstGeom prst="rect">
            <a:avLst/>
          </a:prstGeom>
          <a:noFill/>
          <a:ln>
            <a:noFill/>
          </a:ln>
        </p:spPr>
      </p:pic>
    </p:spTree>
    <p:extLst>
      <p:ext uri="{BB962C8B-B14F-4D97-AF65-F5344CB8AC3E}">
        <p14:creationId xmlns:p14="http://schemas.microsoft.com/office/powerpoint/2010/main" val="373717357"/>
      </p:ext>
    </p:extLst>
  </p:cSld>
  <p:clrMapOvr>
    <a:masterClrMapping/>
  </p:clrMapOvr>
</p:sld>
</file>

<file path=ppt/theme/theme1.xml><?xml version="1.0" encoding="utf-8"?>
<a:theme xmlns:a="http://schemas.openxmlformats.org/drawingml/2006/main" name="Office 테마">
  <a:themeElements>
    <a:clrScheme name="사용자 지정 11">
      <a:dk1>
        <a:srgbClr val="2C2D2F"/>
      </a:dk1>
      <a:lt1>
        <a:srgbClr val="FFFFFF"/>
      </a:lt1>
      <a:dk2>
        <a:srgbClr val="61626A"/>
      </a:dk2>
      <a:lt2>
        <a:srgbClr val="DEDEDE"/>
      </a:lt2>
      <a:accent1>
        <a:srgbClr val="044EA2"/>
      </a:accent1>
      <a:accent2>
        <a:srgbClr val="95BFED"/>
      </a:accent2>
      <a:accent3>
        <a:srgbClr val="424243"/>
      </a:accent3>
      <a:accent4>
        <a:srgbClr val="E1EDEE"/>
      </a:accent4>
      <a:accent5>
        <a:srgbClr val="044EA2"/>
      </a:accent5>
      <a:accent6>
        <a:srgbClr val="B3CEDD"/>
      </a:accent6>
      <a:hlink>
        <a:srgbClr val="044EA2"/>
      </a:hlink>
      <a:folHlink>
        <a:srgbClr val="0D2ECA"/>
      </a:folHlink>
    </a:clrScheme>
    <a:fontScheme name="Office 테마">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테마">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맑은 고딕"/>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3239</TotalTime>
  <Words>604</Words>
  <Application>Microsoft Office PowerPoint</Application>
  <PresentationFormat>화면 슬라이드 쇼(4:3)</PresentationFormat>
  <Paragraphs>199</Paragraphs>
  <Slides>11</Slides>
  <Notes>9</Notes>
  <HiddenSlides>0</HiddenSlides>
  <MMClips>0</MMClips>
  <ScaleCrop>false</ScaleCrop>
  <HeadingPairs>
    <vt:vector size="8" baseType="variant">
      <vt:variant>
        <vt:lpstr>사용한 글꼴</vt:lpstr>
      </vt:variant>
      <vt:variant>
        <vt:i4>4</vt:i4>
      </vt:variant>
      <vt:variant>
        <vt:lpstr>테마</vt:lpstr>
      </vt:variant>
      <vt:variant>
        <vt:i4>1</vt:i4>
      </vt:variant>
      <vt:variant>
        <vt:lpstr>슬라이드 제목</vt:lpstr>
      </vt:variant>
      <vt:variant>
        <vt:i4>11</vt:i4>
      </vt:variant>
      <vt:variant>
        <vt:lpstr>재구성한 쇼</vt:lpstr>
      </vt:variant>
      <vt:variant>
        <vt:i4>1</vt:i4>
      </vt:variant>
    </vt:vector>
  </HeadingPairs>
  <TitlesOfParts>
    <vt:vector size="17" baseType="lpstr">
      <vt:lpstr>맑은 고딕</vt:lpstr>
      <vt:lpstr>Arial</vt:lpstr>
      <vt:lpstr>Calibri</vt:lpstr>
      <vt:lpstr>Times New Roman</vt:lpstr>
      <vt:lpstr>Office 테마</vt:lpstr>
      <vt:lpstr>CE10-related: Joint optimizations of Triangular prediction unit mode and Multi-Hypothesis prediction mode JVET-M0207</vt:lpstr>
      <vt:lpstr>Introduction</vt:lpstr>
      <vt:lpstr>Optimiztion test 1</vt:lpstr>
      <vt:lpstr>Optimization test 2</vt:lpstr>
      <vt:lpstr>Optimiztion test 3</vt:lpstr>
      <vt:lpstr>Result</vt:lpstr>
      <vt:lpstr>Conclusion</vt:lpstr>
      <vt:lpstr>PowerPoint 프레젠테이션</vt:lpstr>
      <vt:lpstr>Result</vt:lpstr>
      <vt:lpstr>Result</vt:lpstr>
      <vt:lpstr>Result</vt:lpstr>
      <vt:lpstr>재구성한 쇼 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프레젠테이션</dc:title>
  <dc:creator>Microsoft Office 사용자</dc:creator>
  <cp:lastModifiedBy>jeong seungsoo</cp:lastModifiedBy>
  <cp:revision>208</cp:revision>
  <dcterms:created xsi:type="dcterms:W3CDTF">2017-08-28T02:36:56Z</dcterms:created>
  <dcterms:modified xsi:type="dcterms:W3CDTF">2019-01-13T16:28:47Z</dcterms:modified>
</cp:coreProperties>
</file>

<file path=docProps/custom.xml><?xml version="1.0" encoding="utf-8"?>
<Properties xmlns="http://schemas.openxmlformats.org/officeDocument/2006/custom-properties" xmlns:vt="http://schemas.openxmlformats.org/officeDocument/2006/docPropsVTypes">
  <property fmtid="{5C58129F-E5B8-477A-9B38-B3E54BFA04C8}" pid="2">
    <vt:lpwstr>88E2CA7DA740E51D625C323DD66B4F4206A6C78A74461D15BF48BA2B48BF78F3</vt:lpwstr>
  </property>
  <property fmtid="{D5CDD505-2E9C-101B-9397-08002B2CF9AE}" pid="2" name="NSCPROP">
    <vt:lpwstr>NSCCustomProperty</vt:lpwstr>
  </property>
  <property fmtid="{D5CDD505-2E9C-101B-9397-08002B2CF9AE}" pid="3" name="NSCPROP_SA">
    <vt:lpwstr>C:\Users\Samsung\Desktop\기고문\JVET_11th_meeting_JVET-K0115.pptx</vt:lpwstr>
  </property>
</Properties>
</file>