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9"/>
  </p:notesMasterIdLst>
  <p:handoutMasterIdLst>
    <p:handoutMasterId r:id="rId10"/>
  </p:handoutMasterIdLst>
  <p:sldIdLst>
    <p:sldId id="573" r:id="rId2"/>
    <p:sldId id="314" r:id="rId3"/>
    <p:sldId id="317" r:id="rId4"/>
    <p:sldId id="579" r:id="rId5"/>
    <p:sldId id="580" r:id="rId6"/>
    <p:sldId id="581" r:id="rId7"/>
    <p:sldId id="582" r:id="rId8"/>
  </p:sldIdLst>
  <p:sldSz cx="12192000" cy="6858000"/>
  <p:notesSz cx="6858000" cy="9144000"/>
  <p:custDataLst>
    <p:tags r:id="rId1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10" autoAdjust="0"/>
    <p:restoredTop sz="95840" autoAdjust="0"/>
  </p:normalViewPr>
  <p:slideViewPr>
    <p:cSldViewPr snapToGrid="0">
      <p:cViewPr varScale="1">
        <p:scale>
          <a:sx n="86" d="100"/>
          <a:sy n="86" d="100"/>
        </p:scale>
        <p:origin x="514" y="58"/>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mod="1">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6150" y="555625"/>
            <a:ext cx="4964113" cy="2792413"/>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760A96-B9A0-4977-9688-08995ED4B580}" type="slidenum">
              <a:rPr lang="en-US" smtClean="0"/>
              <a:pPr/>
              <a:t>3</a:t>
            </a:fld>
            <a:endParaRPr lang="en-US" dirty="0"/>
          </a:p>
        </p:txBody>
      </p:sp>
    </p:spTree>
    <p:extLst>
      <p:ext uri="{BB962C8B-B14F-4D97-AF65-F5344CB8AC3E}">
        <p14:creationId xmlns:p14="http://schemas.microsoft.com/office/powerpoint/2010/main" val="169365338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5706" y="273051"/>
            <a:ext cx="11639551" cy="561975"/>
          </a:xfrm>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buClr>
                <a:schemeClr val="accent2"/>
              </a:buClr>
              <a:defRPr>
                <a:solidFill>
                  <a:srgbClr val="333333"/>
                </a:solidFill>
              </a:defRPr>
            </a:lvl1pPr>
            <a:lvl2pPr>
              <a:buClr>
                <a:schemeClr val="accent1"/>
              </a:buClr>
              <a:defRPr>
                <a:solidFill>
                  <a:srgbClr val="333333"/>
                </a:solidFill>
              </a:defRPr>
            </a:lvl2pPr>
            <a:lvl3pPr>
              <a:buClr>
                <a:schemeClr val="tx2"/>
              </a:buClr>
              <a:defRPr>
                <a:solidFill>
                  <a:srgbClr val="333333"/>
                </a:solidFill>
              </a:defRPr>
            </a:lvl3pPr>
            <a:lvl4pPr>
              <a:buClr>
                <a:schemeClr val="accent1"/>
              </a:buClr>
              <a:buFont typeface="Lucida Grande"/>
              <a:buChar char="»"/>
              <a:defRPr>
                <a:solidFill>
                  <a:srgbClr val="333333"/>
                </a:solidFill>
              </a:defRPr>
            </a:lvl4pPr>
            <a:lvl5pPr>
              <a:buClr>
                <a:schemeClr val="tx2"/>
              </a:buClr>
              <a:defRPr>
                <a:solidFill>
                  <a:srgbClr val="333333"/>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51522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43.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p:txBody>
          <a:bodyPr/>
          <a:lstStyle/>
          <a:p>
            <a:r>
              <a:rPr lang="en-CA" sz="3400" b="1" u="sng" dirty="0"/>
              <a:t>JVET-M0150 - CE2.4.3:</a:t>
            </a:r>
            <a:br>
              <a:rPr lang="en-CA" sz="3400" b="1" dirty="0"/>
            </a:br>
            <a:r>
              <a:rPr lang="en-CA" sz="3400" b="1" dirty="0"/>
              <a:t>Affine restriction for worst-case memory bandwidth reduction</a:t>
            </a:r>
            <a:endParaRPr lang="en-US" sz="34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dirty="0"/>
              <a:t>Luong Pham Van, Wei-Jung Chien</a:t>
            </a:r>
          </a:p>
          <a:p>
            <a:r>
              <a:rPr lang="en-US" dirty="0"/>
              <a:t>Han Huang, Vadim Seregin, Marta </a:t>
            </a:r>
            <a:r>
              <a:rPr lang="en-CA" dirty="0"/>
              <a:t>Karczewicz</a:t>
            </a:r>
            <a:endParaRPr lang="en-US"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01/2019</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chemeClr val="tx1">
                    <a:lumMod val="85000"/>
                    <a:lumOff val="15000"/>
                  </a:schemeClr>
                </a:solidFill>
              </a:rPr>
              <a:t>Introduction</a:t>
            </a:r>
          </a:p>
        </p:txBody>
      </p:sp>
      <p:sp>
        <p:nvSpPr>
          <p:cNvPr id="3" name="Content Placeholder 2"/>
          <p:cNvSpPr>
            <a:spLocks noGrp="1"/>
          </p:cNvSpPr>
          <p:nvPr>
            <p:ph idx="1"/>
          </p:nvPr>
        </p:nvSpPr>
        <p:spPr>
          <a:xfrm>
            <a:off x="475488" y="1008590"/>
            <a:ext cx="11210544" cy="5294555"/>
          </a:xfrm>
        </p:spPr>
        <p:txBody>
          <a:bodyPr>
            <a:normAutofit/>
          </a:bodyPr>
          <a:lstStyle/>
          <a:p>
            <a:pPr hangingPunct="0"/>
            <a:endParaRPr lang="en-US" dirty="0"/>
          </a:p>
          <a:p>
            <a:pPr hangingPunct="0"/>
            <a:r>
              <a:rPr lang="en-US" sz="2400" dirty="0">
                <a:solidFill>
                  <a:schemeClr val="tx1"/>
                </a:solidFill>
              </a:rPr>
              <a:t>Affine motion compensation (MC)</a:t>
            </a:r>
          </a:p>
          <a:p>
            <a:pPr lvl="1" hangingPunct="0"/>
            <a:r>
              <a:rPr lang="en-US" sz="2400" dirty="0">
                <a:solidFill>
                  <a:schemeClr val="tx1"/>
                </a:solidFill>
              </a:rPr>
              <a:t>6 parameter affine model</a:t>
            </a:r>
          </a:p>
          <a:p>
            <a:pPr lvl="1" hangingPunct="0"/>
            <a:endParaRPr lang="en-US" dirty="0"/>
          </a:p>
          <a:p>
            <a:pPr lvl="1" hangingPunct="0"/>
            <a:endParaRPr lang="en-US" dirty="0"/>
          </a:p>
          <a:p>
            <a:pPr lvl="1" hangingPunct="0"/>
            <a:endParaRPr lang="en-US" dirty="0"/>
          </a:p>
          <a:p>
            <a:pPr lvl="1" hangingPunct="0"/>
            <a:endParaRPr lang="en-US" dirty="0"/>
          </a:p>
          <a:p>
            <a:pPr marL="287337" lvl="1" indent="0" hangingPunct="0">
              <a:buNone/>
            </a:pPr>
            <a:endParaRPr lang="en-US" dirty="0"/>
          </a:p>
          <a:p>
            <a:pPr lvl="1" hangingPunct="0"/>
            <a:endParaRPr lang="en-US" dirty="0"/>
          </a:p>
          <a:p>
            <a:pPr lvl="1" hangingPunct="0"/>
            <a:r>
              <a:rPr lang="en-US" sz="2400" dirty="0">
                <a:solidFill>
                  <a:schemeClr val="tx1"/>
                </a:solidFill>
              </a:rPr>
              <a:t>4-parameter affine model</a:t>
            </a:r>
          </a:p>
        </p:txBody>
      </p:sp>
      <p:sp>
        <p:nvSpPr>
          <p:cNvPr id="4" name="Rectangle 2"/>
          <p:cNvSpPr>
            <a:spLocks noChangeArrowheads="1"/>
          </p:cNvSpPr>
          <p:nvPr/>
        </p:nvSpPr>
        <p:spPr bwMode="auto">
          <a:xfrm>
            <a:off x="1524001"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5" name="Picture 4">
            <a:extLst>
              <a:ext uri="{FF2B5EF4-FFF2-40B4-BE49-F238E27FC236}">
                <a16:creationId xmlns:a16="http://schemas.microsoft.com/office/drawing/2014/main" id="{FAA2EF60-7040-4174-86B3-6652C6C9A087}"/>
              </a:ext>
            </a:extLst>
          </p:cNvPr>
          <p:cNvPicPr>
            <a:picLocks noChangeAspect="1"/>
          </p:cNvPicPr>
          <p:nvPr/>
        </p:nvPicPr>
        <p:blipFill>
          <a:blip r:embed="rId2"/>
          <a:stretch>
            <a:fillRect/>
          </a:stretch>
        </p:blipFill>
        <p:spPr>
          <a:xfrm>
            <a:off x="7639050" y="1333500"/>
            <a:ext cx="2419350" cy="2324100"/>
          </a:xfrm>
          <a:prstGeom prst="rect">
            <a:avLst/>
          </a:prstGeom>
        </p:spPr>
      </p:pic>
      <p:graphicFrame>
        <p:nvGraphicFramePr>
          <p:cNvPr id="11" name="Table 10">
            <a:extLst>
              <a:ext uri="{FF2B5EF4-FFF2-40B4-BE49-F238E27FC236}">
                <a16:creationId xmlns:a16="http://schemas.microsoft.com/office/drawing/2014/main" id="{8E777C68-DE1B-4B48-B592-46B61EABE983}"/>
              </a:ext>
            </a:extLst>
          </p:cNvPr>
          <p:cNvGraphicFramePr>
            <a:graphicFrameLocks noGrp="1"/>
          </p:cNvGraphicFramePr>
          <p:nvPr>
            <p:extLst/>
          </p:nvPr>
        </p:nvGraphicFramePr>
        <p:xfrm>
          <a:off x="8038712" y="1772678"/>
          <a:ext cx="1752600" cy="1752748"/>
        </p:xfrm>
        <a:graphic>
          <a:graphicData uri="http://schemas.openxmlformats.org/drawingml/2006/table">
            <a:tbl>
              <a:tblPr firstRow="1" bandRow="1">
                <a:tableStyleId>{5940675A-B579-460E-94D1-54222C63F5DA}</a:tableStyleId>
              </a:tblPr>
              <a:tblGrid>
                <a:gridCol w="438150">
                  <a:extLst>
                    <a:ext uri="{9D8B030D-6E8A-4147-A177-3AD203B41FA5}">
                      <a16:colId xmlns:a16="http://schemas.microsoft.com/office/drawing/2014/main" val="1839212320"/>
                    </a:ext>
                  </a:extLst>
                </a:gridCol>
                <a:gridCol w="438150">
                  <a:extLst>
                    <a:ext uri="{9D8B030D-6E8A-4147-A177-3AD203B41FA5}">
                      <a16:colId xmlns:a16="http://schemas.microsoft.com/office/drawing/2014/main" val="3981572782"/>
                    </a:ext>
                  </a:extLst>
                </a:gridCol>
                <a:gridCol w="438150">
                  <a:extLst>
                    <a:ext uri="{9D8B030D-6E8A-4147-A177-3AD203B41FA5}">
                      <a16:colId xmlns:a16="http://schemas.microsoft.com/office/drawing/2014/main" val="531454050"/>
                    </a:ext>
                  </a:extLst>
                </a:gridCol>
                <a:gridCol w="438150">
                  <a:extLst>
                    <a:ext uri="{9D8B030D-6E8A-4147-A177-3AD203B41FA5}">
                      <a16:colId xmlns:a16="http://schemas.microsoft.com/office/drawing/2014/main" val="1064811234"/>
                    </a:ext>
                  </a:extLst>
                </a:gridCol>
              </a:tblGrid>
              <a:tr h="438187">
                <a:tc>
                  <a:txBody>
                    <a:bodyPr/>
                    <a:lstStyle/>
                    <a:p>
                      <a:endParaRPr lang="en-US" sz="200" dirty="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22241859"/>
                  </a:ext>
                </a:extLst>
              </a:tr>
              <a:tr h="438187">
                <a:tc>
                  <a:txBody>
                    <a:bodyPr/>
                    <a:lstStyle/>
                    <a:p>
                      <a:endParaRPr lang="en-US" sz="20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346833837"/>
                  </a:ext>
                </a:extLst>
              </a:tr>
              <a:tr h="438187">
                <a:tc>
                  <a:txBody>
                    <a:bodyPr/>
                    <a:lstStyle/>
                    <a:p>
                      <a:endParaRPr lang="en-US" sz="20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647296602"/>
                  </a:ext>
                </a:extLst>
              </a:tr>
              <a:tr h="438187">
                <a:tc>
                  <a:txBody>
                    <a:bodyPr/>
                    <a:lstStyle/>
                    <a:p>
                      <a:endParaRPr lang="en-US" sz="200"/>
                    </a:p>
                  </a:txBody>
                  <a:tcPr>
                    <a:lnL w="12700" cap="flat" cmpd="sng" algn="ctr">
                      <a:no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20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tc>
                  <a:txBody>
                    <a:bodyPr/>
                    <a:lstStyle/>
                    <a:p>
                      <a:endParaRPr lang="en-US" sz="200" dirty="0"/>
                    </a:p>
                  </a:txBody>
                  <a:tcPr>
                    <a:lnL w="12700" cap="flat" cmpd="sng" algn="ctr">
                      <a:solidFill>
                        <a:schemeClr val="tx1"/>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noFill/>
                      <a:prstDash val="solid"/>
                      <a:round/>
                      <a:headEnd type="none" w="med" len="med"/>
                      <a:tailEnd type="none" w="med" len="med"/>
                    </a:lnB>
                  </a:tcPr>
                </a:tc>
                <a:extLst>
                  <a:ext uri="{0D108BD9-81ED-4DB2-BD59-A6C34878D82A}">
                    <a16:rowId xmlns:a16="http://schemas.microsoft.com/office/drawing/2014/main" val="3836534110"/>
                  </a:ext>
                </a:extLst>
              </a:tr>
            </a:tbl>
          </a:graphicData>
        </a:graphic>
      </p:graphicFrame>
      <mc:AlternateContent xmlns:mc="http://schemas.openxmlformats.org/markup-compatibility/2006" xmlns:a14="http://schemas.microsoft.com/office/drawing/2010/main">
        <mc:Choice Requires="a14">
          <p:sp>
            <p:nvSpPr>
              <p:cNvPr id="32" name="Rectangle 31">
                <a:extLst>
                  <a:ext uri="{FF2B5EF4-FFF2-40B4-BE49-F238E27FC236}">
                    <a16:creationId xmlns:a16="http://schemas.microsoft.com/office/drawing/2014/main" id="{DC6D800C-68C3-4BED-B055-4B2CC2DFC084}"/>
                  </a:ext>
                </a:extLst>
              </p:cNvPr>
              <p:cNvSpPr/>
              <p:nvPr/>
            </p:nvSpPr>
            <p:spPr>
              <a:xfrm>
                <a:off x="2023512" y="2426957"/>
                <a:ext cx="4107343" cy="1202189"/>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eqArr>
                            <m:eqArrPr>
                              <m:ctrlPr>
                                <a:rPr lang="en-US" sz="1600" i="1">
                                  <a:latin typeface="Cambria Math" panose="02040503050406030204" pitchFamily="18" charset="0"/>
                                </a:rPr>
                              </m:ctrlPr>
                            </m:eqArrPr>
                            <m:e>
                              <m:r>
                                <a:rPr lang="en-US" sz="160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𝑥</m:t>
                                  </m:r>
                                </m:sub>
                              </m:sSub>
                              <m:r>
                                <a:rPr lang="en-US" sz="1600">
                                  <a:latin typeface="Cambria Math" panose="02040503050406030204" pitchFamily="18" charset="0"/>
                                </a:rPr>
                                <m:t>=</m:t>
                              </m:r>
                              <m:r>
                                <a:rPr lang="en-US" sz="1600" i="1">
                                  <a:latin typeface="Cambria Math" panose="02040503050406030204" pitchFamily="18" charset="0"/>
                                </a:rPr>
                                <m:t>𝑥</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1</m:t>
                                          </m:r>
                                          <m:r>
                                            <a:rPr lang="en-US" sz="1600" i="1">
                                              <a:latin typeface="Cambria Math" panose="02040503050406030204" pitchFamily="18" charset="0"/>
                                            </a:rPr>
                                            <m:t>𝑥</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2</m:t>
                                          </m:r>
                                          <m:r>
                                            <a:rPr lang="en-US" sz="1600" i="1">
                                              <a:latin typeface="Cambria Math" panose="02040503050406030204" pitchFamily="18" charset="0"/>
                                            </a:rPr>
                                            <m:t>𝑥</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𝑥</m:t>
                                  </m:r>
                                </m:sub>
                              </m:sSub>
                            </m:e>
                            <m:e>
                              <m:r>
                                <a:rPr lang="en-US" sz="160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𝑦</m:t>
                                  </m:r>
                                </m:sub>
                              </m:sSub>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1</m:t>
                                          </m:r>
                                          <m:r>
                                            <a:rPr lang="en-US" sz="1600" i="1">
                                              <a:latin typeface="Cambria Math" panose="02040503050406030204" pitchFamily="18" charset="0"/>
                                            </a:rPr>
                                            <m:t>𝑦</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2</m:t>
                                          </m:r>
                                          <m:r>
                                            <a:rPr lang="en-US" sz="1600" i="1">
                                              <a:latin typeface="Cambria Math" panose="02040503050406030204" pitchFamily="18" charset="0"/>
                                            </a:rPr>
                                            <m:t>𝑦</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𝑦</m:t>
                                  </m:r>
                                </m:sub>
                              </m:sSub>
                            </m:e>
                          </m:eqArr>
                        </m:e>
                      </m:d>
                    </m:oMath>
                  </m:oMathPara>
                </a14:m>
                <a:endParaRPr lang="en-US" sz="1600" dirty="0"/>
              </a:p>
            </p:txBody>
          </p:sp>
        </mc:Choice>
        <mc:Fallback xmlns="">
          <p:sp>
            <p:nvSpPr>
              <p:cNvPr id="32" name="Rectangle 31">
                <a:extLst>
                  <a:ext uri="{FF2B5EF4-FFF2-40B4-BE49-F238E27FC236}">
                    <a16:creationId xmlns:a16="http://schemas.microsoft.com/office/drawing/2014/main" id="{DC6D800C-68C3-4BED-B055-4B2CC2DFC084}"/>
                  </a:ext>
                </a:extLst>
              </p:cNvPr>
              <p:cNvSpPr>
                <a:spLocks noRot="1" noChangeAspect="1" noMove="1" noResize="1" noEditPoints="1" noAdjustHandles="1" noChangeArrowheads="1" noChangeShapeType="1" noTextEdit="1"/>
              </p:cNvSpPr>
              <p:nvPr/>
            </p:nvSpPr>
            <p:spPr>
              <a:xfrm>
                <a:off x="2023512" y="2426957"/>
                <a:ext cx="4107343" cy="120218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3" name="Rectangle 32">
                <a:extLst>
                  <a:ext uri="{FF2B5EF4-FFF2-40B4-BE49-F238E27FC236}">
                    <a16:creationId xmlns:a16="http://schemas.microsoft.com/office/drawing/2014/main" id="{5168C76F-169C-4007-85E1-029B16ACADC6}"/>
                  </a:ext>
                </a:extLst>
              </p:cNvPr>
              <p:cNvSpPr/>
              <p:nvPr/>
            </p:nvSpPr>
            <p:spPr>
              <a:xfrm>
                <a:off x="2014630" y="4712169"/>
                <a:ext cx="3991413" cy="120571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d>
                        <m:dPr>
                          <m:begChr m:val="{"/>
                          <m:endChr m:val=""/>
                          <m:ctrlPr>
                            <a:rPr lang="en-US" sz="1600" i="1">
                              <a:latin typeface="Cambria Math" panose="02040503050406030204" pitchFamily="18" charset="0"/>
                            </a:rPr>
                          </m:ctrlPr>
                        </m:dPr>
                        <m:e>
                          <m:eqArr>
                            <m:eqArrPr>
                              <m:ctrlPr>
                                <a:rPr lang="en-US" sz="1600" i="1">
                                  <a:latin typeface="Cambria Math" panose="02040503050406030204" pitchFamily="18" charset="0"/>
                                </a:rPr>
                              </m:ctrlPr>
                            </m:eqArrPr>
                            <m:e>
                              <m:r>
                                <a:rPr lang="en-US" sz="160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𝑥</m:t>
                                  </m:r>
                                </m:sub>
                              </m:sSub>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1</m:t>
                                          </m:r>
                                          <m:r>
                                            <a:rPr lang="en-US" sz="1600" i="1">
                                              <a:latin typeface="Cambria Math" panose="02040503050406030204" pitchFamily="18" charset="0"/>
                                            </a:rPr>
                                            <m:t>𝑥</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1</m:t>
                                          </m:r>
                                          <m:r>
                                            <a:rPr lang="en-US" sz="1600" i="1">
                                              <a:latin typeface="Cambria Math" panose="02040503050406030204" pitchFamily="18" charset="0"/>
                                            </a:rPr>
                                            <m:t>𝑦</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𝑥</m:t>
                                  </m:r>
                                </m:sub>
                              </m:sSub>
                            </m:e>
                            <m:e>
                              <m:r>
                                <a:rPr lang="en-US" sz="1600">
                                  <a:latin typeface="Cambria Math" panose="02040503050406030204" pitchFamily="18" charset="0"/>
                                </a:rPr>
                                <m:t>&amp;</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i="1">
                                      <a:latin typeface="Cambria Math" panose="02040503050406030204" pitchFamily="18" charset="0"/>
                                    </a:rPr>
                                    <m:t>𝑦</m:t>
                                  </m:r>
                                </m:sub>
                              </m:sSub>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1</m:t>
                                          </m:r>
                                          <m:r>
                                            <a:rPr lang="en-US" sz="1600" i="1">
                                              <a:latin typeface="Cambria Math" panose="02040503050406030204" pitchFamily="18" charset="0"/>
                                            </a:rPr>
                                            <m:t>𝑦</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𝑦</m:t>
                                          </m:r>
                                        </m:sub>
                                      </m:sSub>
                                    </m:e>
                                  </m:d>
                                </m:num>
                                <m:den>
                                  <m:r>
                                    <a:rPr lang="en-US" sz="1600" i="1">
                                      <a:latin typeface="Cambria Math" panose="02040503050406030204" pitchFamily="18" charset="0"/>
                                    </a:rPr>
                                    <m:t>𝑤</m:t>
                                  </m:r>
                                </m:den>
                              </m:f>
                              <m:r>
                                <a:rPr lang="en-US" sz="1600" i="1">
                                  <a:latin typeface="Cambria Math" panose="02040503050406030204" pitchFamily="18" charset="0"/>
                                </a:rPr>
                                <m:t>𝑥</m:t>
                              </m:r>
                              <m:r>
                                <a:rPr lang="en-US" sz="1600">
                                  <a:latin typeface="Cambria Math" panose="02040503050406030204" pitchFamily="18" charset="0"/>
                                </a:rPr>
                                <m:t>+</m:t>
                              </m:r>
                              <m:f>
                                <m:fPr>
                                  <m:ctrlPr>
                                    <a:rPr lang="en-US" sz="1600" i="1">
                                      <a:latin typeface="Cambria Math" panose="02040503050406030204" pitchFamily="18" charset="0"/>
                                    </a:rPr>
                                  </m:ctrlPr>
                                </m:fPr>
                                <m:num>
                                  <m:d>
                                    <m:dPr>
                                      <m:ctrlPr>
                                        <a:rPr lang="en-US" sz="1600" i="1">
                                          <a:latin typeface="Cambria Math" panose="02040503050406030204" pitchFamily="18" charset="0"/>
                                        </a:rPr>
                                      </m:ctrlPr>
                                    </m:dPr>
                                    <m:e>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1</m:t>
                                          </m:r>
                                          <m:r>
                                            <a:rPr lang="en-US" sz="1600" i="1">
                                              <a:latin typeface="Cambria Math" panose="02040503050406030204" pitchFamily="18" charset="0"/>
                                            </a:rPr>
                                            <m:t>𝑥</m:t>
                                          </m:r>
                                        </m:sub>
                                      </m:sSub>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𝑥</m:t>
                                          </m:r>
                                        </m:sub>
                                      </m:sSub>
                                    </m:e>
                                  </m:d>
                                </m:num>
                                <m:den>
                                  <m:r>
                                    <a:rPr lang="en-US" sz="1600" i="1">
                                      <a:latin typeface="Cambria Math" panose="02040503050406030204" pitchFamily="18" charset="0"/>
                                    </a:rPr>
                                    <m:t>h</m:t>
                                  </m:r>
                                </m:den>
                              </m:f>
                              <m:r>
                                <a:rPr lang="en-US" sz="1600" i="1">
                                  <a:latin typeface="Cambria Math" panose="02040503050406030204" pitchFamily="18" charset="0"/>
                                </a:rPr>
                                <m:t>𝑦</m:t>
                              </m:r>
                              <m:r>
                                <a:rPr lang="en-US" sz="1600">
                                  <a:latin typeface="Cambria Math" panose="02040503050406030204" pitchFamily="18" charset="0"/>
                                </a:rPr>
                                <m:t>+</m:t>
                              </m:r>
                              <m:sSub>
                                <m:sSubPr>
                                  <m:ctrlPr>
                                    <a:rPr lang="en-US" sz="1600" i="1">
                                      <a:latin typeface="Cambria Math" panose="02040503050406030204" pitchFamily="18" charset="0"/>
                                    </a:rPr>
                                  </m:ctrlPr>
                                </m:sSubPr>
                                <m:e>
                                  <m:r>
                                    <a:rPr lang="en-US" sz="1600" i="1">
                                      <a:latin typeface="Cambria Math" panose="02040503050406030204" pitchFamily="18" charset="0"/>
                                    </a:rPr>
                                    <m:t>𝑣</m:t>
                                  </m:r>
                                </m:e>
                                <m:sub>
                                  <m:r>
                                    <a:rPr lang="en-US" sz="1600">
                                      <a:latin typeface="Cambria Math" panose="02040503050406030204" pitchFamily="18" charset="0"/>
                                    </a:rPr>
                                    <m:t>0</m:t>
                                  </m:r>
                                  <m:r>
                                    <a:rPr lang="en-US" sz="1600" i="1">
                                      <a:latin typeface="Cambria Math" panose="02040503050406030204" pitchFamily="18" charset="0"/>
                                    </a:rPr>
                                    <m:t>𝑦</m:t>
                                  </m:r>
                                </m:sub>
                              </m:sSub>
                            </m:e>
                          </m:eqArr>
                        </m:e>
                      </m:d>
                    </m:oMath>
                  </m:oMathPara>
                </a14:m>
                <a:endParaRPr lang="en-US" sz="1600" dirty="0"/>
              </a:p>
            </p:txBody>
          </p:sp>
        </mc:Choice>
        <mc:Fallback xmlns="">
          <p:sp>
            <p:nvSpPr>
              <p:cNvPr id="33" name="Rectangle 32">
                <a:extLst>
                  <a:ext uri="{FF2B5EF4-FFF2-40B4-BE49-F238E27FC236}">
                    <a16:creationId xmlns:a16="http://schemas.microsoft.com/office/drawing/2014/main" id="{5168C76F-169C-4007-85E1-029B16ACADC6}"/>
                  </a:ext>
                </a:extLst>
              </p:cNvPr>
              <p:cNvSpPr>
                <a:spLocks noRot="1" noChangeAspect="1" noMove="1" noResize="1" noEditPoints="1" noAdjustHandles="1" noChangeArrowheads="1" noChangeShapeType="1" noTextEdit="1"/>
              </p:cNvSpPr>
              <p:nvPr/>
            </p:nvSpPr>
            <p:spPr>
              <a:xfrm>
                <a:off x="2014630" y="4712169"/>
                <a:ext cx="3991413" cy="120571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4" name="Rectangle 33">
                <a:extLst>
                  <a:ext uri="{FF2B5EF4-FFF2-40B4-BE49-F238E27FC236}">
                    <a16:creationId xmlns:a16="http://schemas.microsoft.com/office/drawing/2014/main" id="{CF6B3CD6-F7B5-4E1A-B558-DF45550EE319}"/>
                  </a:ext>
                </a:extLst>
              </p:cNvPr>
              <p:cNvSpPr/>
              <p:nvPr/>
            </p:nvSpPr>
            <p:spPr>
              <a:xfrm>
                <a:off x="2133600" y="3723540"/>
                <a:ext cx="6934200" cy="428194"/>
              </a:xfrm>
              <a:prstGeom prst="rect">
                <a:avLst/>
              </a:prstGeom>
            </p:spPr>
            <p:txBody>
              <a:bodyPr wrap="square">
                <a:spAutoFit/>
              </a:bodyPr>
              <a:lstStyle/>
              <a:p>
                <a:r>
                  <a:rPr lang="en-CA" sz="2000" dirty="0"/>
                  <a:t>(</a:t>
                </a:r>
                <a14:m>
                  <m:oMath xmlns:m="http://schemas.openxmlformats.org/officeDocument/2006/math">
                    <m:sSub>
                      <m:sSubPr>
                        <m:ctrlPr>
                          <a:rPr lang="en-US" sz="2000" i="1">
                            <a:latin typeface="Cambria Math" panose="02040503050406030204" pitchFamily="18" charset="0"/>
                          </a:rPr>
                        </m:ctrlPr>
                      </m:sSubPr>
                      <m:e>
                        <m:r>
                          <a:rPr lang="en-US" sz="2000">
                            <a:latin typeface="Cambria Math" panose="02040503050406030204" pitchFamily="18" charset="0"/>
                          </a:rPr>
                          <m:t>𝑣</m:t>
                        </m:r>
                      </m:e>
                      <m:sub>
                        <m:r>
                          <a:rPr lang="en-US" sz="2000">
                            <a:latin typeface="Cambria Math" panose="02040503050406030204" pitchFamily="18" charset="0"/>
                          </a:rPr>
                          <m:t>𝑥</m:t>
                        </m:r>
                      </m:sub>
                    </m:sSub>
                    <m:r>
                      <a:rPr lang="en-US" sz="2000">
                        <a:latin typeface="Cambria Math" panose="02040503050406030204" pitchFamily="18" charset="0"/>
                      </a:rPr>
                      <m:t>,</m:t>
                    </m:r>
                    <m:sSub>
                      <m:sSubPr>
                        <m:ctrlPr>
                          <a:rPr lang="en-US" sz="2000" i="1">
                            <a:latin typeface="Cambria Math" panose="02040503050406030204" pitchFamily="18" charset="0"/>
                          </a:rPr>
                        </m:ctrlPr>
                      </m:sSubPr>
                      <m:e>
                        <m:r>
                          <a:rPr lang="en-US" sz="2000">
                            <a:latin typeface="Cambria Math" panose="02040503050406030204" pitchFamily="18" charset="0"/>
                          </a:rPr>
                          <m:t>𝑣</m:t>
                        </m:r>
                      </m:e>
                      <m:sub>
                        <m:r>
                          <a:rPr lang="en-US" sz="2000">
                            <a:latin typeface="Cambria Math" panose="02040503050406030204" pitchFamily="18" charset="0"/>
                          </a:rPr>
                          <m:t>𝑦</m:t>
                        </m:r>
                      </m:sub>
                    </m:sSub>
                  </m:oMath>
                </a14:m>
                <a:r>
                  <a:rPr lang="en-CA" sz="2000" dirty="0"/>
                  <a:t>) is the motion vector (MV) at the coordinate (</a:t>
                </a:r>
                <a14:m>
                  <m:oMath xmlns:m="http://schemas.openxmlformats.org/officeDocument/2006/math">
                    <m:r>
                      <a:rPr lang="en-US" sz="2000">
                        <a:latin typeface="Cambria Math" panose="02040503050406030204" pitchFamily="18" charset="0"/>
                      </a:rPr>
                      <m:t>𝑥</m:t>
                    </m:r>
                    <m:r>
                      <a:rPr lang="en-US" sz="2000">
                        <a:latin typeface="Cambria Math" panose="02040503050406030204" pitchFamily="18" charset="0"/>
                      </a:rPr>
                      <m:t>,</m:t>
                    </m:r>
                    <m:r>
                      <a:rPr lang="en-US" sz="2000">
                        <a:latin typeface="Cambria Math" panose="02040503050406030204" pitchFamily="18" charset="0"/>
                      </a:rPr>
                      <m:t>𝑦</m:t>
                    </m:r>
                  </m:oMath>
                </a14:m>
                <a:r>
                  <a:rPr lang="en-CA" sz="2000" dirty="0"/>
                  <a:t>)</a:t>
                </a:r>
                <a:endParaRPr lang="en-US" sz="2000" dirty="0"/>
              </a:p>
            </p:txBody>
          </p:sp>
        </mc:Choice>
        <mc:Fallback xmlns="">
          <p:sp>
            <p:nvSpPr>
              <p:cNvPr id="34" name="Rectangle 33">
                <a:extLst>
                  <a:ext uri="{FF2B5EF4-FFF2-40B4-BE49-F238E27FC236}">
                    <a16:creationId xmlns:a16="http://schemas.microsoft.com/office/drawing/2014/main" id="{CF6B3CD6-F7B5-4E1A-B558-DF45550EE319}"/>
                  </a:ext>
                </a:extLst>
              </p:cNvPr>
              <p:cNvSpPr>
                <a:spLocks noRot="1" noChangeAspect="1" noMove="1" noResize="1" noEditPoints="1" noAdjustHandles="1" noChangeArrowheads="1" noChangeShapeType="1" noTextEdit="1"/>
              </p:cNvSpPr>
              <p:nvPr/>
            </p:nvSpPr>
            <p:spPr>
              <a:xfrm>
                <a:off x="2133600" y="3723540"/>
                <a:ext cx="6934200" cy="428194"/>
              </a:xfrm>
              <a:prstGeom prst="rect">
                <a:avLst/>
              </a:prstGeom>
              <a:blipFill>
                <a:blip r:embed="rId5"/>
                <a:stretch>
                  <a:fillRect l="-879" t="-10000" b="-17143"/>
                </a:stretch>
              </a:blipFill>
            </p:spPr>
            <p:txBody>
              <a:bodyPr/>
              <a:lstStyle/>
              <a:p>
                <a:r>
                  <a:rPr lang="en-US">
                    <a:noFill/>
                  </a:rPr>
                  <a:t> </a:t>
                </a:r>
              </a:p>
            </p:txBody>
          </p:sp>
        </mc:Fallback>
      </mc:AlternateContent>
    </p:spTree>
    <p:extLst>
      <p:ext uri="{BB962C8B-B14F-4D97-AF65-F5344CB8AC3E}">
        <p14:creationId xmlns:p14="http://schemas.microsoft.com/office/powerpoint/2010/main" val="16254544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762" y="273051"/>
            <a:ext cx="10291440" cy="561975"/>
          </a:xfrm>
        </p:spPr>
        <p:txBody>
          <a:bodyPr/>
          <a:lstStyle/>
          <a:p>
            <a:r>
              <a:rPr lang="en-US" dirty="0">
                <a:solidFill>
                  <a:schemeClr val="tx1">
                    <a:lumMod val="85000"/>
                    <a:lumOff val="15000"/>
                  </a:schemeClr>
                </a:solidFill>
              </a:rPr>
              <a:t>Worst-case achieves INTER_8x4/INTER_4x8</a:t>
            </a:r>
          </a:p>
        </p:txBody>
      </p:sp>
      <p:sp>
        <p:nvSpPr>
          <p:cNvPr id="3" name="Content Placeholder 2"/>
          <p:cNvSpPr>
            <a:spLocks noGrp="1"/>
          </p:cNvSpPr>
          <p:nvPr>
            <p:ph idx="1"/>
          </p:nvPr>
        </p:nvSpPr>
        <p:spPr>
          <a:xfrm>
            <a:off x="630319" y="1285107"/>
            <a:ext cx="10101714" cy="4769463"/>
          </a:xfrm>
        </p:spPr>
        <p:txBody>
          <a:bodyPr/>
          <a:lstStyle/>
          <a:p>
            <a:r>
              <a:rPr lang="en-US" sz="2400" dirty="0">
                <a:solidFill>
                  <a:schemeClr val="tx1"/>
                </a:solidFill>
              </a:rPr>
              <a:t>General rule:</a:t>
            </a:r>
          </a:p>
          <a:p>
            <a:pPr lvl="1"/>
            <a:r>
              <a:rPr lang="en-US" sz="2000" dirty="0">
                <a:solidFill>
                  <a:schemeClr val="tx1"/>
                </a:solidFill>
              </a:rPr>
              <a:t>Control points satisfies the condition: </a:t>
            </a:r>
          </a:p>
          <a:p>
            <a:pPr marL="287337" lvl="1" indent="0">
              <a:buNone/>
            </a:pPr>
            <a:r>
              <a:rPr lang="en-US" sz="2000" dirty="0">
                <a:solidFill>
                  <a:schemeClr val="tx1"/>
                </a:solidFill>
                <a:sym typeface="Wingdings" panose="05000000000000000000" pitchFamily="2" charset="2"/>
              </a:rPr>
              <a:t>    Sub-lock size is 4x4</a:t>
            </a:r>
          </a:p>
          <a:p>
            <a:pPr lvl="1"/>
            <a:r>
              <a:rPr lang="en-US" sz="2000" dirty="0">
                <a:solidFill>
                  <a:schemeClr val="tx1"/>
                </a:solidFill>
                <a:sym typeface="Wingdings" panose="05000000000000000000" pitchFamily="2" charset="2"/>
              </a:rPr>
              <a:t>Otherwise, sub-block size is changed</a:t>
            </a:r>
            <a:endParaRPr lang="en-US" dirty="0"/>
          </a:p>
          <a:p>
            <a:r>
              <a:rPr lang="en-US" sz="2400" dirty="0">
                <a:solidFill>
                  <a:schemeClr val="tx1"/>
                </a:solidFill>
              </a:rPr>
              <a:t>Condition for INTER_8x4/4x8 worst-case affine bandwidth:</a:t>
            </a:r>
          </a:p>
          <a:p>
            <a:endParaRPr lang="en-US" sz="1800" dirty="0">
              <a:solidFill>
                <a:srgbClr val="000000"/>
              </a:solidFill>
              <a:latin typeface="Consolas" panose="020B0609020204030204" pitchFamily="49" charset="0"/>
            </a:endParaRPr>
          </a:p>
          <a:p>
            <a:pPr marL="914400" algn="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endParaRPr lang="en-US" sz="1800" dirty="0">
              <a:solidFill>
                <a:srgbClr val="000000"/>
              </a:solidFill>
              <a:latin typeface="Consolas" panose="020B0609020204030204" pitchFamily="49" charset="0"/>
            </a:endParaRPr>
          </a:p>
          <a:p>
            <a:endParaRPr lang="en-US" b="1" dirty="0"/>
          </a:p>
          <a:p>
            <a:pPr marL="0" indent="0">
              <a:buNone/>
            </a:pPr>
            <a:endParaRPr lang="en-US" sz="1400" dirty="0"/>
          </a:p>
          <a:p>
            <a:pPr marL="0" indent="0">
              <a:buNone/>
            </a:pPr>
            <a:endParaRPr lang="en-US" sz="1400" dirty="0"/>
          </a:p>
          <a:p>
            <a:pPr marL="0" indent="0">
              <a:buNone/>
            </a:pPr>
            <a:r>
              <a:rPr lang="en-US" sz="1400" dirty="0"/>
              <a:t>	</a:t>
            </a:r>
          </a:p>
          <a:p>
            <a:pPr marL="0" indent="0">
              <a:buNone/>
            </a:pPr>
            <a:r>
              <a:rPr lang="en-US" sz="1400" dirty="0"/>
              <a:t>	              Where </a:t>
            </a:r>
            <a:r>
              <a:rPr lang="en-US" sz="1400" i="1" dirty="0"/>
              <a:t>Norm</a:t>
            </a:r>
            <a:r>
              <a:rPr lang="en-US" sz="1400" dirty="0"/>
              <a:t>(</a:t>
            </a:r>
            <a:r>
              <a:rPr lang="en-US" sz="1400" i="1" dirty="0"/>
              <a:t>v</a:t>
            </a:r>
            <a:r>
              <a:rPr lang="en-US" sz="1400" i="1" baseline="-25000" dirty="0"/>
              <a:t>1</a:t>
            </a:r>
            <a:r>
              <a:rPr lang="en-US" sz="1400" dirty="0"/>
              <a:t>) = </a:t>
            </a:r>
            <a:r>
              <a:rPr lang="en-US" sz="1400" i="1" dirty="0"/>
              <a:t>v</a:t>
            </a:r>
            <a:r>
              <a:rPr lang="en-US" sz="1400" i="1" baseline="-25000" dirty="0"/>
              <a:t>1</a:t>
            </a:r>
            <a:r>
              <a:rPr lang="en-US" sz="1400" dirty="0"/>
              <a:t>*128/</a:t>
            </a:r>
            <a:r>
              <a:rPr lang="en-US" sz="1400" i="1" dirty="0"/>
              <a:t>w</a:t>
            </a:r>
            <a:r>
              <a:rPr lang="en-US" sz="1400" dirty="0"/>
              <a:t>, </a:t>
            </a:r>
            <a:r>
              <a:rPr lang="en-US" sz="1400" i="1" dirty="0"/>
              <a:t>Norm</a:t>
            </a:r>
            <a:r>
              <a:rPr lang="en-US" sz="1400" dirty="0"/>
              <a:t>(</a:t>
            </a:r>
            <a:r>
              <a:rPr lang="en-US" sz="1400" i="1" dirty="0"/>
              <a:t>v</a:t>
            </a:r>
            <a:r>
              <a:rPr lang="en-US" sz="1400" i="1" baseline="-25000" dirty="0"/>
              <a:t>2</a:t>
            </a:r>
            <a:r>
              <a:rPr lang="en-US" sz="1400" dirty="0"/>
              <a:t>) = </a:t>
            </a:r>
            <a:r>
              <a:rPr lang="en-US" sz="1400" i="1" dirty="0"/>
              <a:t>v</a:t>
            </a:r>
            <a:r>
              <a:rPr lang="en-US" sz="1400" i="1" baseline="-25000" dirty="0"/>
              <a:t>2</a:t>
            </a:r>
            <a:r>
              <a:rPr lang="en-US" sz="1400" dirty="0"/>
              <a:t>*128/</a:t>
            </a:r>
            <a:r>
              <a:rPr lang="en-US" sz="1400" i="1" dirty="0"/>
              <a:t>h</a:t>
            </a:r>
          </a:p>
        </p:txBody>
      </p:sp>
      <mc:AlternateContent xmlns:mc="http://schemas.openxmlformats.org/markup-compatibility/2006" xmlns:a14="http://schemas.microsoft.com/office/drawing/2010/main">
        <mc:Choice Requires="a14">
          <p:sp>
            <p:nvSpPr>
              <p:cNvPr id="46" name="Rectangle 45">
                <a:extLst>
                  <a:ext uri="{FF2B5EF4-FFF2-40B4-BE49-F238E27FC236}">
                    <a16:creationId xmlns:a16="http://schemas.microsoft.com/office/drawing/2014/main" id="{5EB50E1A-210D-4F12-8FE2-A345D24D3CD5}"/>
                  </a:ext>
                </a:extLst>
              </p:cNvPr>
              <p:cNvSpPr/>
              <p:nvPr/>
            </p:nvSpPr>
            <p:spPr>
              <a:xfrm>
                <a:off x="1249370" y="4781862"/>
                <a:ext cx="5181600" cy="691471"/>
              </a:xfrm>
              <a:prstGeom prst="rect">
                <a:avLst/>
              </a:prstGeom>
            </p:spPr>
            <p:txBody>
              <a:bodyPr wrap="square">
                <a:spAutoFit/>
              </a:bodyPr>
              <a:lstStyle/>
              <a:p>
                <a:pPr marL="914400" algn="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1</m:t>
                                  </m:r>
                                  <m:r>
                                    <a:rPr lang="en-US">
                                      <a:solidFill>
                                        <a:srgbClr val="000000"/>
                                      </a:solidFill>
                                      <a:latin typeface="Cambria Math" panose="02040503050406030204" pitchFamily="18" charset="0"/>
                                    </a:rPr>
                                    <m:t>𝑦</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𝑦</m:t>
                                  </m:r>
                                </m:sub>
                              </m:sSub>
                            </m:e>
                          </m:d>
                          <m:r>
                            <a:rPr lang="en-US">
                              <a:solidFill>
                                <a:srgbClr val="000000"/>
                              </a:solidFill>
                              <a:latin typeface="Cambria Math" panose="02040503050406030204" pitchFamily="18" charset="0"/>
                            </a:rPr>
                            <m:t>−</m:t>
                          </m:r>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2</m:t>
                                  </m:r>
                                  <m:r>
                                    <a:rPr lang="en-US">
                                      <a:solidFill>
                                        <a:srgbClr val="000000"/>
                                      </a:solidFill>
                                      <a:latin typeface="Cambria Math" panose="02040503050406030204" pitchFamily="18" charset="0"/>
                                    </a:rPr>
                                    <m:t>𝑦</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𝑦</m:t>
                                  </m:r>
                                </m:sub>
                              </m:sSub>
                            </m:e>
                          </m:d>
                        </m:e>
                      </m:d>
                      <m:r>
                        <a:rPr lang="en-US">
                          <a:solidFill>
                            <a:srgbClr val="000000"/>
                          </a:solidFill>
                          <a:latin typeface="Cambria Math" panose="02040503050406030204" pitchFamily="18" charset="0"/>
                        </a:rPr>
                        <m:t>&lt; </m:t>
                      </m:r>
                      <m:r>
                        <m:rPr>
                          <m:nor/>
                        </m:rPr>
                        <a:rPr lang="en-US" dirty="0">
                          <a:solidFill>
                            <a:srgbClr val="000000"/>
                          </a:solidFill>
                          <a:latin typeface="Consolas" panose="020B0609020204030204" pitchFamily="49" charset="0"/>
                        </a:rPr>
                        <m:t> 128∗3.25</m:t>
                      </m:r>
                    </m:oMath>
                  </m:oMathPara>
                </a14:m>
                <a:endParaRPr lang="en-US" dirty="0">
                  <a:solidFill>
                    <a:srgbClr val="000000"/>
                  </a:solidFill>
                  <a:latin typeface="Consolas" panose="020B0609020204030204" pitchFamily="49" charset="0"/>
                </a:endParaRPr>
              </a:p>
            </p:txBody>
          </p:sp>
        </mc:Choice>
        <mc:Fallback xmlns="">
          <p:sp>
            <p:nvSpPr>
              <p:cNvPr id="46" name="Rectangle 45">
                <a:extLst>
                  <a:ext uri="{FF2B5EF4-FFF2-40B4-BE49-F238E27FC236}">
                    <a16:creationId xmlns:a16="http://schemas.microsoft.com/office/drawing/2014/main" id="{5EB50E1A-210D-4F12-8FE2-A345D24D3CD5}"/>
                  </a:ext>
                </a:extLst>
              </p:cNvPr>
              <p:cNvSpPr>
                <a:spLocks noRot="1" noChangeAspect="1" noMove="1" noResize="1" noEditPoints="1" noAdjustHandles="1" noChangeArrowheads="1" noChangeShapeType="1" noTextEdit="1"/>
              </p:cNvSpPr>
              <p:nvPr/>
            </p:nvSpPr>
            <p:spPr>
              <a:xfrm>
                <a:off x="1249370" y="4781862"/>
                <a:ext cx="5181600" cy="691471"/>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7" name="Rectangle 46">
                <a:extLst>
                  <a:ext uri="{FF2B5EF4-FFF2-40B4-BE49-F238E27FC236}">
                    <a16:creationId xmlns:a16="http://schemas.microsoft.com/office/drawing/2014/main" id="{7590B1D2-3007-4039-AD33-76C8B2E58840}"/>
                  </a:ext>
                </a:extLst>
              </p:cNvPr>
              <p:cNvSpPr/>
              <p:nvPr/>
            </p:nvSpPr>
            <p:spPr>
              <a:xfrm>
                <a:off x="1281680" y="3532561"/>
                <a:ext cx="6131177" cy="369332"/>
              </a:xfrm>
              <a:prstGeom prst="rect">
                <a:avLst/>
              </a:prstGeom>
            </p:spPr>
            <p:txBody>
              <a:bodyPr wrap="square">
                <a:spAutoFit/>
              </a:bodyPr>
              <a:lstStyle/>
              <a:p>
                <a:pPr marL="914400" algn="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1</m:t>
                                  </m:r>
                                  <m:r>
                                    <a:rPr lang="en-US">
                                      <a:solidFill>
                                        <a:srgbClr val="000000"/>
                                      </a:solidFill>
                                      <a:latin typeface="Cambria Math" panose="02040503050406030204" pitchFamily="18" charset="0"/>
                                    </a:rPr>
                                    <m:t>𝑥</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𝑥</m:t>
                                  </m:r>
                                </m:sub>
                              </m:sSub>
                            </m:e>
                          </m:d>
                          <m:r>
                            <a:rPr lang="en-US">
                              <a:solidFill>
                                <a:srgbClr val="000000"/>
                              </a:solidFill>
                              <a:latin typeface="Cambria Math" panose="02040503050406030204" pitchFamily="18" charset="0"/>
                            </a:rPr>
                            <m:t>+</m:t>
                          </m:r>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2</m:t>
                                  </m:r>
                                  <m:r>
                                    <a:rPr lang="en-US">
                                      <a:solidFill>
                                        <a:srgbClr val="000000"/>
                                      </a:solidFill>
                                      <a:latin typeface="Cambria Math" panose="02040503050406030204" pitchFamily="18" charset="0"/>
                                    </a:rPr>
                                    <m:t>𝑥</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𝑥</m:t>
                                  </m:r>
                                </m:sub>
                              </m:sSub>
                            </m:e>
                          </m:d>
                          <m:r>
                            <a:rPr lang="en-US">
                              <a:solidFill>
                                <a:srgbClr val="000000"/>
                              </a:solidFill>
                              <a:latin typeface="Cambria Math" panose="02040503050406030204" pitchFamily="18" charset="0"/>
                            </a:rPr>
                            <m:t> +128</m:t>
                          </m:r>
                        </m:e>
                      </m:d>
                      <m:r>
                        <a:rPr lang="en-US">
                          <a:solidFill>
                            <a:srgbClr val="000000"/>
                          </a:solidFill>
                          <a:latin typeface="Cambria Math" panose="02040503050406030204" pitchFamily="18" charset="0"/>
                        </a:rPr>
                        <m:t>+</m:t>
                      </m:r>
                    </m:oMath>
                  </m:oMathPara>
                </a14:m>
                <a:endParaRPr lang="en-US" dirty="0">
                  <a:solidFill>
                    <a:srgbClr val="000000"/>
                  </a:solidFill>
                  <a:latin typeface="Consolas" panose="020B0609020204030204" pitchFamily="49" charset="0"/>
                </a:endParaRPr>
              </a:p>
            </p:txBody>
          </p:sp>
        </mc:Choice>
        <mc:Fallback xmlns="">
          <p:sp>
            <p:nvSpPr>
              <p:cNvPr id="47" name="Rectangle 46">
                <a:extLst>
                  <a:ext uri="{FF2B5EF4-FFF2-40B4-BE49-F238E27FC236}">
                    <a16:creationId xmlns:a16="http://schemas.microsoft.com/office/drawing/2014/main" id="{7590B1D2-3007-4039-AD33-76C8B2E58840}"/>
                  </a:ext>
                </a:extLst>
              </p:cNvPr>
              <p:cNvSpPr>
                <a:spLocks noRot="1" noChangeAspect="1" noMove="1" noResize="1" noEditPoints="1" noAdjustHandles="1" noChangeArrowheads="1" noChangeShapeType="1" noTextEdit="1"/>
              </p:cNvSpPr>
              <p:nvPr/>
            </p:nvSpPr>
            <p:spPr>
              <a:xfrm>
                <a:off x="1281680" y="3532561"/>
                <a:ext cx="6131177" cy="369332"/>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Rectangle 47">
                <a:extLst>
                  <a:ext uri="{FF2B5EF4-FFF2-40B4-BE49-F238E27FC236}">
                    <a16:creationId xmlns:a16="http://schemas.microsoft.com/office/drawing/2014/main" id="{FD458931-2454-4BAB-9091-FB8E2A61D741}"/>
                  </a:ext>
                </a:extLst>
              </p:cNvPr>
              <p:cNvSpPr/>
              <p:nvPr/>
            </p:nvSpPr>
            <p:spPr>
              <a:xfrm>
                <a:off x="1249370" y="4439167"/>
                <a:ext cx="5577562" cy="369332"/>
              </a:xfrm>
              <a:prstGeom prst="rect">
                <a:avLst/>
              </a:prstGeom>
            </p:spPr>
            <p:txBody>
              <a:bodyPr wrap="square">
                <a:spAutoFit/>
              </a:bodyPr>
              <a:lstStyle/>
              <a:p>
                <a:pPr marL="914400" algn="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1</m:t>
                                  </m:r>
                                  <m:r>
                                    <a:rPr lang="en-US">
                                      <a:solidFill>
                                        <a:srgbClr val="000000"/>
                                      </a:solidFill>
                                      <a:latin typeface="Cambria Math" panose="02040503050406030204" pitchFamily="18" charset="0"/>
                                    </a:rPr>
                                    <m:t>𝑥</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𝑥</m:t>
                                  </m:r>
                                </m:sub>
                              </m:sSub>
                            </m:e>
                          </m:d>
                          <m:r>
                            <a:rPr lang="en-US">
                              <a:solidFill>
                                <a:srgbClr val="000000"/>
                              </a:solidFill>
                              <a:latin typeface="Cambria Math" panose="02040503050406030204" pitchFamily="18" charset="0"/>
                            </a:rPr>
                            <m:t>−</m:t>
                          </m:r>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2</m:t>
                                  </m:r>
                                  <m:r>
                                    <a:rPr lang="en-US">
                                      <a:solidFill>
                                        <a:srgbClr val="000000"/>
                                      </a:solidFill>
                                      <a:latin typeface="Cambria Math" panose="02040503050406030204" pitchFamily="18" charset="0"/>
                                    </a:rPr>
                                    <m:t>𝑥</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𝑥</m:t>
                                  </m:r>
                                </m:sub>
                              </m:sSub>
                            </m:e>
                          </m:d>
                        </m:e>
                      </m:d>
                      <m:r>
                        <a:rPr lang="en-US">
                          <a:solidFill>
                            <a:srgbClr val="000000"/>
                          </a:solidFill>
                          <a:latin typeface="Cambria Math" panose="02040503050406030204" pitchFamily="18" charset="0"/>
                        </a:rPr>
                        <m:t>+</m:t>
                      </m:r>
                    </m:oMath>
                  </m:oMathPara>
                </a14:m>
                <a:endParaRPr lang="en-US" dirty="0">
                  <a:solidFill>
                    <a:srgbClr val="000000"/>
                  </a:solidFill>
                  <a:latin typeface="Consolas" panose="020B0609020204030204" pitchFamily="49" charset="0"/>
                </a:endParaRPr>
              </a:p>
            </p:txBody>
          </p:sp>
        </mc:Choice>
        <mc:Fallback xmlns="">
          <p:sp>
            <p:nvSpPr>
              <p:cNvPr id="48" name="Rectangle 47">
                <a:extLst>
                  <a:ext uri="{FF2B5EF4-FFF2-40B4-BE49-F238E27FC236}">
                    <a16:creationId xmlns:a16="http://schemas.microsoft.com/office/drawing/2014/main" id="{FD458931-2454-4BAB-9091-FB8E2A61D741}"/>
                  </a:ext>
                </a:extLst>
              </p:cNvPr>
              <p:cNvSpPr>
                <a:spLocks noRot="1" noChangeAspect="1" noMove="1" noResize="1" noEditPoints="1" noAdjustHandles="1" noChangeArrowheads="1" noChangeShapeType="1" noTextEdit="1"/>
              </p:cNvSpPr>
              <p:nvPr/>
            </p:nvSpPr>
            <p:spPr>
              <a:xfrm>
                <a:off x="1249370" y="4439167"/>
                <a:ext cx="5577562" cy="369332"/>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9" name="Rectangle 48">
                <a:extLst>
                  <a:ext uri="{FF2B5EF4-FFF2-40B4-BE49-F238E27FC236}">
                    <a16:creationId xmlns:a16="http://schemas.microsoft.com/office/drawing/2014/main" id="{87204E78-CA6E-45C2-AB0E-D437E3F8A450}"/>
                  </a:ext>
                </a:extLst>
              </p:cNvPr>
              <p:cNvSpPr/>
              <p:nvPr/>
            </p:nvSpPr>
            <p:spPr>
              <a:xfrm>
                <a:off x="1226601" y="4050251"/>
                <a:ext cx="7757604" cy="414472"/>
              </a:xfrm>
              <a:prstGeom prst="rect">
                <a:avLst/>
              </a:prstGeom>
            </p:spPr>
            <p:txBody>
              <a:bodyPr wrap="square">
                <a:spAutoFit/>
              </a:bodyPr>
              <a:lstStyle/>
              <a:p>
                <a:pPr marL="914400" algn="r">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14:m>
                  <m:oMathPara xmlns:m="http://schemas.openxmlformats.org/officeDocument/2006/math">
                    <m:oMathParaPr>
                      <m:jc m:val="centerGroup"/>
                    </m:oMathParaPr>
                    <m:oMath xmlns:m="http://schemas.openxmlformats.org/officeDocument/2006/math">
                      <m:d>
                        <m:dPr>
                          <m:begChr m:val="|"/>
                          <m:endChr m:val="|"/>
                          <m:ctrlPr>
                            <a:rPr lang="en-US" i="1">
                              <a:solidFill>
                                <a:srgbClr val="000000"/>
                              </a:solidFill>
                              <a:latin typeface="Cambria Math" panose="02040503050406030204" pitchFamily="18" charset="0"/>
                            </a:rPr>
                          </m:ctrlPr>
                        </m:dPr>
                        <m:e>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1</m:t>
                                  </m:r>
                                  <m:r>
                                    <a:rPr lang="en-US">
                                      <a:solidFill>
                                        <a:srgbClr val="000000"/>
                                      </a:solidFill>
                                      <a:latin typeface="Cambria Math" panose="02040503050406030204" pitchFamily="18" charset="0"/>
                                    </a:rPr>
                                    <m:t>𝑦</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𝑦</m:t>
                                  </m:r>
                                </m:sub>
                              </m:sSub>
                            </m:e>
                          </m:d>
                          <m:r>
                            <a:rPr lang="en-US">
                              <a:solidFill>
                                <a:srgbClr val="000000"/>
                              </a:solidFill>
                              <a:latin typeface="Cambria Math" panose="02040503050406030204" pitchFamily="18" charset="0"/>
                            </a:rPr>
                            <m:t>+</m:t>
                          </m:r>
                          <m:r>
                            <a:rPr lang="en-US">
                              <a:solidFill>
                                <a:srgbClr val="000000"/>
                              </a:solidFill>
                              <a:latin typeface="Cambria Math" panose="02040503050406030204" pitchFamily="18" charset="0"/>
                            </a:rPr>
                            <m:t>𝑁𝑜𝑟𝑚</m:t>
                          </m:r>
                          <m:d>
                            <m:dPr>
                              <m:ctrlPr>
                                <a:rPr lang="en-US" i="1">
                                  <a:solidFill>
                                    <a:srgbClr val="000000"/>
                                  </a:solidFill>
                                  <a:latin typeface="Cambria Math" panose="02040503050406030204" pitchFamily="18" charset="0"/>
                                </a:rPr>
                              </m:ctrlPr>
                            </m:dPr>
                            <m:e>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2</m:t>
                                  </m:r>
                                  <m:r>
                                    <a:rPr lang="en-US">
                                      <a:solidFill>
                                        <a:srgbClr val="000000"/>
                                      </a:solidFill>
                                      <a:latin typeface="Cambria Math" panose="02040503050406030204" pitchFamily="18" charset="0"/>
                                    </a:rPr>
                                    <m:t>𝑦</m:t>
                                  </m:r>
                                </m:sub>
                              </m:sSub>
                              <m:r>
                                <a:rPr lang="en-US">
                                  <a:solidFill>
                                    <a:srgbClr val="000000"/>
                                  </a:solidFill>
                                  <a:latin typeface="Cambria Math" panose="02040503050406030204" pitchFamily="18" charset="0"/>
                                </a:rPr>
                                <m:t>−</m:t>
                              </m:r>
                              <m:sSub>
                                <m:sSubPr>
                                  <m:ctrlPr>
                                    <a:rPr lang="en-US" i="1">
                                      <a:solidFill>
                                        <a:srgbClr val="000000"/>
                                      </a:solidFill>
                                      <a:latin typeface="Cambria Math" panose="02040503050406030204" pitchFamily="18" charset="0"/>
                                    </a:rPr>
                                  </m:ctrlPr>
                                </m:sSubPr>
                                <m:e>
                                  <m:r>
                                    <a:rPr lang="en-US">
                                      <a:solidFill>
                                        <a:srgbClr val="000000"/>
                                      </a:solidFill>
                                      <a:latin typeface="Cambria Math" panose="02040503050406030204" pitchFamily="18" charset="0"/>
                                    </a:rPr>
                                    <m:t>𝑣</m:t>
                                  </m:r>
                                </m:e>
                                <m:sub>
                                  <m:r>
                                    <a:rPr lang="en-US">
                                      <a:solidFill>
                                        <a:srgbClr val="000000"/>
                                      </a:solidFill>
                                      <a:latin typeface="Cambria Math" panose="02040503050406030204" pitchFamily="18" charset="0"/>
                                    </a:rPr>
                                    <m:t>0</m:t>
                                  </m:r>
                                  <m:r>
                                    <a:rPr lang="en-US">
                                      <a:solidFill>
                                        <a:srgbClr val="000000"/>
                                      </a:solidFill>
                                      <a:latin typeface="Cambria Math" panose="02040503050406030204" pitchFamily="18" charset="0"/>
                                    </a:rPr>
                                    <m:t>𝑦</m:t>
                                  </m:r>
                                </m:sub>
                              </m:sSub>
                            </m:e>
                          </m:d>
                          <m:r>
                            <a:rPr lang="en-US">
                              <a:solidFill>
                                <a:srgbClr val="000000"/>
                              </a:solidFill>
                              <a:latin typeface="Cambria Math" panose="02040503050406030204" pitchFamily="18" charset="0"/>
                            </a:rPr>
                            <m:t> +128</m:t>
                          </m:r>
                        </m:e>
                      </m:d>
                      <m:r>
                        <a:rPr lang="en-US">
                          <a:solidFill>
                            <a:srgbClr val="000000"/>
                          </a:solidFill>
                          <a:latin typeface="Cambria Math" panose="02040503050406030204" pitchFamily="18" charset="0"/>
                        </a:rPr>
                        <m:t>+</m:t>
                      </m:r>
                    </m:oMath>
                  </m:oMathPara>
                </a14:m>
                <a:endParaRPr lang="en-US" dirty="0">
                  <a:solidFill>
                    <a:srgbClr val="000000"/>
                  </a:solidFill>
                  <a:latin typeface="Consolas" panose="020B0609020204030204" pitchFamily="49" charset="0"/>
                </a:endParaRPr>
              </a:p>
            </p:txBody>
          </p:sp>
        </mc:Choice>
        <mc:Fallback xmlns="">
          <p:sp>
            <p:nvSpPr>
              <p:cNvPr id="49" name="Rectangle 48">
                <a:extLst>
                  <a:ext uri="{FF2B5EF4-FFF2-40B4-BE49-F238E27FC236}">
                    <a16:creationId xmlns:a16="http://schemas.microsoft.com/office/drawing/2014/main" id="{87204E78-CA6E-45C2-AB0E-D437E3F8A450}"/>
                  </a:ext>
                </a:extLst>
              </p:cNvPr>
              <p:cNvSpPr>
                <a:spLocks noRot="1" noChangeAspect="1" noMove="1" noResize="1" noEditPoints="1" noAdjustHandles="1" noChangeArrowheads="1" noChangeShapeType="1" noTextEdit="1"/>
              </p:cNvSpPr>
              <p:nvPr/>
            </p:nvSpPr>
            <p:spPr>
              <a:xfrm>
                <a:off x="1226601" y="4050251"/>
                <a:ext cx="7757604" cy="414472"/>
              </a:xfrm>
              <a:prstGeom prst="rect">
                <a:avLst/>
              </a:prstGeom>
              <a:blipFill>
                <a:blip r:embed="rId6"/>
                <a:stretch>
                  <a:fillRect b="-8824"/>
                </a:stretch>
              </a:blipFill>
            </p:spPr>
            <p:txBody>
              <a:bodyPr/>
              <a:lstStyle/>
              <a:p>
                <a:r>
                  <a:rPr lang="en-US">
                    <a:noFill/>
                  </a:rPr>
                  <a:t> </a:t>
                </a:r>
              </a:p>
            </p:txBody>
          </p:sp>
        </mc:Fallback>
      </mc:AlternateContent>
    </p:spTree>
    <p:extLst>
      <p:ext uri="{BB962C8B-B14F-4D97-AF65-F5344CB8AC3E}">
        <p14:creationId xmlns:p14="http://schemas.microsoft.com/office/powerpoint/2010/main" val="22359519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F222D3-4342-4265-A8AD-7974E6E650C6}"/>
              </a:ext>
            </a:extLst>
          </p:cNvPr>
          <p:cNvSpPr>
            <a:spLocks noGrp="1"/>
          </p:cNvSpPr>
          <p:nvPr>
            <p:ph type="title"/>
          </p:nvPr>
        </p:nvSpPr>
        <p:spPr/>
        <p:txBody>
          <a:bodyPr/>
          <a:lstStyle/>
          <a:p>
            <a:r>
              <a:rPr lang="en-US" dirty="0"/>
              <a:t>Condition for INTER_9x9 worst-case affine bandwidth</a:t>
            </a:r>
          </a:p>
        </p:txBody>
      </p:sp>
      <p:sp>
        <p:nvSpPr>
          <p:cNvPr id="5" name="Rectangle 4">
            <a:extLst>
              <a:ext uri="{FF2B5EF4-FFF2-40B4-BE49-F238E27FC236}">
                <a16:creationId xmlns:a16="http://schemas.microsoft.com/office/drawing/2014/main" id="{42437A61-B40A-40D9-8BCE-356A6093CE8D}"/>
              </a:ext>
            </a:extLst>
          </p:cNvPr>
          <p:cNvSpPr/>
          <p:nvPr/>
        </p:nvSpPr>
        <p:spPr>
          <a:xfrm>
            <a:off x="327891" y="1455476"/>
            <a:ext cx="11536218" cy="2585323"/>
          </a:xfrm>
          <a:prstGeom prst="rect">
            <a:avLst/>
          </a:prstGeom>
        </p:spPr>
        <p:txBody>
          <a:bodyPr wrap="square">
            <a:spAutoFit/>
          </a:bodyPr>
          <a:lstStyle/>
          <a:p>
            <a:r>
              <a:rPr lang="en-US" dirty="0">
                <a:solidFill>
                  <a:srgbClr val="000000"/>
                </a:solidFill>
                <a:latin typeface="Consolas" panose="020B0609020204030204" pitchFamily="49" charset="0"/>
              </a:rPr>
              <a:t> </a:t>
            </a:r>
            <a:r>
              <a:rPr lang="en-US" dirty="0" err="1">
                <a:solidFill>
                  <a:srgbClr val="0000FF"/>
                </a:solidFill>
                <a:latin typeface="Consolas" panose="020B0609020204030204" pitchFamily="49" charset="0"/>
              </a:rPr>
              <a:t>int</a:t>
            </a:r>
            <a:r>
              <a:rPr lang="en-US" dirty="0">
                <a:solidFill>
                  <a:srgbClr val="000000"/>
                </a:solidFill>
                <a:latin typeface="Consolas" panose="020B0609020204030204" pitchFamily="49" charset="0"/>
              </a:rPr>
              <a:t>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 128 * 16;</a:t>
            </a:r>
          </a:p>
          <a:p>
            <a:r>
              <a:rPr lang="en-US" dirty="0">
                <a:solidFill>
                  <a:srgbClr val="000000"/>
                </a:solidFill>
                <a:latin typeface="Consolas" panose="020B0609020204030204" pitchFamily="49" charset="0"/>
              </a:rPr>
              <a:t>  </a:t>
            </a:r>
            <a:r>
              <a:rPr lang="en-US" dirty="0">
                <a:solidFill>
                  <a:srgbClr val="0000FF"/>
                </a:solidFill>
                <a:latin typeface="Consolas" panose="020B0609020204030204" pitchFamily="49" charset="0"/>
              </a:rPr>
              <a:t>if</a:t>
            </a:r>
            <a:r>
              <a:rPr lang="en-US" dirty="0">
                <a:solidFill>
                  <a:srgbClr val="000000"/>
                </a:solidFill>
                <a:latin typeface="Consolas" panose="020B0609020204030204" pitchFamily="49" charset="0"/>
              </a:rPr>
              <a:t> ((4 * </a:t>
            </a:r>
            <a:r>
              <a:rPr lang="en-US" dirty="0" err="1">
                <a:solidFill>
                  <a:srgbClr val="000000"/>
                </a:solidFill>
                <a:latin typeface="Consolas" panose="020B0609020204030204" pitchFamily="49" charset="0"/>
              </a:rPr>
              <a:t>iDMvHorX</a:t>
            </a:r>
            <a:r>
              <a:rPr lang="en-US" dirty="0">
                <a:solidFill>
                  <a:srgbClr val="000000"/>
                </a:solidFill>
                <a:latin typeface="Consolas" panose="020B0609020204030204" pitchFamily="49" charset="0"/>
              </a:rPr>
              <a:t> &gt; -4 *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 4 * </a:t>
            </a:r>
            <a:r>
              <a:rPr lang="en-US" dirty="0" err="1">
                <a:solidFill>
                  <a:srgbClr val="000000"/>
                </a:solidFill>
                <a:latin typeface="Consolas" panose="020B0609020204030204" pitchFamily="49" charset="0"/>
              </a:rPr>
              <a:t>iDMvHorX</a:t>
            </a:r>
            <a:r>
              <a:rPr lang="en-US" dirty="0">
                <a:solidFill>
                  <a:srgbClr val="000000"/>
                </a:solidFill>
                <a:latin typeface="Consolas" panose="020B0609020204030204" pitchFamily="49" charset="0"/>
              </a:rPr>
              <a:t> &lt;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a:t>
            </a:r>
          </a:p>
          <a:p>
            <a:r>
              <a:rPr lang="pl-PL" dirty="0">
                <a:solidFill>
                  <a:srgbClr val="000000"/>
                </a:solidFill>
                <a:latin typeface="Consolas" panose="020B0609020204030204" pitchFamily="49" charset="0"/>
              </a:rPr>
              <a:t>      (4 * iDMvHorY &gt; -pel     &amp;&amp; 4 * iDMvHorY &lt; pel) &amp;&amp;</a:t>
            </a:r>
            <a:endParaRPr lang="en-US" dirty="0">
              <a:solidFill>
                <a:srgbClr val="000000"/>
              </a:solidFill>
              <a:latin typeface="Consolas" panose="020B0609020204030204" pitchFamily="49" charset="0"/>
            </a:endParaRPr>
          </a:p>
          <a:p>
            <a:endParaRPr lang="pl-PL"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(4 * </a:t>
            </a:r>
            <a:r>
              <a:rPr lang="en-US" dirty="0" err="1">
                <a:solidFill>
                  <a:srgbClr val="000000"/>
                </a:solidFill>
                <a:latin typeface="Consolas" panose="020B0609020204030204" pitchFamily="49" charset="0"/>
              </a:rPr>
              <a:t>iDMvVerX</a:t>
            </a:r>
            <a:r>
              <a:rPr lang="en-US" dirty="0">
                <a:solidFill>
                  <a:srgbClr val="000000"/>
                </a:solidFill>
                <a:latin typeface="Consolas" panose="020B0609020204030204" pitchFamily="49" charset="0"/>
              </a:rPr>
              <a:t> &gt;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 4 * </a:t>
            </a:r>
            <a:r>
              <a:rPr lang="en-US" dirty="0" err="1">
                <a:solidFill>
                  <a:srgbClr val="000000"/>
                </a:solidFill>
                <a:latin typeface="Consolas" panose="020B0609020204030204" pitchFamily="49" charset="0"/>
              </a:rPr>
              <a:t>iDMvVerX</a:t>
            </a:r>
            <a:r>
              <a:rPr lang="en-US" dirty="0">
                <a:solidFill>
                  <a:srgbClr val="000000"/>
                </a:solidFill>
                <a:latin typeface="Consolas" panose="020B0609020204030204" pitchFamily="49" charset="0"/>
              </a:rPr>
              <a:t> &lt;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a:t>
            </a:r>
          </a:p>
          <a:p>
            <a:r>
              <a:rPr lang="pl-PL" dirty="0">
                <a:solidFill>
                  <a:srgbClr val="000000"/>
                </a:solidFill>
                <a:latin typeface="Consolas" panose="020B0609020204030204" pitchFamily="49" charset="0"/>
              </a:rPr>
              <a:t>      (4 * iDMvVerY &gt; -4 * pel &amp;&amp; 4 * iDMvVerY &lt; pel) &amp;&amp;</a:t>
            </a:r>
            <a:endParaRPr lang="en-US" dirty="0">
              <a:solidFill>
                <a:srgbClr val="000000"/>
              </a:solidFill>
              <a:latin typeface="Consolas" panose="020B0609020204030204" pitchFamily="49" charset="0"/>
            </a:endParaRPr>
          </a:p>
          <a:p>
            <a:endParaRPr lang="pl-PL" dirty="0">
              <a:solidFill>
                <a:srgbClr val="000000"/>
              </a:solidFill>
              <a:latin typeface="Consolas" panose="020B0609020204030204" pitchFamily="49" charset="0"/>
            </a:endParaRPr>
          </a:p>
          <a:p>
            <a:r>
              <a:rPr lang="en-US" dirty="0">
                <a:solidFill>
                  <a:srgbClr val="000000"/>
                </a:solidFill>
                <a:latin typeface="Consolas" panose="020B0609020204030204" pitchFamily="49" charset="0"/>
              </a:rPr>
              <a:t>     ((4 * </a:t>
            </a:r>
            <a:r>
              <a:rPr lang="en-US" dirty="0" err="1">
                <a:solidFill>
                  <a:srgbClr val="000000"/>
                </a:solidFill>
                <a:latin typeface="Consolas" panose="020B0609020204030204" pitchFamily="49" charset="0"/>
              </a:rPr>
              <a:t>iDMvHorX</a:t>
            </a:r>
            <a:r>
              <a:rPr lang="en-US" dirty="0">
                <a:solidFill>
                  <a:srgbClr val="000000"/>
                </a:solidFill>
                <a:latin typeface="Consolas" panose="020B0609020204030204" pitchFamily="49" charset="0"/>
              </a:rPr>
              <a:t> + 4 * </a:t>
            </a:r>
            <a:r>
              <a:rPr lang="en-US" dirty="0" err="1">
                <a:solidFill>
                  <a:srgbClr val="000000"/>
                </a:solidFill>
                <a:latin typeface="Consolas" panose="020B0609020204030204" pitchFamily="49" charset="0"/>
              </a:rPr>
              <a:t>iDMvVerX</a:t>
            </a:r>
            <a:r>
              <a:rPr lang="en-US" dirty="0">
                <a:solidFill>
                  <a:srgbClr val="000000"/>
                </a:solidFill>
                <a:latin typeface="Consolas" panose="020B0609020204030204" pitchFamily="49" charset="0"/>
              </a:rPr>
              <a:t>) &gt; -4 *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 (4 * </a:t>
            </a:r>
            <a:r>
              <a:rPr lang="en-US" dirty="0" err="1">
                <a:solidFill>
                  <a:srgbClr val="000000"/>
                </a:solidFill>
                <a:latin typeface="Consolas" panose="020B0609020204030204" pitchFamily="49" charset="0"/>
              </a:rPr>
              <a:t>iDMvHorX</a:t>
            </a:r>
            <a:r>
              <a:rPr lang="en-US" dirty="0">
                <a:solidFill>
                  <a:srgbClr val="000000"/>
                </a:solidFill>
                <a:latin typeface="Consolas" panose="020B0609020204030204" pitchFamily="49" charset="0"/>
              </a:rPr>
              <a:t> + 4 * </a:t>
            </a:r>
            <a:r>
              <a:rPr lang="en-US" dirty="0" err="1">
                <a:solidFill>
                  <a:srgbClr val="000000"/>
                </a:solidFill>
                <a:latin typeface="Consolas" panose="020B0609020204030204" pitchFamily="49" charset="0"/>
              </a:rPr>
              <a:t>iDMvVerX</a:t>
            </a:r>
            <a:r>
              <a:rPr lang="en-US" dirty="0">
                <a:solidFill>
                  <a:srgbClr val="000000"/>
                </a:solidFill>
                <a:latin typeface="Consolas" panose="020B0609020204030204" pitchFamily="49" charset="0"/>
              </a:rPr>
              <a:t> &lt;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  </a:t>
            </a:r>
          </a:p>
          <a:p>
            <a:r>
              <a:rPr lang="en-US" dirty="0">
                <a:solidFill>
                  <a:srgbClr val="000000"/>
                </a:solidFill>
                <a:latin typeface="Consolas" panose="020B0609020204030204" pitchFamily="49" charset="0"/>
              </a:rPr>
              <a:t>     ((4 * </a:t>
            </a:r>
            <a:r>
              <a:rPr lang="en-US" dirty="0" err="1">
                <a:solidFill>
                  <a:srgbClr val="000000"/>
                </a:solidFill>
                <a:latin typeface="Consolas" panose="020B0609020204030204" pitchFamily="49" charset="0"/>
              </a:rPr>
              <a:t>iDMvHorY</a:t>
            </a:r>
            <a:r>
              <a:rPr lang="en-US" dirty="0">
                <a:solidFill>
                  <a:srgbClr val="000000"/>
                </a:solidFill>
                <a:latin typeface="Consolas" panose="020B0609020204030204" pitchFamily="49" charset="0"/>
              </a:rPr>
              <a:t> + 4 * </a:t>
            </a:r>
            <a:r>
              <a:rPr lang="en-US" dirty="0" err="1">
                <a:solidFill>
                  <a:srgbClr val="000000"/>
                </a:solidFill>
                <a:latin typeface="Consolas" panose="020B0609020204030204" pitchFamily="49" charset="0"/>
              </a:rPr>
              <a:t>iDMvVerY</a:t>
            </a:r>
            <a:r>
              <a:rPr lang="en-US" dirty="0">
                <a:solidFill>
                  <a:srgbClr val="000000"/>
                </a:solidFill>
                <a:latin typeface="Consolas" panose="020B0609020204030204" pitchFamily="49" charset="0"/>
              </a:rPr>
              <a:t>) &gt; -4 *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 &amp;&amp; (4 * </a:t>
            </a:r>
            <a:r>
              <a:rPr lang="en-US" dirty="0" err="1">
                <a:solidFill>
                  <a:srgbClr val="000000"/>
                </a:solidFill>
                <a:latin typeface="Consolas" panose="020B0609020204030204" pitchFamily="49" charset="0"/>
              </a:rPr>
              <a:t>iDMvHorY</a:t>
            </a:r>
            <a:r>
              <a:rPr lang="en-US" dirty="0">
                <a:solidFill>
                  <a:srgbClr val="000000"/>
                </a:solidFill>
                <a:latin typeface="Consolas" panose="020B0609020204030204" pitchFamily="49" charset="0"/>
              </a:rPr>
              <a:t> + 4 * </a:t>
            </a:r>
            <a:r>
              <a:rPr lang="en-US" dirty="0" err="1">
                <a:solidFill>
                  <a:srgbClr val="000000"/>
                </a:solidFill>
                <a:latin typeface="Consolas" panose="020B0609020204030204" pitchFamily="49" charset="0"/>
              </a:rPr>
              <a:t>iDMvVerY</a:t>
            </a:r>
            <a:r>
              <a:rPr lang="en-US" dirty="0">
                <a:solidFill>
                  <a:srgbClr val="000000"/>
                </a:solidFill>
                <a:latin typeface="Consolas" panose="020B0609020204030204" pitchFamily="49" charset="0"/>
              </a:rPr>
              <a:t> &lt; </a:t>
            </a:r>
            <a:r>
              <a:rPr lang="en-US" dirty="0" err="1">
                <a:solidFill>
                  <a:srgbClr val="000000"/>
                </a:solidFill>
                <a:latin typeface="Consolas" panose="020B0609020204030204" pitchFamily="49" charset="0"/>
              </a:rPr>
              <a:t>pel</a:t>
            </a:r>
            <a:r>
              <a:rPr lang="en-US" dirty="0">
                <a:solidFill>
                  <a:srgbClr val="000000"/>
                </a:solidFill>
                <a:latin typeface="Consolas" panose="020B0609020204030204" pitchFamily="49" charset="0"/>
              </a:rPr>
              <a:t>)))</a:t>
            </a:r>
            <a:endParaRPr lang="en-US" dirty="0"/>
          </a:p>
        </p:txBody>
      </p:sp>
      <p:sp>
        <p:nvSpPr>
          <p:cNvPr id="6" name="TextBox 5">
            <a:extLst>
              <a:ext uri="{FF2B5EF4-FFF2-40B4-BE49-F238E27FC236}">
                <a16:creationId xmlns:a16="http://schemas.microsoft.com/office/drawing/2014/main" id="{B8B75AD3-B90B-4BB6-8C69-E0B6EE4AEC68}"/>
              </a:ext>
            </a:extLst>
          </p:cNvPr>
          <p:cNvSpPr txBox="1"/>
          <p:nvPr/>
        </p:nvSpPr>
        <p:spPr>
          <a:xfrm>
            <a:off x="2918691" y="1396460"/>
            <a:ext cx="3703782" cy="418576"/>
          </a:xfrm>
          <a:prstGeom prst="rect">
            <a:avLst/>
          </a:prstGeom>
          <a:noFill/>
          <a:ln>
            <a:noFill/>
          </a:ln>
        </p:spPr>
        <p:txBody>
          <a:bodyPr wrap="square" lIns="137160" tIns="91440" rIns="0" bIns="91440" rtlCol="0">
            <a:spAutoFit/>
          </a:bodyPr>
          <a:lstStyle/>
          <a:p>
            <a:pPr algn="l">
              <a:lnSpc>
                <a:spcPct val="95000"/>
              </a:lnSpc>
              <a:spcBef>
                <a:spcPts val="1200"/>
              </a:spcBef>
            </a:pPr>
            <a:r>
              <a:rPr lang="en-US" sz="1600" dirty="0">
                <a:solidFill>
                  <a:srgbClr val="FF0000"/>
                </a:solidFill>
              </a:rPr>
              <a:t>//Normalization factor for one pixel</a:t>
            </a:r>
          </a:p>
        </p:txBody>
      </p:sp>
      <p:grpSp>
        <p:nvGrpSpPr>
          <p:cNvPr id="21" name="Group 20">
            <a:extLst>
              <a:ext uri="{FF2B5EF4-FFF2-40B4-BE49-F238E27FC236}">
                <a16:creationId xmlns:a16="http://schemas.microsoft.com/office/drawing/2014/main" id="{A6366A4C-B004-45FD-BF88-0C3403B1C2E9}"/>
              </a:ext>
            </a:extLst>
          </p:cNvPr>
          <p:cNvGrpSpPr/>
          <p:nvPr/>
        </p:nvGrpSpPr>
        <p:grpSpPr>
          <a:xfrm>
            <a:off x="1450109" y="4303397"/>
            <a:ext cx="2567709" cy="2198254"/>
            <a:chOff x="2918691" y="4156363"/>
            <a:chExt cx="2567709" cy="2198254"/>
          </a:xfrm>
        </p:grpSpPr>
        <p:sp>
          <p:nvSpPr>
            <p:cNvPr id="7" name="Rectangle 6">
              <a:extLst>
                <a:ext uri="{FF2B5EF4-FFF2-40B4-BE49-F238E27FC236}">
                  <a16:creationId xmlns:a16="http://schemas.microsoft.com/office/drawing/2014/main" id="{7B5B352F-5577-42BF-818F-831CB218B471}"/>
                </a:ext>
              </a:extLst>
            </p:cNvPr>
            <p:cNvSpPr/>
            <p:nvPr/>
          </p:nvSpPr>
          <p:spPr>
            <a:xfrm>
              <a:off x="2918692" y="4156364"/>
              <a:ext cx="1283854" cy="1099127"/>
            </a:xfrm>
            <a:prstGeom prst="rect">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9" name="Rectangle 8">
              <a:extLst>
                <a:ext uri="{FF2B5EF4-FFF2-40B4-BE49-F238E27FC236}">
                  <a16:creationId xmlns:a16="http://schemas.microsoft.com/office/drawing/2014/main" id="{0DF0E380-D6F0-48B2-8A43-C326EC452333}"/>
                </a:ext>
              </a:extLst>
            </p:cNvPr>
            <p:cNvSpPr/>
            <p:nvPr/>
          </p:nvSpPr>
          <p:spPr>
            <a:xfrm>
              <a:off x="4202546" y="4156363"/>
              <a:ext cx="1283854" cy="1099127"/>
            </a:xfrm>
            <a:prstGeom prst="rect">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0" name="Rectangle 9">
              <a:extLst>
                <a:ext uri="{FF2B5EF4-FFF2-40B4-BE49-F238E27FC236}">
                  <a16:creationId xmlns:a16="http://schemas.microsoft.com/office/drawing/2014/main" id="{10B724B1-059B-441A-8C12-A97AE0AFA67D}"/>
                </a:ext>
              </a:extLst>
            </p:cNvPr>
            <p:cNvSpPr/>
            <p:nvPr/>
          </p:nvSpPr>
          <p:spPr>
            <a:xfrm>
              <a:off x="2918691" y="5255490"/>
              <a:ext cx="1283854" cy="1099127"/>
            </a:xfrm>
            <a:prstGeom prst="rect">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11" name="Rectangle 10">
              <a:extLst>
                <a:ext uri="{FF2B5EF4-FFF2-40B4-BE49-F238E27FC236}">
                  <a16:creationId xmlns:a16="http://schemas.microsoft.com/office/drawing/2014/main" id="{A230B85A-DC27-474D-8930-1A2F76D36203}"/>
                </a:ext>
              </a:extLst>
            </p:cNvPr>
            <p:cNvSpPr/>
            <p:nvPr/>
          </p:nvSpPr>
          <p:spPr>
            <a:xfrm>
              <a:off x="4202546" y="5255489"/>
              <a:ext cx="1283854" cy="1099127"/>
            </a:xfrm>
            <a:prstGeom prst="rect">
              <a:avLst/>
            </a:prstGeom>
            <a:solidFill>
              <a:schemeClr val="accent2">
                <a:lumMod val="60000"/>
                <a:lumOff val="40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cxnSp>
          <p:nvCxnSpPr>
            <p:cNvPr id="13" name="Straight Arrow Connector 12">
              <a:extLst>
                <a:ext uri="{FF2B5EF4-FFF2-40B4-BE49-F238E27FC236}">
                  <a16:creationId xmlns:a16="http://schemas.microsoft.com/office/drawing/2014/main" id="{00631E98-5279-444E-9B6D-DF80607FC38A}"/>
                </a:ext>
              </a:extLst>
            </p:cNvPr>
            <p:cNvCxnSpPr/>
            <p:nvPr/>
          </p:nvCxnSpPr>
          <p:spPr>
            <a:xfrm>
              <a:off x="3560618" y="4705926"/>
              <a:ext cx="1283855" cy="0"/>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DBE51A45-EA2D-4DAF-B5DC-7FF883ED613E}"/>
                </a:ext>
              </a:extLst>
            </p:cNvPr>
            <p:cNvCxnSpPr>
              <a:cxnSpLocks/>
            </p:cNvCxnSpPr>
            <p:nvPr/>
          </p:nvCxnSpPr>
          <p:spPr>
            <a:xfrm>
              <a:off x="3560617" y="4932217"/>
              <a:ext cx="1" cy="997528"/>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A91F6347-61A0-4BAD-9B48-B38FD18AFD53}"/>
                </a:ext>
              </a:extLst>
            </p:cNvPr>
            <p:cNvCxnSpPr>
              <a:cxnSpLocks/>
            </p:cNvCxnSpPr>
            <p:nvPr/>
          </p:nvCxnSpPr>
          <p:spPr>
            <a:xfrm>
              <a:off x="3713018" y="4858326"/>
              <a:ext cx="1131455" cy="946726"/>
            </a:xfrm>
            <a:prstGeom prst="straightConnector1">
              <a:avLst/>
            </a:prstGeom>
            <a:ln w="57150">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22" name="TextBox 21">
            <a:extLst>
              <a:ext uri="{FF2B5EF4-FFF2-40B4-BE49-F238E27FC236}">
                <a16:creationId xmlns:a16="http://schemas.microsoft.com/office/drawing/2014/main" id="{BE7C8319-42B1-43D0-8E83-F60DF793FF77}"/>
              </a:ext>
            </a:extLst>
          </p:cNvPr>
          <p:cNvSpPr txBox="1"/>
          <p:nvPr/>
        </p:nvSpPr>
        <p:spPr>
          <a:xfrm>
            <a:off x="4359563" y="4488873"/>
            <a:ext cx="7504545" cy="1040285"/>
          </a:xfrm>
          <a:prstGeom prst="rect">
            <a:avLst/>
          </a:prstGeom>
          <a:noFill/>
          <a:ln>
            <a:noFill/>
          </a:ln>
        </p:spPr>
        <p:txBody>
          <a:bodyPr wrap="square" lIns="137160" tIns="91440" rIns="0" bIns="91440" rtlCol="0">
            <a:spAutoFit/>
          </a:bodyPr>
          <a:lstStyle/>
          <a:p>
            <a:pPr marL="285750" indent="-285750">
              <a:lnSpc>
                <a:spcPct val="95000"/>
              </a:lnSpc>
              <a:spcBef>
                <a:spcPts val="1200"/>
              </a:spcBef>
              <a:buFont typeface="Arial" panose="020B0604020202020204" pitchFamily="34" charset="0"/>
              <a:buChar char="•"/>
            </a:pPr>
            <a:r>
              <a:rPr lang="en-US" sz="1600" dirty="0">
                <a:solidFill>
                  <a:schemeClr val="tx1"/>
                </a:solidFill>
              </a:rPr>
              <a:t>Guarantee per 8x8 </a:t>
            </a:r>
            <a:r>
              <a:rPr lang="en-US" sz="1600" dirty="0" err="1">
                <a:solidFill>
                  <a:schemeClr val="tx1"/>
                </a:solidFill>
              </a:rPr>
              <a:t>subblock</a:t>
            </a:r>
            <a:r>
              <a:rPr lang="en-US" sz="1600" dirty="0">
                <a:solidFill>
                  <a:schemeClr val="tx1"/>
                </a:solidFill>
              </a:rPr>
              <a:t> memory bandwidth is equal to (9+filtertap)x</a:t>
            </a:r>
            <a:r>
              <a:rPr lang="en-US" sz="1600" dirty="0"/>
              <a:t>(9 +</a:t>
            </a:r>
            <a:r>
              <a:rPr lang="en-US" sz="1600" dirty="0" err="1"/>
              <a:t>filtertap</a:t>
            </a:r>
            <a:r>
              <a:rPr lang="en-US" sz="1600" dirty="0"/>
              <a:t>)</a:t>
            </a:r>
          </a:p>
          <a:p>
            <a:pPr marL="285750" indent="-285750">
              <a:lnSpc>
                <a:spcPct val="95000"/>
              </a:lnSpc>
              <a:spcBef>
                <a:spcPts val="1200"/>
              </a:spcBef>
              <a:buFont typeface="Arial" panose="020B0604020202020204" pitchFamily="34" charset="0"/>
              <a:buChar char="•"/>
            </a:pPr>
            <a:r>
              <a:rPr lang="en-US" sz="1600" dirty="0">
                <a:solidFill>
                  <a:schemeClr val="tx1"/>
                </a:solidFill>
              </a:rPr>
              <a:t>Condition check is applied to each direction separately</a:t>
            </a:r>
          </a:p>
        </p:txBody>
      </p:sp>
    </p:spTree>
    <p:extLst>
      <p:ext uri="{BB962C8B-B14F-4D97-AF65-F5344CB8AC3E}">
        <p14:creationId xmlns:p14="http://schemas.microsoft.com/office/powerpoint/2010/main" val="28416282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5AE83-E5AE-4BE7-95B8-A03155D22963}"/>
              </a:ext>
            </a:extLst>
          </p:cNvPr>
          <p:cNvSpPr>
            <a:spLocks noGrp="1"/>
          </p:cNvSpPr>
          <p:nvPr>
            <p:ph type="title"/>
          </p:nvPr>
        </p:nvSpPr>
        <p:spPr/>
        <p:txBody>
          <a:bodyPr/>
          <a:lstStyle/>
          <a:p>
            <a:r>
              <a:rPr lang="en-CA" b="1" dirty="0"/>
              <a:t>CE2.4.3 tests description  </a:t>
            </a:r>
            <a:endParaRPr lang="en-US" dirty="0"/>
          </a:p>
        </p:txBody>
      </p:sp>
      <mc:AlternateContent xmlns:mc="http://schemas.openxmlformats.org/markup-compatibility/2006" xmlns:a14="http://schemas.microsoft.com/office/drawing/2010/main">
        <mc:Choice Requires="a14">
          <p:sp>
            <p:nvSpPr>
              <p:cNvPr id="3" name="Subtitle 2">
                <a:extLst>
                  <a:ext uri="{FF2B5EF4-FFF2-40B4-BE49-F238E27FC236}">
                    <a16:creationId xmlns:a16="http://schemas.microsoft.com/office/drawing/2014/main" id="{E2959F02-44CE-42E2-9FE4-DDED490B4FFC}"/>
                  </a:ext>
                </a:extLst>
              </p:cNvPr>
              <p:cNvSpPr>
                <a:spLocks noGrp="1"/>
              </p:cNvSpPr>
              <p:nvPr>
                <p:ph type="subTitle" idx="1"/>
              </p:nvPr>
            </p:nvSpPr>
            <p:spPr>
              <a:xfrm>
                <a:off x="479793" y="1132232"/>
                <a:ext cx="11202619" cy="4851318"/>
              </a:xfrm>
            </p:spPr>
            <p:txBody>
              <a:bodyPr/>
              <a:lstStyle/>
              <a:p>
                <a:r>
                  <a:rPr lang="en-CA" i="1" dirty="0"/>
                  <a:t>Test a: Affine worst-case bandwidth should not exceed bi-pred 4x8/8x4:</a:t>
                </a:r>
              </a:p>
              <a:p>
                <a:r>
                  <a:rPr lang="en-CA" sz="2000" dirty="0"/>
                  <a:t>	Condition affine INTER_8x4/INTER4x8 is tested for bi-prediction</a:t>
                </a:r>
              </a:p>
              <a:p>
                <a:r>
                  <a:rPr lang="en-CA" sz="2000" dirty="0"/>
                  <a:t>	If condition is not satisfied: sub-block size is:</a:t>
                </a:r>
              </a:p>
              <a:p>
                <a:r>
                  <a:rPr lang="en-CA" sz="2000" dirty="0"/>
                  <a:t>	If </a:t>
                </a:r>
                <a14:m>
                  <m:oMath xmlns:m="http://schemas.openxmlformats.org/officeDocument/2006/math">
                    <m:r>
                      <a:rPr lang="en-US" sz="2000" i="1">
                        <a:latin typeface="Cambria Math" panose="02040503050406030204" pitchFamily="18" charset="0"/>
                      </a:rPr>
                      <m:t>𝑎𝑏𝑠</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1</m:t>
                            </m:r>
                            <m:r>
                              <a:rPr lang="en-US" sz="2000" i="1">
                                <a:latin typeface="Cambria Math" panose="02040503050406030204" pitchFamily="18" charset="0"/>
                              </a:rPr>
                              <m:t>𝑦</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0</m:t>
                            </m:r>
                            <m:r>
                              <a:rPr lang="en-US" sz="2000" i="1">
                                <a:latin typeface="Cambria Math" panose="02040503050406030204" pitchFamily="18" charset="0"/>
                              </a:rPr>
                              <m:t>𝑦</m:t>
                            </m:r>
                          </m:sub>
                        </m:sSub>
                      </m:e>
                    </m:d>
                    <m:r>
                      <a:rPr lang="en-US" sz="2000" i="1">
                        <a:latin typeface="Cambria Math" panose="02040503050406030204" pitchFamily="18" charset="0"/>
                      </a:rPr>
                      <m:t>+ </m:t>
                    </m:r>
                    <m:r>
                      <a:rPr lang="en-US" sz="2000" i="1">
                        <a:latin typeface="Cambria Math" panose="02040503050406030204" pitchFamily="18" charset="0"/>
                      </a:rPr>
                      <m:t>𝑎𝑏𝑠</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1</m:t>
                            </m:r>
                            <m:r>
                              <a:rPr lang="en-US" sz="2000" i="1">
                                <a:latin typeface="Cambria Math" panose="02040503050406030204" pitchFamily="18" charset="0"/>
                              </a:rPr>
                              <m:t>𝑦</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0</m:t>
                            </m:r>
                            <m:r>
                              <a:rPr lang="en-US" sz="2000" i="1">
                                <a:latin typeface="Cambria Math" panose="02040503050406030204" pitchFamily="18" charset="0"/>
                              </a:rPr>
                              <m:t>𝑦</m:t>
                            </m:r>
                          </m:sub>
                        </m:sSub>
                      </m:e>
                    </m:d>
                    <m:r>
                      <a:rPr lang="en-US" sz="2000" i="1">
                        <a:latin typeface="Cambria Math" panose="02040503050406030204" pitchFamily="18" charset="0"/>
                      </a:rPr>
                      <m:t>&gt; </m:t>
                    </m:r>
                    <m:r>
                      <a:rPr lang="en-US" sz="2000" i="1">
                        <a:latin typeface="Cambria Math" panose="02040503050406030204" pitchFamily="18" charset="0"/>
                      </a:rPr>
                      <m:t>𝑎𝑏𝑠</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1</m:t>
                            </m:r>
                            <m:r>
                              <a:rPr lang="en-US" sz="2000" i="1">
                                <a:latin typeface="Cambria Math" panose="02040503050406030204" pitchFamily="18" charset="0"/>
                              </a:rPr>
                              <m:t>𝑥</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0</m:t>
                            </m:r>
                            <m:r>
                              <a:rPr lang="en-US" sz="2000" i="1">
                                <a:latin typeface="Cambria Math" panose="02040503050406030204" pitchFamily="18" charset="0"/>
                              </a:rPr>
                              <m:t>𝑥</m:t>
                            </m:r>
                          </m:sub>
                        </m:sSub>
                      </m:e>
                    </m:d>
                    <m:r>
                      <a:rPr lang="en-US" sz="2000" i="1">
                        <a:latin typeface="Cambria Math" panose="02040503050406030204" pitchFamily="18" charset="0"/>
                      </a:rPr>
                      <m:t>+ </m:t>
                    </m:r>
                    <m:r>
                      <a:rPr lang="en-US" sz="2000" i="1">
                        <a:latin typeface="Cambria Math" panose="02040503050406030204" pitchFamily="18" charset="0"/>
                      </a:rPr>
                      <m:t>𝑎𝑏𝑠</m:t>
                    </m:r>
                    <m:d>
                      <m:dPr>
                        <m:ctrlPr>
                          <a:rPr lang="en-US" sz="2000" i="1">
                            <a:latin typeface="Cambria Math" panose="02040503050406030204" pitchFamily="18" charset="0"/>
                          </a:rPr>
                        </m:ctrlPr>
                      </m:dPr>
                      <m:e>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1</m:t>
                            </m:r>
                            <m:r>
                              <a:rPr lang="en-US" sz="2000" i="1">
                                <a:latin typeface="Cambria Math" panose="02040503050406030204" pitchFamily="18" charset="0"/>
                              </a:rPr>
                              <m:t>𝑥</m:t>
                            </m:r>
                          </m:sub>
                        </m:sSub>
                        <m:r>
                          <a:rPr lang="en-US" sz="2000" i="1">
                            <a:latin typeface="Cambria Math" panose="02040503050406030204" pitchFamily="18" charset="0"/>
                          </a:rPr>
                          <m:t>−</m:t>
                        </m:r>
                        <m:sSub>
                          <m:sSubPr>
                            <m:ctrlPr>
                              <a:rPr lang="en-US" sz="2000" i="1">
                                <a:latin typeface="Cambria Math" panose="02040503050406030204" pitchFamily="18" charset="0"/>
                              </a:rPr>
                            </m:ctrlPr>
                          </m:sSubPr>
                          <m:e>
                            <m:r>
                              <a:rPr lang="en-US" sz="2000" i="1">
                                <a:latin typeface="Cambria Math" panose="02040503050406030204" pitchFamily="18" charset="0"/>
                              </a:rPr>
                              <m:t>𝑣</m:t>
                            </m:r>
                          </m:e>
                          <m:sub>
                            <m:r>
                              <a:rPr lang="en-US" sz="2000" i="1">
                                <a:latin typeface="Cambria Math" panose="02040503050406030204" pitchFamily="18" charset="0"/>
                              </a:rPr>
                              <m:t>0</m:t>
                            </m:r>
                            <m:r>
                              <a:rPr lang="en-US" sz="2000" i="1">
                                <a:latin typeface="Cambria Math" panose="02040503050406030204" pitchFamily="18" charset="0"/>
                              </a:rPr>
                              <m:t>𝑥</m:t>
                            </m:r>
                          </m:sub>
                        </m:sSub>
                      </m:e>
                    </m:d>
                  </m:oMath>
                </a14:m>
                <a:r>
                  <a:rPr lang="en-US" sz="2000" dirty="0">
                    <a:sym typeface="Wingdings" panose="05000000000000000000" pitchFamily="2" charset="2"/>
                  </a:rPr>
                  <a:t> 8x4</a:t>
                </a:r>
              </a:p>
              <a:p>
                <a:r>
                  <a:rPr lang="en-US" sz="2000" dirty="0">
                    <a:sym typeface="Wingdings" panose="05000000000000000000" pitchFamily="2" charset="2"/>
                  </a:rPr>
                  <a:t>	Else 4x8</a:t>
                </a:r>
              </a:p>
              <a:p>
                <a:r>
                  <a:rPr lang="en-CA" i="1" dirty="0"/>
                  <a:t>Test b: Affine worst-case bandwidth should not exceed uni-pred 4x4</a:t>
                </a:r>
              </a:p>
              <a:p>
                <a:r>
                  <a:rPr lang="en-CA" dirty="0"/>
                  <a:t>	</a:t>
                </a:r>
                <a:r>
                  <a:rPr lang="en-CA" sz="2000" dirty="0"/>
                  <a:t>Sub-block size for affine uni-pred is 4x4 and affine bi-pred is 8x8</a:t>
                </a:r>
              </a:p>
              <a:p>
                <a:r>
                  <a:rPr lang="en-CA" i="1" dirty="0"/>
                  <a:t>Test c: Affine worst-case bandwidth should not exceed bi-pred 9x9</a:t>
                </a:r>
              </a:p>
              <a:p>
                <a:r>
                  <a:rPr lang="en-CA" sz="2000" dirty="0"/>
                  <a:t>	Condition affine INTER_9x9 is tested for bi-prediction</a:t>
                </a:r>
              </a:p>
              <a:p>
                <a:r>
                  <a:rPr lang="en-CA" sz="2000" dirty="0"/>
                  <a:t>	If condition is not satisfied </a:t>
                </a:r>
                <a:r>
                  <a:rPr lang="en-CA" sz="2000" dirty="0">
                    <a:sym typeface="Wingdings" panose="05000000000000000000" pitchFamily="2" charset="2"/>
                  </a:rPr>
                  <a:t> sub-block size is 8x8</a:t>
                </a:r>
                <a:endParaRPr lang="en-US" sz="2000" dirty="0"/>
              </a:p>
            </p:txBody>
          </p:sp>
        </mc:Choice>
        <mc:Fallback xmlns="">
          <p:sp>
            <p:nvSpPr>
              <p:cNvPr id="3" name="Subtitle 2">
                <a:extLst>
                  <a:ext uri="{FF2B5EF4-FFF2-40B4-BE49-F238E27FC236}">
                    <a16:creationId xmlns:a16="http://schemas.microsoft.com/office/drawing/2014/main" id="{E2959F02-44CE-42E2-9FE4-DDED490B4FFC}"/>
                  </a:ext>
                </a:extLst>
              </p:cNvPr>
              <p:cNvSpPr>
                <a:spLocks noGrp="1" noRot="1" noChangeAspect="1" noMove="1" noResize="1" noEditPoints="1" noAdjustHandles="1" noChangeArrowheads="1" noChangeShapeType="1" noTextEdit="1"/>
              </p:cNvSpPr>
              <p:nvPr>
                <p:ph type="subTitle" idx="1"/>
              </p:nvPr>
            </p:nvSpPr>
            <p:spPr>
              <a:xfrm>
                <a:off x="479793" y="1132232"/>
                <a:ext cx="11202619" cy="4851318"/>
              </a:xfrm>
              <a:blipFill>
                <a:blip r:embed="rId2"/>
                <a:stretch>
                  <a:fillRect l="-1688" t="-3266" b="-2764"/>
                </a:stretch>
              </a:blipFill>
            </p:spPr>
            <p:txBody>
              <a:bodyPr/>
              <a:lstStyle/>
              <a:p>
                <a:r>
                  <a:rPr lang="en-US">
                    <a:noFill/>
                  </a:rPr>
                  <a:t> </a:t>
                </a:r>
              </a:p>
            </p:txBody>
          </p:sp>
        </mc:Fallback>
      </mc:AlternateContent>
      <p:sp>
        <p:nvSpPr>
          <p:cNvPr id="4" name="Footer Placeholder 3">
            <a:extLst>
              <a:ext uri="{FF2B5EF4-FFF2-40B4-BE49-F238E27FC236}">
                <a16:creationId xmlns:a16="http://schemas.microsoft.com/office/drawing/2014/main" id="{3636A35D-1CBE-49CE-98D7-DD2145A6065D}"/>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237602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81318E-0355-46AE-88E5-072811352B80}"/>
              </a:ext>
            </a:extLst>
          </p:cNvPr>
          <p:cNvSpPr>
            <a:spLocks noGrp="1"/>
          </p:cNvSpPr>
          <p:nvPr>
            <p:ph type="title"/>
          </p:nvPr>
        </p:nvSpPr>
        <p:spPr/>
        <p:txBody>
          <a:bodyPr/>
          <a:lstStyle/>
          <a:p>
            <a:r>
              <a:rPr lang="en-US" dirty="0"/>
              <a:t>Experimental results</a:t>
            </a:r>
          </a:p>
        </p:txBody>
      </p:sp>
      <p:sp>
        <p:nvSpPr>
          <p:cNvPr id="3" name="Subtitle 2">
            <a:extLst>
              <a:ext uri="{FF2B5EF4-FFF2-40B4-BE49-F238E27FC236}">
                <a16:creationId xmlns:a16="http://schemas.microsoft.com/office/drawing/2014/main" id="{1A3CE4AF-60A1-4477-9CC8-CDE7A3EC8576}"/>
              </a:ext>
            </a:extLst>
          </p:cNvPr>
          <p:cNvSpPr>
            <a:spLocks noGrp="1"/>
          </p:cNvSpPr>
          <p:nvPr>
            <p:ph type="subTitle" idx="1"/>
          </p:nvPr>
        </p:nvSpPr>
        <p:spPr/>
        <p:txBody>
          <a:bodyPr/>
          <a:lstStyle/>
          <a:p>
            <a:endParaRPr lang="en-US"/>
          </a:p>
        </p:txBody>
      </p:sp>
      <p:sp>
        <p:nvSpPr>
          <p:cNvPr id="4" name="Footer Placeholder 3">
            <a:extLst>
              <a:ext uri="{FF2B5EF4-FFF2-40B4-BE49-F238E27FC236}">
                <a16:creationId xmlns:a16="http://schemas.microsoft.com/office/drawing/2014/main" id="{7D9D21CF-AFEF-4D07-A1E8-9A1C41AD1BBF}"/>
              </a:ext>
            </a:extLst>
          </p:cNvPr>
          <p:cNvSpPr>
            <a:spLocks noGrp="1"/>
          </p:cNvSpPr>
          <p:nvPr>
            <p:ph type="ftr" sz="quarter" idx="3"/>
          </p:nvPr>
        </p:nvSpPr>
        <p:spPr/>
        <p:txBody>
          <a:bodyPr/>
          <a:lstStyle/>
          <a:p>
            <a:endParaRPr lang="en-US" dirty="0"/>
          </a:p>
        </p:txBody>
      </p:sp>
      <p:graphicFrame>
        <p:nvGraphicFramePr>
          <p:cNvPr id="5" name="Table 4">
            <a:extLst>
              <a:ext uri="{FF2B5EF4-FFF2-40B4-BE49-F238E27FC236}">
                <a16:creationId xmlns:a16="http://schemas.microsoft.com/office/drawing/2014/main" id="{59FAFC18-3D45-4D68-A41D-4378481318CD}"/>
              </a:ext>
            </a:extLst>
          </p:cNvPr>
          <p:cNvGraphicFramePr>
            <a:graphicFrameLocks noGrp="1"/>
          </p:cNvGraphicFramePr>
          <p:nvPr>
            <p:extLst>
              <p:ext uri="{D42A27DB-BD31-4B8C-83A1-F6EECF244321}">
                <p14:modId xmlns:p14="http://schemas.microsoft.com/office/powerpoint/2010/main" val="2386561145"/>
              </p:ext>
            </p:extLst>
          </p:nvPr>
        </p:nvGraphicFramePr>
        <p:xfrm>
          <a:off x="388545" y="2200985"/>
          <a:ext cx="4406899" cy="3724275"/>
        </p:xfrm>
        <a:graphic>
          <a:graphicData uri="http://schemas.openxmlformats.org/drawingml/2006/table">
            <a:tbl>
              <a:tblPr/>
              <a:tblGrid>
                <a:gridCol w="1224969">
                  <a:extLst>
                    <a:ext uri="{9D8B030D-6E8A-4147-A177-3AD203B41FA5}">
                      <a16:colId xmlns:a16="http://schemas.microsoft.com/office/drawing/2014/main" val="2608026623"/>
                    </a:ext>
                  </a:extLst>
                </a:gridCol>
                <a:gridCol w="636386">
                  <a:extLst>
                    <a:ext uri="{9D8B030D-6E8A-4147-A177-3AD203B41FA5}">
                      <a16:colId xmlns:a16="http://schemas.microsoft.com/office/drawing/2014/main" val="381379513"/>
                    </a:ext>
                  </a:extLst>
                </a:gridCol>
                <a:gridCol w="636386">
                  <a:extLst>
                    <a:ext uri="{9D8B030D-6E8A-4147-A177-3AD203B41FA5}">
                      <a16:colId xmlns:a16="http://schemas.microsoft.com/office/drawing/2014/main" val="3808319680"/>
                    </a:ext>
                  </a:extLst>
                </a:gridCol>
                <a:gridCol w="636386">
                  <a:extLst>
                    <a:ext uri="{9D8B030D-6E8A-4147-A177-3AD203B41FA5}">
                      <a16:colId xmlns:a16="http://schemas.microsoft.com/office/drawing/2014/main" val="2957208406"/>
                    </a:ext>
                  </a:extLst>
                </a:gridCol>
                <a:gridCol w="636386">
                  <a:extLst>
                    <a:ext uri="{9D8B030D-6E8A-4147-A177-3AD203B41FA5}">
                      <a16:colId xmlns:a16="http://schemas.microsoft.com/office/drawing/2014/main" val="2106225091"/>
                    </a:ext>
                  </a:extLst>
                </a:gridCol>
                <a:gridCol w="636386">
                  <a:extLst>
                    <a:ext uri="{9D8B030D-6E8A-4147-A177-3AD203B41FA5}">
                      <a16:colId xmlns:a16="http://schemas.microsoft.com/office/drawing/2014/main" val="2055470164"/>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21618459"/>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033457561"/>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1901477"/>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742707106"/>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10292383"/>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8126660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203544529"/>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289998864"/>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22349168"/>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476993914"/>
                  </a:ext>
                </a:extLst>
              </a:tr>
              <a:tr h="161925">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1574370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9380018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58093487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a:solidFill>
                            <a:srgbClr val="000000"/>
                          </a:solidFill>
                          <a:effectLst/>
                          <a:latin typeface="Arial" panose="020B0604020202020204" pitchFamily="34" charset="0"/>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6109409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67983509"/>
                  </a:ext>
                </a:extLst>
              </a:tr>
              <a:tr h="161925">
                <a:tc>
                  <a:txBody>
                    <a:bodyPr/>
                    <a:lstStyle/>
                    <a:p>
                      <a:pPr algn="ctr" fontAlgn="ctr"/>
                      <a:r>
                        <a:rPr lang="en-US" sz="900" b="0" i="0" u="none" strike="noStrike">
                          <a:solidFill>
                            <a:srgbClr val="000000"/>
                          </a:solidFill>
                          <a:effectLst/>
                          <a:latin typeface="Arial" panose="020B0604020202020204" pitchFamily="34" charset="0"/>
                        </a:rPr>
                        <a:t>Class A1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165509059"/>
                  </a:ext>
                </a:extLst>
              </a:tr>
              <a:tr h="161925">
                <a:tc>
                  <a:txBody>
                    <a:bodyPr/>
                    <a:lstStyle/>
                    <a:p>
                      <a:pPr algn="ctr" fontAlgn="ctr"/>
                      <a:r>
                        <a:rPr lang="en-US" sz="900" b="0" i="0" u="none" strike="noStrike">
                          <a:solidFill>
                            <a:srgbClr val="000000"/>
                          </a:solidFill>
                          <a:effectLst/>
                          <a:latin typeface="Arial" panose="020B0604020202020204" pitchFamily="34" charset="0"/>
                        </a:rPr>
                        <a:t>Class A2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80521118"/>
                  </a:ext>
                </a:extLst>
              </a:tr>
              <a:tr h="161925">
                <a:tc>
                  <a:txBody>
                    <a:bodyPr/>
                    <a:lstStyle/>
                    <a:p>
                      <a:pPr algn="ctr" fontAlgn="ctr"/>
                      <a:r>
                        <a:rPr lang="en-US" sz="900" b="0" i="0" u="none" strike="noStrike">
                          <a:solidFill>
                            <a:srgbClr val="000000"/>
                          </a:solidFill>
                          <a:effectLst/>
                          <a:latin typeface="Arial" panose="020B0604020202020204" pitchFamily="34" charset="0"/>
                        </a:rPr>
                        <a:t>Class B</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620481759"/>
                  </a:ext>
                </a:extLst>
              </a:tr>
              <a:tr h="161925">
                <a:tc>
                  <a:txBody>
                    <a:bodyPr/>
                    <a:lstStyle/>
                    <a:p>
                      <a:pPr algn="ctr" fontAlgn="ctr"/>
                      <a:r>
                        <a:rPr lang="en-US" sz="900" b="0" i="0" u="none" strike="noStrike">
                          <a:solidFill>
                            <a:srgbClr val="000000"/>
                          </a:solidFill>
                          <a:effectLst/>
                          <a:latin typeface="Arial" panose="020B0604020202020204" pitchFamily="34" charset="0"/>
                        </a:rPr>
                        <a:t>Class C</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997232"/>
                  </a:ext>
                </a:extLst>
              </a:tr>
              <a:tr h="161925">
                <a:tc>
                  <a:txBody>
                    <a:bodyPr/>
                    <a:lstStyle/>
                    <a:p>
                      <a:pPr algn="ctr" fontAlgn="ctr"/>
                      <a:r>
                        <a:rPr lang="en-US" sz="900" b="0" i="0" u="none" strike="noStrike">
                          <a:solidFill>
                            <a:srgbClr val="000000"/>
                          </a:solidFill>
                          <a:effectLst/>
                          <a:latin typeface="Arial" panose="020B0604020202020204" pitchFamily="34" charset="0"/>
                        </a:rPr>
                        <a:t>Class E</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7505126"/>
                  </a:ext>
                </a:extLst>
              </a:tr>
              <a:tr h="161925">
                <a:tc>
                  <a:txBody>
                    <a:bodyPr/>
                    <a:lstStyle/>
                    <a:p>
                      <a:pPr algn="ctr" fontAlgn="ctr"/>
                      <a:r>
                        <a:rPr lang="en-US" sz="900" b="1" i="0" u="none" strike="noStrike">
                          <a:solidFill>
                            <a:srgbClr val="000000"/>
                          </a:solidFill>
                          <a:effectLst/>
                          <a:latin typeface="Arial" panose="020B0604020202020204" pitchFamily="34" charset="0"/>
                        </a:rPr>
                        <a:t>Overall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20273876"/>
                  </a:ext>
                </a:extLst>
              </a:tr>
              <a:tr h="161925">
                <a:tc>
                  <a:txBody>
                    <a:bodyPr/>
                    <a:lstStyle/>
                    <a:p>
                      <a:pPr algn="ctr" fontAlgn="ctr"/>
                      <a:r>
                        <a:rPr lang="en-US" sz="900" b="0" i="0" u="none" strike="noStrike">
                          <a:solidFill>
                            <a:srgbClr val="000000"/>
                          </a:solidFill>
                          <a:effectLst/>
                          <a:latin typeface="Arial" panose="020B0604020202020204" pitchFamily="34" charset="0"/>
                        </a:rPr>
                        <a:t>Class D</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0.12%</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84290598"/>
                  </a:ext>
                </a:extLst>
              </a:tr>
              <a:tr h="161925">
                <a:tc>
                  <a:txBody>
                    <a:bodyPr/>
                    <a:lstStyle/>
                    <a:p>
                      <a:pPr algn="ctr" fontAlgn="ctr"/>
                      <a:r>
                        <a:rPr lang="en-US" sz="900" b="0" i="0" u="none" strike="noStrike">
                          <a:solidFill>
                            <a:srgbClr val="000000"/>
                          </a:solidFill>
                          <a:effectLst/>
                          <a:latin typeface="Arial" panose="020B0604020202020204" pitchFamily="34" charset="0"/>
                        </a:rPr>
                        <a:t>Class F (optional)</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-0.55%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3942460"/>
                  </a:ext>
                </a:extLst>
              </a:tr>
            </a:tbl>
          </a:graphicData>
        </a:graphic>
      </p:graphicFrame>
      <p:graphicFrame>
        <p:nvGraphicFramePr>
          <p:cNvPr id="6" name="Table 5">
            <a:extLst>
              <a:ext uri="{FF2B5EF4-FFF2-40B4-BE49-F238E27FC236}">
                <a16:creationId xmlns:a16="http://schemas.microsoft.com/office/drawing/2014/main" id="{9AB4B7DD-58EF-4549-8FA5-8A2025BA26E0}"/>
              </a:ext>
            </a:extLst>
          </p:cNvPr>
          <p:cNvGraphicFramePr>
            <a:graphicFrameLocks noGrp="1"/>
          </p:cNvGraphicFramePr>
          <p:nvPr>
            <p:extLst>
              <p:ext uri="{D42A27DB-BD31-4B8C-83A1-F6EECF244321}">
                <p14:modId xmlns:p14="http://schemas.microsoft.com/office/powerpoint/2010/main" val="528050902"/>
              </p:ext>
            </p:extLst>
          </p:nvPr>
        </p:nvGraphicFramePr>
        <p:xfrm>
          <a:off x="4951667" y="2200985"/>
          <a:ext cx="3181930" cy="3724275"/>
        </p:xfrm>
        <a:graphic>
          <a:graphicData uri="http://schemas.openxmlformats.org/drawingml/2006/table">
            <a:tbl>
              <a:tblPr/>
              <a:tblGrid>
                <a:gridCol w="636386">
                  <a:extLst>
                    <a:ext uri="{9D8B030D-6E8A-4147-A177-3AD203B41FA5}">
                      <a16:colId xmlns:a16="http://schemas.microsoft.com/office/drawing/2014/main" val="3200039871"/>
                    </a:ext>
                  </a:extLst>
                </a:gridCol>
                <a:gridCol w="636386">
                  <a:extLst>
                    <a:ext uri="{9D8B030D-6E8A-4147-A177-3AD203B41FA5}">
                      <a16:colId xmlns:a16="http://schemas.microsoft.com/office/drawing/2014/main" val="3322680207"/>
                    </a:ext>
                  </a:extLst>
                </a:gridCol>
                <a:gridCol w="636386">
                  <a:extLst>
                    <a:ext uri="{9D8B030D-6E8A-4147-A177-3AD203B41FA5}">
                      <a16:colId xmlns:a16="http://schemas.microsoft.com/office/drawing/2014/main" val="3063215002"/>
                    </a:ext>
                  </a:extLst>
                </a:gridCol>
                <a:gridCol w="636386">
                  <a:extLst>
                    <a:ext uri="{9D8B030D-6E8A-4147-A177-3AD203B41FA5}">
                      <a16:colId xmlns:a16="http://schemas.microsoft.com/office/drawing/2014/main" val="2649818876"/>
                    </a:ext>
                  </a:extLst>
                </a:gridCol>
                <a:gridCol w="636386">
                  <a:extLst>
                    <a:ext uri="{9D8B030D-6E8A-4147-A177-3AD203B41FA5}">
                      <a16:colId xmlns:a16="http://schemas.microsoft.com/office/drawing/2014/main" val="74963178"/>
                    </a:ext>
                  </a:extLst>
                </a:gridCol>
              </a:tblGrid>
              <a:tr h="161925">
                <a:tc gridSpan="5">
                  <a:txBody>
                    <a:bodyPr/>
                    <a:lstStyle/>
                    <a:p>
                      <a:pPr algn="ctr" fontAlgn="ctr"/>
                      <a:r>
                        <a:rPr lang="en-US" sz="900" b="1" i="0" u="none" strike="noStrike" dirty="0">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70984295"/>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84326570"/>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96832994"/>
                  </a:ext>
                </a:extLst>
              </a:tr>
              <a:tr h="161925">
                <a:tc>
                  <a:txBody>
                    <a:bodyPr/>
                    <a:lstStyle/>
                    <a:p>
                      <a:pPr algn="ctr" fontAlgn="ctr"/>
                      <a:r>
                        <a:rPr lang="en-US" sz="900" b="0" i="0" u="none" strike="noStrike">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875668437"/>
                  </a:ext>
                </a:extLst>
              </a:tr>
              <a:tr h="161925">
                <a:tc>
                  <a:txBody>
                    <a:bodyPr/>
                    <a:lstStyle/>
                    <a:p>
                      <a:pPr algn="ctr" fontAlgn="ctr"/>
                      <a:r>
                        <a:rPr lang="en-US" sz="900" b="0" i="0" u="none" strike="noStrike">
                          <a:solidFill>
                            <a:srgbClr val="000000"/>
                          </a:solidFill>
                          <a:effectLst/>
                          <a:latin typeface="Arial" panose="020B0604020202020204" pitchFamily="34" charset="0"/>
                        </a:rPr>
                        <a:t>0.51%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0.29%</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0.35%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195379835"/>
                  </a:ext>
                </a:extLst>
              </a:tr>
              <a:tr h="161925">
                <a:tc>
                  <a:txBody>
                    <a:bodyPr/>
                    <a:lstStyle/>
                    <a:p>
                      <a:pPr algn="ctr" fontAlgn="ctr"/>
                      <a:r>
                        <a:rPr lang="en-US" sz="900" b="0" i="0" u="none" strike="noStrike">
                          <a:solidFill>
                            <a:srgbClr val="000000"/>
                          </a:solidFill>
                          <a:effectLst/>
                          <a:latin typeface="Arial" panose="020B0604020202020204" pitchFamily="34" charset="0"/>
                        </a:rPr>
                        <a:t>0.29%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0.13%</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96%</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05017979"/>
                  </a:ext>
                </a:extLst>
              </a:tr>
              <a:tr h="161925">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0.19%</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113666211"/>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4184776"/>
                  </a:ext>
                </a:extLst>
              </a:tr>
              <a:tr h="161925">
                <a:tc>
                  <a:txBody>
                    <a:bodyPr/>
                    <a:lstStyle/>
                    <a:p>
                      <a:pPr algn="ctr" fontAlgn="ctr"/>
                      <a:r>
                        <a:rPr lang="en-US" sz="900" b="1" i="0" u="none" strike="noStrike" dirty="0">
                          <a:solidFill>
                            <a:srgbClr val="000000"/>
                          </a:solidFill>
                          <a:effectLst/>
                          <a:latin typeface="Arial" panose="020B0604020202020204" pitchFamily="34" charset="0"/>
                        </a:rPr>
                        <a:t>0.27%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0.14%</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0.18%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1341543"/>
                  </a:ext>
                </a:extLst>
              </a:tr>
              <a:tr h="161925">
                <a:tc>
                  <a:txBody>
                    <a:bodyPr/>
                    <a:lstStyle/>
                    <a:p>
                      <a:pPr algn="ctr" fontAlgn="ctr"/>
                      <a:r>
                        <a:rPr lang="en-US" sz="900" b="0" i="0" u="none" strike="noStrike">
                          <a:solidFill>
                            <a:srgbClr val="000000"/>
                          </a:solidFill>
                          <a:effectLst/>
                          <a:latin typeface="Arial" panose="020B0604020202020204" pitchFamily="34" charset="0"/>
                        </a:rPr>
                        <a:t>0.39%</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0.31%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669299996"/>
                  </a:ext>
                </a:extLst>
              </a:tr>
              <a:tr h="161925">
                <a:tc>
                  <a:txBody>
                    <a:bodyPr/>
                    <a:lstStyle/>
                    <a:p>
                      <a:pPr algn="ctr" fontAlgn="ctr"/>
                      <a:r>
                        <a:rPr lang="en-US" sz="900" b="0" i="0" u="none" strike="noStrike">
                          <a:solidFill>
                            <a:srgbClr val="000000"/>
                          </a:solidFill>
                          <a:effectLst/>
                          <a:latin typeface="Arial" panose="020B0604020202020204" pitchFamily="34" charset="0"/>
                        </a:rPr>
                        <a:t>0.47%</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0.41%</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86551302"/>
                  </a:ext>
                </a:extLst>
              </a:tr>
              <a:tr h="161925">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3590480"/>
                  </a:ext>
                </a:extLst>
              </a:tr>
              <a:tr h="161925">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90830021"/>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667305624"/>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61905572"/>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231346433"/>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401239962"/>
                  </a:ext>
                </a:extLst>
              </a:tr>
              <a:tr h="161925">
                <a:tc>
                  <a:txBody>
                    <a:bodyPr/>
                    <a:lstStyle/>
                    <a:p>
                      <a:pPr algn="ctr" fontAlgn="ctr"/>
                      <a:r>
                        <a:rPr lang="en-US" sz="900" b="0" i="0" u="none" strike="noStrike">
                          <a:solidFill>
                            <a:srgbClr val="000000"/>
                          </a:solidFill>
                          <a:effectLst/>
                          <a:latin typeface="Arial" panose="020B0604020202020204" pitchFamily="34" charset="0"/>
                        </a:rPr>
                        <a:t>0.32%</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90732664"/>
                  </a:ext>
                </a:extLst>
              </a:tr>
              <a:tr h="161925">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96729259"/>
                  </a:ext>
                </a:extLst>
              </a:tr>
              <a:tr h="161925">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0.30%</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7932477"/>
                  </a:ext>
                </a:extLst>
              </a:tr>
              <a:tr h="161925">
                <a:tc>
                  <a:txBody>
                    <a:bodyPr/>
                    <a:lstStyle/>
                    <a:p>
                      <a:pPr algn="ctr" fontAlgn="ctr"/>
                      <a:r>
                        <a:rPr lang="en-US" sz="900" b="1" i="0" u="none" strike="noStrike" dirty="0">
                          <a:solidFill>
                            <a:srgbClr val="000000"/>
                          </a:solidFill>
                          <a:effectLst/>
                          <a:latin typeface="Arial" panose="020B0604020202020204" pitchFamily="34" charset="0"/>
                        </a:rPr>
                        <a:t>0.27%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0.22%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0.08%</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4074793"/>
                  </a:ext>
                </a:extLst>
              </a:tr>
              <a:tr h="161925">
                <a:tc>
                  <a:txBody>
                    <a:bodyPr/>
                    <a:lstStyle/>
                    <a:p>
                      <a:pPr algn="ctr" fontAlgn="ctr"/>
                      <a:r>
                        <a:rPr lang="en-US" sz="900" b="0" i="0" u="none" strike="noStrike">
                          <a:solidFill>
                            <a:srgbClr val="000000"/>
                          </a:solidFill>
                          <a:effectLst/>
                          <a:latin typeface="Arial" panose="020B0604020202020204" pitchFamily="34" charset="0"/>
                        </a:rPr>
                        <a:t>0.63%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0.21%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66735308"/>
                  </a:ext>
                </a:extLst>
              </a:tr>
              <a:tr h="161925">
                <a:tc>
                  <a:txBody>
                    <a:bodyPr/>
                    <a:lstStyle/>
                    <a:p>
                      <a:pPr algn="ctr" fontAlgn="ctr"/>
                      <a:r>
                        <a:rPr lang="en-US" sz="900" b="0" i="0" u="none" strike="noStrike" dirty="0">
                          <a:solidFill>
                            <a:srgbClr val="000000"/>
                          </a:solidFill>
                          <a:effectLst/>
                          <a:latin typeface="Arial" panose="020B0604020202020204" pitchFamily="34" charset="0"/>
                        </a:rPr>
                        <a:t>0.35%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0.44%</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9020585"/>
                  </a:ext>
                </a:extLst>
              </a:tr>
            </a:tbl>
          </a:graphicData>
        </a:graphic>
      </p:graphicFrame>
      <p:graphicFrame>
        <p:nvGraphicFramePr>
          <p:cNvPr id="7" name="Table 6">
            <a:extLst>
              <a:ext uri="{FF2B5EF4-FFF2-40B4-BE49-F238E27FC236}">
                <a16:creationId xmlns:a16="http://schemas.microsoft.com/office/drawing/2014/main" id="{F8405FF5-2B77-4094-A88B-45F3EDA0F9DE}"/>
              </a:ext>
            </a:extLst>
          </p:cNvPr>
          <p:cNvGraphicFramePr>
            <a:graphicFrameLocks noGrp="1"/>
          </p:cNvGraphicFramePr>
          <p:nvPr>
            <p:extLst>
              <p:ext uri="{D42A27DB-BD31-4B8C-83A1-F6EECF244321}">
                <p14:modId xmlns:p14="http://schemas.microsoft.com/office/powerpoint/2010/main" val="747326351"/>
              </p:ext>
            </p:extLst>
          </p:nvPr>
        </p:nvGraphicFramePr>
        <p:xfrm>
          <a:off x="8289820" y="2200984"/>
          <a:ext cx="3181930" cy="3724275"/>
        </p:xfrm>
        <a:graphic>
          <a:graphicData uri="http://schemas.openxmlformats.org/drawingml/2006/table">
            <a:tbl>
              <a:tblPr/>
              <a:tblGrid>
                <a:gridCol w="636386">
                  <a:extLst>
                    <a:ext uri="{9D8B030D-6E8A-4147-A177-3AD203B41FA5}">
                      <a16:colId xmlns:a16="http://schemas.microsoft.com/office/drawing/2014/main" val="2787771924"/>
                    </a:ext>
                  </a:extLst>
                </a:gridCol>
                <a:gridCol w="636386">
                  <a:extLst>
                    <a:ext uri="{9D8B030D-6E8A-4147-A177-3AD203B41FA5}">
                      <a16:colId xmlns:a16="http://schemas.microsoft.com/office/drawing/2014/main" val="811126557"/>
                    </a:ext>
                  </a:extLst>
                </a:gridCol>
                <a:gridCol w="636386">
                  <a:extLst>
                    <a:ext uri="{9D8B030D-6E8A-4147-A177-3AD203B41FA5}">
                      <a16:colId xmlns:a16="http://schemas.microsoft.com/office/drawing/2014/main" val="3093189737"/>
                    </a:ext>
                  </a:extLst>
                </a:gridCol>
                <a:gridCol w="636386">
                  <a:extLst>
                    <a:ext uri="{9D8B030D-6E8A-4147-A177-3AD203B41FA5}">
                      <a16:colId xmlns:a16="http://schemas.microsoft.com/office/drawing/2014/main" val="613322524"/>
                    </a:ext>
                  </a:extLst>
                </a:gridCol>
                <a:gridCol w="636386">
                  <a:extLst>
                    <a:ext uri="{9D8B030D-6E8A-4147-A177-3AD203B41FA5}">
                      <a16:colId xmlns:a16="http://schemas.microsoft.com/office/drawing/2014/main" val="2199131997"/>
                    </a:ext>
                  </a:extLst>
                </a:gridCol>
              </a:tblGrid>
              <a:tr h="161925">
                <a:tc gridSpan="5">
                  <a:txBody>
                    <a:bodyPr/>
                    <a:lstStyle/>
                    <a:p>
                      <a:pPr algn="ctr" fontAlgn="ctr"/>
                      <a:r>
                        <a:rPr lang="en-US" sz="900" b="1" i="0" u="none" strike="noStrike">
                          <a:solidFill>
                            <a:srgbClr val="000000"/>
                          </a:solidFill>
                          <a:effectLst/>
                          <a:latin typeface="Arial" panose="020B0604020202020204" pitchFamily="34" charset="0"/>
                        </a:rPr>
                        <a:t>Random Access Main 10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10443722"/>
                  </a:ext>
                </a:extLst>
              </a:tr>
              <a:tr h="161925">
                <a:tc gridSpan="5">
                  <a:txBody>
                    <a:bodyPr/>
                    <a:lstStyle/>
                    <a:p>
                      <a:pPr algn="ctr" fontAlgn="ctr"/>
                      <a:r>
                        <a:rPr lang="en-US" sz="900" b="1" i="0" u="none" strike="noStrike" dirty="0">
                          <a:solidFill>
                            <a:srgbClr val="000000"/>
                          </a:solidFill>
                          <a:effectLst/>
                          <a:latin typeface="Arial" panose="020B0604020202020204" pitchFamily="34" charset="0"/>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17172883"/>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24014990"/>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07129677"/>
                  </a:ext>
                </a:extLst>
              </a:tr>
              <a:tr h="161925">
                <a:tc>
                  <a:txBody>
                    <a:bodyPr/>
                    <a:lstStyle/>
                    <a:p>
                      <a:pPr algn="ctr" fontAlgn="ctr"/>
                      <a:r>
                        <a:rPr lang="en-US" sz="900" b="0" i="0" u="none" strike="noStrike">
                          <a:solidFill>
                            <a:srgbClr val="000000"/>
                          </a:solidFill>
                          <a:effectLst/>
                          <a:latin typeface="Arial" panose="020B0604020202020204" pitchFamily="34" charset="0"/>
                        </a:rPr>
                        <a:t>0.14%</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73619715"/>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68958435"/>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585929624"/>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255965"/>
                  </a:ext>
                </a:extLst>
              </a:tr>
              <a:tr h="161925">
                <a:tc>
                  <a:txBody>
                    <a:bodyPr/>
                    <a:lstStyle/>
                    <a:p>
                      <a:pPr algn="ctr" fontAlgn="ctr"/>
                      <a:r>
                        <a:rPr lang="en-US" sz="900" b="1" i="0" u="none" strike="noStrike" dirty="0">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099923"/>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59561447"/>
                  </a:ext>
                </a:extLst>
              </a:tr>
              <a:tr h="161925">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0601305"/>
                  </a:ext>
                </a:extLst>
              </a:tr>
              <a:tr h="161925">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8892687"/>
                  </a:ext>
                </a:extLst>
              </a:tr>
              <a:tr h="161925">
                <a:tc gridSpan="5">
                  <a:txBody>
                    <a:bodyPr/>
                    <a:lstStyle/>
                    <a:p>
                      <a:pPr algn="ctr" fontAlgn="ctr"/>
                      <a:r>
                        <a:rPr lang="en-US" sz="900" b="1" i="0" u="none" strike="noStrike">
                          <a:solidFill>
                            <a:srgbClr val="000000"/>
                          </a:solidFill>
                          <a:effectLst/>
                          <a:latin typeface="Arial" panose="020B0604020202020204" pitchFamily="34" charset="0"/>
                        </a:rPr>
                        <a:t>Low delay B Main10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77157514"/>
                  </a:ext>
                </a:extLst>
              </a:tr>
              <a:tr h="161925">
                <a:tc gridSpan="5">
                  <a:txBody>
                    <a:bodyPr/>
                    <a:lstStyle/>
                    <a:p>
                      <a:pPr algn="ctr" fontAlgn="ctr"/>
                      <a:r>
                        <a:rPr lang="en-US" sz="900" b="1" i="0" u="none" strike="noStrike">
                          <a:solidFill>
                            <a:srgbClr val="000000"/>
                          </a:solidFill>
                          <a:effectLst/>
                          <a:latin typeface="Arial" panose="020B0604020202020204" pitchFamily="34" charset="0"/>
                        </a:rPr>
                        <a:t>Over VTM-3.0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76431861"/>
                  </a:ext>
                </a:extLst>
              </a:tr>
              <a:tr h="161925">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4234302"/>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4147563900"/>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007680827"/>
                  </a:ext>
                </a:extLst>
              </a:tr>
              <a:tr h="161925">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-0.28%</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211902218"/>
                  </a:ext>
                </a:extLst>
              </a:tr>
              <a:tr h="161925">
                <a:tc>
                  <a:txBody>
                    <a:bodyPr/>
                    <a:lstStyle/>
                    <a:p>
                      <a:pPr algn="ctr" fontAlgn="ctr"/>
                      <a:r>
                        <a:rPr lang="en-US" sz="900" b="0" i="0" u="none" strike="noStrike">
                          <a:solidFill>
                            <a:srgbClr val="000000"/>
                          </a:solidFill>
                          <a:effectLst/>
                          <a:latin typeface="Arial" panose="020B0604020202020204" pitchFamily="34" charset="0"/>
                        </a:rPr>
                        <a:t>0.00%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0.01%</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-0.04%</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102%</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956049112"/>
                  </a:ext>
                </a:extLst>
              </a:tr>
              <a:tr h="161925">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16855880"/>
                  </a:ext>
                </a:extLst>
              </a:tr>
              <a:tr h="161925">
                <a:tc>
                  <a:txBody>
                    <a:bodyPr/>
                    <a:lstStyle/>
                    <a:p>
                      <a:pPr algn="ctr" fontAlgn="ctr"/>
                      <a:r>
                        <a:rPr lang="en-US" sz="900" b="1" i="0" u="none" strike="noStrike" dirty="0">
                          <a:solidFill>
                            <a:srgbClr val="000000"/>
                          </a:solidFill>
                          <a:effectLst/>
                          <a:latin typeface="Arial" panose="020B0604020202020204" pitchFamily="34" charset="0"/>
                        </a:rPr>
                        <a:t>-0.01%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-0.08%</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-0.07%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dirty="0">
                          <a:solidFill>
                            <a:srgbClr val="000000"/>
                          </a:solidFill>
                          <a:effectLst/>
                          <a:latin typeface="Arial" panose="020B0604020202020204" pitchFamily="34" charset="0"/>
                        </a:rPr>
                        <a:t>100%</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51860373"/>
                  </a:ext>
                </a:extLst>
              </a:tr>
              <a:tr h="161925">
                <a:tc>
                  <a:txBody>
                    <a:bodyPr/>
                    <a:lstStyle/>
                    <a:p>
                      <a:pPr algn="ctr" fontAlgn="ctr"/>
                      <a:r>
                        <a:rPr lang="en-US" sz="900" b="0" i="0" u="none" strike="noStrike">
                          <a:solidFill>
                            <a:srgbClr val="000000"/>
                          </a:solidFill>
                          <a:effectLst/>
                          <a:latin typeface="Arial" panose="020B0604020202020204" pitchFamily="34" charset="0"/>
                        </a:rPr>
                        <a:t>0.03%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-0.10%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100%</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95%</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102182430"/>
                  </a:ext>
                </a:extLst>
              </a:tr>
              <a:tr h="161925">
                <a:tc>
                  <a:txBody>
                    <a:bodyPr/>
                    <a:lstStyle/>
                    <a:p>
                      <a:pPr algn="ctr" fontAlgn="ctr"/>
                      <a:r>
                        <a:rPr lang="en-US" sz="900" b="0" i="0" u="none" strike="noStrike" dirty="0">
                          <a:solidFill>
                            <a:srgbClr val="000000"/>
                          </a:solidFill>
                          <a:effectLst/>
                          <a:latin typeface="Arial" panose="020B0604020202020204" pitchFamily="34" charset="0"/>
                        </a:rPr>
                        <a:t>0.08%</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0.24%</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0.05%</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98%</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8684567"/>
                  </a:ext>
                </a:extLst>
              </a:tr>
            </a:tbl>
          </a:graphicData>
        </a:graphic>
      </p:graphicFrame>
      <p:sp>
        <p:nvSpPr>
          <p:cNvPr id="8" name="Rectangle 7">
            <a:extLst>
              <a:ext uri="{FF2B5EF4-FFF2-40B4-BE49-F238E27FC236}">
                <a16:creationId xmlns:a16="http://schemas.microsoft.com/office/drawing/2014/main" id="{74A08CEA-3171-47A5-B3CC-F61F7F949DF7}"/>
              </a:ext>
            </a:extLst>
          </p:cNvPr>
          <p:cNvSpPr/>
          <p:nvPr/>
        </p:nvSpPr>
        <p:spPr>
          <a:xfrm>
            <a:off x="2524090" y="1753842"/>
            <a:ext cx="1361270" cy="369332"/>
          </a:xfrm>
          <a:prstGeom prst="rect">
            <a:avLst/>
          </a:prstGeom>
        </p:spPr>
        <p:txBody>
          <a:bodyPr wrap="none">
            <a:spAutoFit/>
          </a:bodyPr>
          <a:lstStyle/>
          <a:p>
            <a:r>
              <a:rPr lang="en-CA" b="1" dirty="0"/>
              <a:t>CE2.4.3 (a)</a:t>
            </a:r>
            <a:endParaRPr lang="en-US" dirty="0"/>
          </a:p>
        </p:txBody>
      </p:sp>
      <p:sp>
        <p:nvSpPr>
          <p:cNvPr id="9" name="Rectangle 8">
            <a:extLst>
              <a:ext uri="{FF2B5EF4-FFF2-40B4-BE49-F238E27FC236}">
                <a16:creationId xmlns:a16="http://schemas.microsoft.com/office/drawing/2014/main" id="{7A6DD56D-8C51-4174-A3BD-AB88D6B224D9}"/>
              </a:ext>
            </a:extLst>
          </p:cNvPr>
          <p:cNvSpPr/>
          <p:nvPr/>
        </p:nvSpPr>
        <p:spPr>
          <a:xfrm>
            <a:off x="5861997" y="1753842"/>
            <a:ext cx="1361270" cy="369332"/>
          </a:xfrm>
          <a:prstGeom prst="rect">
            <a:avLst/>
          </a:prstGeom>
        </p:spPr>
        <p:txBody>
          <a:bodyPr wrap="none">
            <a:spAutoFit/>
          </a:bodyPr>
          <a:lstStyle/>
          <a:p>
            <a:r>
              <a:rPr lang="en-CA" b="1" dirty="0"/>
              <a:t>CE2.4.3 (b)</a:t>
            </a:r>
            <a:endParaRPr lang="en-US" dirty="0"/>
          </a:p>
        </p:txBody>
      </p:sp>
      <p:sp>
        <p:nvSpPr>
          <p:cNvPr id="10" name="Rectangle 9">
            <a:extLst>
              <a:ext uri="{FF2B5EF4-FFF2-40B4-BE49-F238E27FC236}">
                <a16:creationId xmlns:a16="http://schemas.microsoft.com/office/drawing/2014/main" id="{160E8DB1-DC3E-47D6-99F8-B8A12AE9E58D}"/>
              </a:ext>
            </a:extLst>
          </p:cNvPr>
          <p:cNvSpPr/>
          <p:nvPr/>
        </p:nvSpPr>
        <p:spPr>
          <a:xfrm>
            <a:off x="9192703" y="1753842"/>
            <a:ext cx="1348446" cy="369332"/>
          </a:xfrm>
          <a:prstGeom prst="rect">
            <a:avLst/>
          </a:prstGeom>
        </p:spPr>
        <p:txBody>
          <a:bodyPr wrap="none">
            <a:spAutoFit/>
          </a:bodyPr>
          <a:lstStyle/>
          <a:p>
            <a:r>
              <a:rPr lang="en-CA" b="1" dirty="0"/>
              <a:t>CE2.4.3 (c)</a:t>
            </a:r>
            <a:endParaRPr lang="en-US" dirty="0"/>
          </a:p>
        </p:txBody>
      </p:sp>
    </p:spTree>
    <p:extLst>
      <p:ext uri="{BB962C8B-B14F-4D97-AF65-F5344CB8AC3E}">
        <p14:creationId xmlns:p14="http://schemas.microsoft.com/office/powerpoint/2010/main" val="14506958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E16B86-663A-4DD0-8D19-14707C659FFD}"/>
              </a:ext>
            </a:extLst>
          </p:cNvPr>
          <p:cNvSpPr>
            <a:spLocks noGrp="1"/>
          </p:cNvSpPr>
          <p:nvPr>
            <p:ph type="title"/>
          </p:nvPr>
        </p:nvSpPr>
        <p:spPr/>
        <p:txBody>
          <a:bodyPr/>
          <a:lstStyle/>
          <a:p>
            <a:r>
              <a:rPr lang="en-US" dirty="0"/>
              <a:t>Conclusion</a:t>
            </a:r>
          </a:p>
        </p:txBody>
      </p:sp>
      <p:sp>
        <p:nvSpPr>
          <p:cNvPr id="3" name="Subtitle 2">
            <a:extLst>
              <a:ext uri="{FF2B5EF4-FFF2-40B4-BE49-F238E27FC236}">
                <a16:creationId xmlns:a16="http://schemas.microsoft.com/office/drawing/2014/main" id="{E20E68B6-962D-4A7F-96FB-3F1C407550D9}"/>
              </a:ext>
            </a:extLst>
          </p:cNvPr>
          <p:cNvSpPr>
            <a:spLocks noGrp="1"/>
          </p:cNvSpPr>
          <p:nvPr>
            <p:ph type="subTitle" idx="1"/>
          </p:nvPr>
        </p:nvSpPr>
        <p:spPr>
          <a:xfrm>
            <a:off x="479793" y="1926454"/>
            <a:ext cx="11202619" cy="3595457"/>
          </a:xfrm>
        </p:spPr>
        <p:txBody>
          <a:bodyPr/>
          <a:lstStyle/>
          <a:p>
            <a:pPr marL="342900" indent="-342900">
              <a:buFont typeface="Arial" panose="020B0604020202020204" pitchFamily="34" charset="0"/>
              <a:buChar char="•"/>
            </a:pPr>
            <a:r>
              <a:rPr lang="en-US" dirty="0"/>
              <a:t>Thanks Samsung for cross-checking</a:t>
            </a:r>
          </a:p>
          <a:p>
            <a:pPr marL="342900" indent="-342900">
              <a:buFont typeface="Arial" panose="020B0604020202020204" pitchFamily="34" charset="0"/>
              <a:buChar char="•"/>
            </a:pPr>
            <a:r>
              <a:rPr lang="en-US" dirty="0"/>
              <a:t>Experimental results of CE2.4.3 tests have been reported</a:t>
            </a:r>
          </a:p>
          <a:p>
            <a:pPr marL="342900" indent="-342900">
              <a:buFont typeface="Arial" panose="020B0604020202020204" pitchFamily="34" charset="0"/>
              <a:buChar char="•"/>
            </a:pPr>
            <a:r>
              <a:rPr lang="en-US" dirty="0"/>
              <a:t>Luma BD-rate loss for RA and LDB:</a:t>
            </a:r>
          </a:p>
          <a:p>
            <a:r>
              <a:rPr lang="en-US" dirty="0"/>
              <a:t>	Test a: -0.01%, 0.02%</a:t>
            </a:r>
          </a:p>
          <a:p>
            <a:r>
              <a:rPr lang="en-US" dirty="0"/>
              <a:t>	Test b: 0.27%, 0.27%</a:t>
            </a:r>
          </a:p>
          <a:p>
            <a:r>
              <a:rPr lang="en-US" dirty="0"/>
              <a:t>	Test c: 0.03%, -0.01%</a:t>
            </a:r>
          </a:p>
        </p:txBody>
      </p:sp>
      <p:sp>
        <p:nvSpPr>
          <p:cNvPr id="4" name="Footer Placeholder 3">
            <a:extLst>
              <a:ext uri="{FF2B5EF4-FFF2-40B4-BE49-F238E27FC236}">
                <a16:creationId xmlns:a16="http://schemas.microsoft.com/office/drawing/2014/main" id="{43F3E466-07CB-4911-8DA4-3D2CFEA89344}"/>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2559399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84</TotalTime>
  <Words>858</Words>
  <Application>Microsoft Office PowerPoint</Application>
  <PresentationFormat>Widescreen</PresentationFormat>
  <Paragraphs>366</Paragraphs>
  <Slides>7</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vt:i4>
      </vt:variant>
    </vt:vector>
  </HeadingPairs>
  <TitlesOfParts>
    <vt:vector size="14" baseType="lpstr">
      <vt:lpstr>Arial</vt:lpstr>
      <vt:lpstr>Cambria Math</vt:lpstr>
      <vt:lpstr>Century Gothic</vt:lpstr>
      <vt:lpstr>Consolas</vt:lpstr>
      <vt:lpstr>Lucida Grande</vt:lpstr>
      <vt:lpstr>Microsoft Sans Serif</vt:lpstr>
      <vt:lpstr>Qualcomm</vt:lpstr>
      <vt:lpstr>JVET-M0150 - CE2.4.3: Affine restriction for worst-case memory bandwidth reduction</vt:lpstr>
      <vt:lpstr>Introduction</vt:lpstr>
      <vt:lpstr>Worst-case achieves INTER_8x4/INTER_4x8</vt:lpstr>
      <vt:lpstr>Condition for INTER_9x9 worst-case affine bandwidth</vt:lpstr>
      <vt:lpstr>CE2.4.3 tests description  </vt:lpstr>
      <vt:lpstr>Experimental results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26</cp:revision>
  <dcterms:created xsi:type="dcterms:W3CDTF">2018-11-06T17:03:09Z</dcterms:created>
  <dcterms:modified xsi:type="dcterms:W3CDTF">2019-01-10T17:20:39Z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_AdHocReviewCycleID">
    <vt:i4>-1763380183</vt:i4>
  </property>
  <property fmtid="{D5CDD505-2E9C-101B-9397-08002B2CF9AE}" pid="4" name="_EmailSubject">
    <vt:lpwstr>Duarte-Qualcomm Template Feedback Call</vt:lpwstr>
  </property>
  <property fmtid="{D5CDD505-2E9C-101B-9397-08002B2CF9AE}" pid="5" name="_AuthorEmail">
    <vt:lpwstr>beverlyc@qti.qualcomm.com</vt:lpwstr>
  </property>
  <property fmtid="{D5CDD505-2E9C-101B-9397-08002B2CF9AE}" pid="6" name="_AuthorEmailDisplayName">
    <vt:lpwstr>Beverly Crawford-Westre</vt:lpwstr>
  </property>
</Properties>
</file>