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webextensions/webextension3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15"/>
  </p:notesMasterIdLst>
  <p:handoutMasterIdLst>
    <p:handoutMasterId r:id="rId16"/>
  </p:handoutMasterIdLst>
  <p:sldIdLst>
    <p:sldId id="1476" r:id="rId6"/>
    <p:sldId id="1497" r:id="rId7"/>
    <p:sldId id="1503" r:id="rId8"/>
    <p:sldId id="1498" r:id="rId9"/>
    <p:sldId id="1499" r:id="rId10"/>
    <p:sldId id="1500" r:id="rId11"/>
    <p:sldId id="1501" r:id="rId12"/>
    <p:sldId id="1502" r:id="rId13"/>
    <p:sldId id="1470" r:id="rId14"/>
  </p:sldIdLst>
  <p:sldSz cx="12192000" cy="6858000"/>
  <p:notesSz cx="6724650" cy="9874250"/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 userDrawn="1">
          <p15:clr>
            <a:srgbClr val="A4A3A4"/>
          </p15:clr>
        </p15:guide>
        <p15:guide id="2" pos="846" userDrawn="1">
          <p15:clr>
            <a:srgbClr val="A4A3A4"/>
          </p15:clr>
        </p15:guide>
        <p15:guide id="3" pos="52" userDrawn="1">
          <p15:clr>
            <a:srgbClr val="A4A3A4"/>
          </p15:clr>
        </p15:guide>
        <p15:guide id="4" pos="3341" userDrawn="1">
          <p15:clr>
            <a:srgbClr val="A4A3A4"/>
          </p15:clr>
        </p15:guide>
        <p15:guide id="5" pos="7582" userDrawn="1">
          <p15:clr>
            <a:srgbClr val="A4A3A4"/>
          </p15:clr>
        </p15:guide>
        <p15:guide id="6" orient="horz" pos="2523" userDrawn="1">
          <p15:clr>
            <a:srgbClr val="A4A3A4"/>
          </p15:clr>
        </p15:guide>
        <p15:guide id="7" orient="horz" pos="3022" userDrawn="1">
          <p15:clr>
            <a:srgbClr val="A4A3A4"/>
          </p15:clr>
        </p15:guide>
        <p15:guide id="8" orient="horz" pos="3181" userDrawn="1">
          <p15:clr>
            <a:srgbClr val="A4A3A4"/>
          </p15:clr>
        </p15:guide>
        <p15:guide id="10" pos="4248" userDrawn="1">
          <p15:clr>
            <a:srgbClr val="A4A3A4"/>
          </p15:clr>
        </p15:guide>
        <p15:guide id="11" orient="horz" pos="2028">
          <p15:clr>
            <a:srgbClr val="A4A3A4"/>
          </p15:clr>
        </p15:guide>
        <p15:guide id="12" pos="1925">
          <p15:clr>
            <a:srgbClr val="A4A3A4"/>
          </p15:clr>
        </p15:guide>
        <p15:guide id="13" pos="40">
          <p15:clr>
            <a:srgbClr val="A4A3A4"/>
          </p15:clr>
        </p15:guide>
        <p15:guide id="14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 MIGNAN Christophe" initials="LMC" lastIdx="0" clrIdx="0">
    <p:extLst/>
  </p:cmAuthor>
  <p:cmAuthor id="2" name="Taylor James" initials="TJ" lastIdx="35" clrIdx="1">
    <p:extLst/>
  </p:cmAuthor>
  <p:cmAuthor id="3" name="Merrien Claudine" initials="MC" lastIdx="44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30A0"/>
    <a:srgbClr val="696969"/>
    <a:srgbClr val="9E2882"/>
    <a:srgbClr val="167E9A"/>
    <a:srgbClr val="13B9F2"/>
    <a:srgbClr val="515151"/>
    <a:srgbClr val="1B1B1B"/>
    <a:srgbClr val="848484"/>
    <a:srgbClr val="7D7D7D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82" autoAdjust="0"/>
    <p:restoredTop sz="89452" autoAdjust="0"/>
  </p:normalViewPr>
  <p:slideViewPr>
    <p:cSldViewPr snapToGrid="0" showGuides="1">
      <p:cViewPr varScale="1">
        <p:scale>
          <a:sx n="98" d="100"/>
          <a:sy n="98" d="100"/>
        </p:scale>
        <p:origin x="1326" y="84"/>
      </p:cViewPr>
      <p:guideLst>
        <p:guide orient="horz" pos="1865"/>
        <p:guide pos="846"/>
        <p:guide pos="52"/>
        <p:guide pos="3341"/>
        <p:guide pos="7582"/>
        <p:guide orient="horz" pos="2523"/>
        <p:guide orient="horz" pos="3022"/>
        <p:guide orient="horz" pos="3181"/>
        <p:guide pos="4248"/>
        <p:guide orient="horz" pos="2028"/>
        <p:guide pos="1925"/>
        <p:guide pos="4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notesViewPr>
    <p:cSldViewPr snapToGrid="0">
      <p:cViewPr varScale="1">
        <p:scale>
          <a:sx n="64" d="100"/>
          <a:sy n="64" d="100"/>
        </p:scale>
        <p:origin x="314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4015" cy="493713"/>
          </a:xfrm>
          <a:prstGeom prst="rect">
            <a:avLst/>
          </a:prstGeom>
        </p:spPr>
        <p:txBody>
          <a:bodyPr vert="horz" lIns="92749" tIns="46374" rIns="92749" bIns="4637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9079" y="1"/>
            <a:ext cx="2914015" cy="493713"/>
          </a:xfrm>
          <a:prstGeom prst="rect">
            <a:avLst/>
          </a:prstGeom>
        </p:spPr>
        <p:txBody>
          <a:bodyPr vert="horz" lIns="92749" tIns="46374" rIns="92749" bIns="46374" rtlCol="0"/>
          <a:lstStyle>
            <a:lvl1pPr algn="r">
              <a:defRPr sz="1200"/>
            </a:lvl1pPr>
          </a:lstStyle>
          <a:p>
            <a:fld id="{FDE3AF2C-8D47-424A-B8A1-FB98767FE6FA}" type="datetimeFigureOut">
              <a:rPr lang="en-US" smtClean="0"/>
              <a:t>12/30/2018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8825"/>
            <a:ext cx="2914015" cy="493713"/>
          </a:xfrm>
          <a:prstGeom prst="rect">
            <a:avLst/>
          </a:prstGeom>
        </p:spPr>
        <p:txBody>
          <a:bodyPr vert="horz" lIns="92749" tIns="46374" rIns="92749" bIns="4637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9079" y="9378825"/>
            <a:ext cx="2914015" cy="493713"/>
          </a:xfrm>
          <a:prstGeom prst="rect">
            <a:avLst/>
          </a:prstGeom>
        </p:spPr>
        <p:txBody>
          <a:bodyPr vert="horz" lIns="92749" tIns="46374" rIns="92749" bIns="46374" rtlCol="0" anchor="b"/>
          <a:lstStyle>
            <a:lvl1pPr algn="r">
              <a:defRPr sz="1200"/>
            </a:lvl1pPr>
          </a:lstStyle>
          <a:p>
            <a:fld id="{DEA22A18-292E-424C-A450-8AEFD1F059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40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4015" cy="495428"/>
          </a:xfrm>
          <a:prstGeom prst="rect">
            <a:avLst/>
          </a:prstGeom>
        </p:spPr>
        <p:txBody>
          <a:bodyPr vert="horz" lIns="92749" tIns="46374" rIns="92749" bIns="4637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9079" y="0"/>
            <a:ext cx="2914015" cy="495428"/>
          </a:xfrm>
          <a:prstGeom prst="rect">
            <a:avLst/>
          </a:prstGeom>
        </p:spPr>
        <p:txBody>
          <a:bodyPr vert="horz" lIns="92749" tIns="46374" rIns="92749" bIns="46374" rtlCol="0"/>
          <a:lstStyle>
            <a:lvl1pPr algn="r">
              <a:defRPr sz="1200"/>
            </a:lvl1pPr>
          </a:lstStyle>
          <a:p>
            <a:fld id="{75ABB56C-F54C-49EB-A8DB-D3E2F8FC6E96}" type="datetimeFigureOut">
              <a:rPr lang="en-GB" smtClean="0"/>
              <a:t>30/12/2018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1638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49" tIns="46374" rIns="92749" bIns="4637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2465" y="4751983"/>
            <a:ext cx="5379720" cy="3887986"/>
          </a:xfrm>
          <a:prstGeom prst="rect">
            <a:avLst/>
          </a:prstGeom>
        </p:spPr>
        <p:txBody>
          <a:bodyPr vert="horz" lIns="92749" tIns="46374" rIns="92749" bIns="4637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14015" cy="495427"/>
          </a:xfrm>
          <a:prstGeom prst="rect">
            <a:avLst/>
          </a:prstGeom>
        </p:spPr>
        <p:txBody>
          <a:bodyPr vert="horz" lIns="92749" tIns="46374" rIns="92749" bIns="4637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9079" y="9378825"/>
            <a:ext cx="2914015" cy="495427"/>
          </a:xfrm>
          <a:prstGeom prst="rect">
            <a:avLst/>
          </a:prstGeom>
        </p:spPr>
        <p:txBody>
          <a:bodyPr vert="horz" lIns="92749" tIns="46374" rIns="92749" bIns="46374" rtlCol="0" anchor="b"/>
          <a:lstStyle>
            <a:lvl1pPr algn="r">
              <a:defRPr sz="1200"/>
            </a:lvl1pPr>
          </a:lstStyle>
          <a:p>
            <a:fld id="{984E5FEB-C6F8-4AA6-95CF-7DCBFC1F728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457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E5FEB-C6F8-4AA6-95CF-7DCBFC1F728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8647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 (for image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86"/>
          <a:stretch/>
        </p:blipFill>
        <p:spPr>
          <a:xfrm>
            <a:off x="1" y="0"/>
            <a:ext cx="6597570" cy="6858000"/>
          </a:xfrm>
          <a:prstGeom prst="rect">
            <a:avLst/>
          </a:prstGeom>
          <a:solidFill>
            <a:schemeClr val="tx1"/>
          </a:solidFill>
          <a:ln w="19050">
            <a:noFill/>
          </a:ln>
          <a:effectLst/>
        </p:spPr>
      </p:pic>
      <p:sp>
        <p:nvSpPr>
          <p:cNvPr id="27" name="TextBox 8"/>
          <p:cNvSpPr txBox="1"/>
          <p:nvPr userDrawn="1"/>
        </p:nvSpPr>
        <p:spPr>
          <a:xfrm>
            <a:off x="995469" y="6003660"/>
            <a:ext cx="3572540" cy="368416"/>
          </a:xfrm>
          <a:prstGeom prst="rect">
            <a:avLst/>
          </a:prstGeom>
          <a:noFill/>
        </p:spPr>
        <p:txBody>
          <a:bodyPr wrap="square" lIns="0" tIns="45606" rIns="91210" bIns="45606" rtlCol="0">
            <a:spAutoFit/>
          </a:bodyPr>
          <a:lstStyle/>
          <a:p>
            <a:r>
              <a:rPr lang="en-GB" sz="1795" spc="60" baseline="0" dirty="0">
                <a:solidFill>
                  <a:schemeClr val="bg1">
                    <a:lumMod val="50000"/>
                  </a:schemeClr>
                </a:solidFill>
              </a:rPr>
              <a:t>technicolor.com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376" y="1371600"/>
            <a:ext cx="5281061" cy="2271221"/>
          </a:xfrm>
        </p:spPr>
        <p:txBody>
          <a:bodyPr anchor="b">
            <a:normAutofit/>
          </a:bodyPr>
          <a:lstStyle>
            <a:lvl1pPr algn="r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b="1" kern="1200" cap="all" baseline="0" dirty="0">
                <a:ln w="12700">
                  <a:noFill/>
                </a:ln>
                <a:solidFill>
                  <a:schemeClr val="bg1"/>
                </a:solidFill>
                <a:effectLst>
                  <a:outerShdw blurRad="495300" algn="ctr" rotWithShape="0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3375" y="3665896"/>
            <a:ext cx="5281061" cy="912814"/>
          </a:xfrm>
        </p:spPr>
        <p:txBody>
          <a:bodyPr>
            <a:normAutofit/>
          </a:bodyPr>
          <a:lstStyle>
            <a:lvl1pPr marL="0" indent="0" algn="r">
              <a:buNone/>
              <a:defRPr sz="1600" b="1" cap="all" baseline="0">
                <a:solidFill>
                  <a:schemeClr val="bg1">
                    <a:lumMod val="85000"/>
                  </a:schemeClr>
                </a:solidFill>
                <a:effectLst>
                  <a:outerShdw blurRad="495300" algn="t" rotWithShape="0">
                    <a:prstClr val="black">
                      <a:alpha val="70000"/>
                    </a:prstClr>
                  </a:outerShdw>
                </a:effectLst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86889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XED LINES White Background - Title,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" name="Groupe 7"/>
          <p:cNvGrpSpPr/>
          <p:nvPr userDrawn="1"/>
        </p:nvGrpSpPr>
        <p:grpSpPr>
          <a:xfrm>
            <a:off x="10275216" y="-4763"/>
            <a:ext cx="1916783" cy="1076960"/>
            <a:chOff x="4907281" y="0"/>
            <a:chExt cx="7284720" cy="1076960"/>
          </a:xfrm>
        </p:grpSpPr>
        <p:sp>
          <p:nvSpPr>
            <p:cNvPr id="9" name="Rectangle 8"/>
            <p:cNvSpPr/>
            <p:nvPr/>
          </p:nvSpPr>
          <p:spPr>
            <a:xfrm>
              <a:off x="4907281" y="0"/>
              <a:ext cx="7284720" cy="1076960"/>
            </a:xfrm>
            <a:prstGeom prst="rect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" name="Connecteur droit 9"/>
            <p:cNvCxnSpPr/>
            <p:nvPr/>
          </p:nvCxnSpPr>
          <p:spPr>
            <a:xfrm>
              <a:off x="4919242" y="0"/>
              <a:ext cx="0" cy="1076960"/>
            </a:xfrm>
            <a:prstGeom prst="line">
              <a:avLst/>
            </a:prstGeom>
            <a:ln w="15875">
              <a:solidFill>
                <a:srgbClr val="00B9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>
              <a:off x="5244769" y="0"/>
              <a:ext cx="0" cy="1076960"/>
            </a:xfrm>
            <a:prstGeom prst="line">
              <a:avLst/>
            </a:prstGeom>
            <a:ln w="15875">
              <a:solidFill>
                <a:srgbClr val="008F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>
              <a:off x="5425225" y="0"/>
              <a:ext cx="0" cy="1076960"/>
            </a:xfrm>
            <a:prstGeom prst="line">
              <a:avLst/>
            </a:prstGeom>
            <a:ln w="15875">
              <a:solidFill>
                <a:srgbClr val="034E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>
              <a:off x="6826408" y="0"/>
              <a:ext cx="0" cy="1076960"/>
            </a:xfrm>
            <a:prstGeom prst="line">
              <a:avLst/>
            </a:prstGeom>
            <a:ln w="22225">
              <a:solidFill>
                <a:srgbClr val="662D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>
              <a:off x="7024555" y="0"/>
              <a:ext cx="0" cy="1076960"/>
            </a:xfrm>
            <a:prstGeom prst="line">
              <a:avLst/>
            </a:prstGeom>
            <a:ln w="15875">
              <a:solidFill>
                <a:srgbClr val="9429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/>
            <p:cNvCxnSpPr/>
            <p:nvPr/>
          </p:nvCxnSpPr>
          <p:spPr>
            <a:xfrm>
              <a:off x="8216976" y="0"/>
              <a:ext cx="0" cy="1076960"/>
            </a:xfrm>
            <a:prstGeom prst="line">
              <a:avLst/>
            </a:prstGeom>
            <a:ln w="15875">
              <a:solidFill>
                <a:srgbClr val="BF2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>
              <a:off x="9253709" y="0"/>
              <a:ext cx="0" cy="1076960"/>
            </a:xfrm>
            <a:prstGeom prst="line">
              <a:avLst/>
            </a:prstGeom>
            <a:ln w="22225">
              <a:solidFill>
                <a:srgbClr val="F265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>
              <a:off x="9512008" y="0"/>
              <a:ext cx="0" cy="1076960"/>
            </a:xfrm>
            <a:prstGeom prst="line">
              <a:avLst/>
            </a:prstGeom>
            <a:ln w="25400">
              <a:solidFill>
                <a:srgbClr val="FFC2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>
              <a:off x="9685387" y="0"/>
              <a:ext cx="0" cy="1076960"/>
            </a:xfrm>
            <a:prstGeom prst="line">
              <a:avLst/>
            </a:prstGeom>
            <a:ln w="15875">
              <a:solidFill>
                <a:srgbClr val="FFC2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/>
            <p:cNvCxnSpPr/>
            <p:nvPr/>
          </p:nvCxnSpPr>
          <p:spPr>
            <a:xfrm>
              <a:off x="9830459" y="0"/>
              <a:ext cx="0" cy="1076960"/>
            </a:xfrm>
            <a:prstGeom prst="line">
              <a:avLst/>
            </a:prstGeom>
            <a:ln w="15875">
              <a:solidFill>
                <a:srgbClr val="CBDB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>
              <a:off x="9989684" y="0"/>
              <a:ext cx="0" cy="1076960"/>
            </a:xfrm>
            <a:prstGeom prst="line">
              <a:avLst/>
            </a:prstGeom>
            <a:ln w="15875">
              <a:solidFill>
                <a:srgbClr val="8DC6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>
              <a:off x="11587835" y="0"/>
              <a:ext cx="0" cy="1076960"/>
            </a:xfrm>
            <a:prstGeom prst="line">
              <a:avLst/>
            </a:prstGeom>
            <a:ln w="22225">
              <a:solidFill>
                <a:srgbClr val="00A6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>
              <a:off x="11794238" y="0"/>
              <a:ext cx="0" cy="1076960"/>
            </a:xfrm>
            <a:prstGeom prst="line">
              <a:avLst/>
            </a:prstGeom>
            <a:ln w="15875">
              <a:solidFill>
                <a:srgbClr val="008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38125" y="6518277"/>
            <a:ext cx="762000" cy="196850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99F39DE-7F43-4ABA-BE16-DC797CC76ADB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381001" y="0"/>
            <a:ext cx="9855468" cy="1076959"/>
          </a:xfrm>
        </p:spPr>
        <p:txBody>
          <a:bodyPr vert="horz" lIns="0" tIns="0" rIns="0" bIns="0" rtlCol="0" anchor="ctr" anchorCtr="0">
            <a:normAutofit/>
          </a:bodyPr>
          <a:lstStyle>
            <a:lvl1pPr>
              <a:defRPr lang="en-GB" sz="3000" b="0" spc="10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11506200" cy="4597400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696969"/>
                </a:solidFill>
              </a:defRPr>
            </a:lvl1pPr>
            <a:lvl2pPr marL="361936" indent="-361936">
              <a:buClr>
                <a:schemeClr val="tx1">
                  <a:lumMod val="65000"/>
                  <a:lumOff val="35000"/>
                </a:schemeClr>
              </a:buClr>
              <a:buSzPct val="84000"/>
              <a:buFont typeface="Arial" panose="020B0604020202020204" pitchFamily="34" charset="0"/>
              <a:buChar char="►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68325" indent="-284163">
              <a:buClr>
                <a:schemeClr val="tx1">
                  <a:lumMod val="50000"/>
                  <a:lumOff val="50000"/>
                </a:schemeClr>
              </a:buClr>
              <a:buSzPct val="150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890588" indent="-265113">
              <a:buSzPct val="100000"/>
              <a:buFont typeface="Arial" panose="020B0604020202020204" pitchFamily="34" charset="0"/>
              <a:buChar char="‒"/>
              <a:defRPr sz="1800"/>
            </a:lvl4pPr>
            <a:lvl5pPr marL="1076325" indent="-185738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5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648" y="6172200"/>
            <a:ext cx="84276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5035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XED LINES White Background - Title, Text,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" name="Groupe 7"/>
          <p:cNvGrpSpPr/>
          <p:nvPr userDrawn="1"/>
        </p:nvGrpSpPr>
        <p:grpSpPr>
          <a:xfrm>
            <a:off x="10275216" y="0"/>
            <a:ext cx="1916783" cy="1076960"/>
            <a:chOff x="4907281" y="0"/>
            <a:chExt cx="7284720" cy="1076960"/>
          </a:xfrm>
        </p:grpSpPr>
        <p:sp>
          <p:nvSpPr>
            <p:cNvPr id="9" name="Rectangle 8"/>
            <p:cNvSpPr/>
            <p:nvPr/>
          </p:nvSpPr>
          <p:spPr>
            <a:xfrm>
              <a:off x="4907281" y="0"/>
              <a:ext cx="7284720" cy="1076960"/>
            </a:xfrm>
            <a:prstGeom prst="rect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" name="Connecteur droit 9"/>
            <p:cNvCxnSpPr/>
            <p:nvPr/>
          </p:nvCxnSpPr>
          <p:spPr>
            <a:xfrm>
              <a:off x="4919242" y="0"/>
              <a:ext cx="0" cy="1076960"/>
            </a:xfrm>
            <a:prstGeom prst="line">
              <a:avLst/>
            </a:prstGeom>
            <a:ln w="15875">
              <a:solidFill>
                <a:srgbClr val="00B9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>
              <a:off x="5244769" y="0"/>
              <a:ext cx="0" cy="1076960"/>
            </a:xfrm>
            <a:prstGeom prst="line">
              <a:avLst/>
            </a:prstGeom>
            <a:ln w="15875">
              <a:solidFill>
                <a:srgbClr val="008F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>
              <a:off x="5425225" y="0"/>
              <a:ext cx="0" cy="1076960"/>
            </a:xfrm>
            <a:prstGeom prst="line">
              <a:avLst/>
            </a:prstGeom>
            <a:ln w="15875">
              <a:solidFill>
                <a:srgbClr val="034E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>
              <a:off x="6826408" y="0"/>
              <a:ext cx="0" cy="1076960"/>
            </a:xfrm>
            <a:prstGeom prst="line">
              <a:avLst/>
            </a:prstGeom>
            <a:ln w="22225">
              <a:solidFill>
                <a:srgbClr val="662D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>
              <a:off x="7024555" y="0"/>
              <a:ext cx="0" cy="1076960"/>
            </a:xfrm>
            <a:prstGeom prst="line">
              <a:avLst/>
            </a:prstGeom>
            <a:ln w="15875">
              <a:solidFill>
                <a:srgbClr val="9429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/>
            <p:cNvCxnSpPr/>
            <p:nvPr/>
          </p:nvCxnSpPr>
          <p:spPr>
            <a:xfrm>
              <a:off x="8216976" y="0"/>
              <a:ext cx="0" cy="1076960"/>
            </a:xfrm>
            <a:prstGeom prst="line">
              <a:avLst/>
            </a:prstGeom>
            <a:ln w="15875">
              <a:solidFill>
                <a:srgbClr val="BF2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>
              <a:off x="9253709" y="0"/>
              <a:ext cx="0" cy="1076960"/>
            </a:xfrm>
            <a:prstGeom prst="line">
              <a:avLst/>
            </a:prstGeom>
            <a:ln w="22225">
              <a:solidFill>
                <a:srgbClr val="F265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>
              <a:off x="9512008" y="0"/>
              <a:ext cx="0" cy="1076960"/>
            </a:xfrm>
            <a:prstGeom prst="line">
              <a:avLst/>
            </a:prstGeom>
            <a:ln w="25400">
              <a:solidFill>
                <a:srgbClr val="FFC2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>
              <a:off x="9685387" y="0"/>
              <a:ext cx="0" cy="1076960"/>
            </a:xfrm>
            <a:prstGeom prst="line">
              <a:avLst/>
            </a:prstGeom>
            <a:ln w="15875">
              <a:solidFill>
                <a:srgbClr val="FFC2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/>
            <p:cNvCxnSpPr/>
            <p:nvPr/>
          </p:nvCxnSpPr>
          <p:spPr>
            <a:xfrm>
              <a:off x="9830459" y="0"/>
              <a:ext cx="0" cy="1076960"/>
            </a:xfrm>
            <a:prstGeom prst="line">
              <a:avLst/>
            </a:prstGeom>
            <a:ln w="15875">
              <a:solidFill>
                <a:srgbClr val="CBDB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>
              <a:off x="9989684" y="0"/>
              <a:ext cx="0" cy="1076960"/>
            </a:xfrm>
            <a:prstGeom prst="line">
              <a:avLst/>
            </a:prstGeom>
            <a:ln w="15875">
              <a:solidFill>
                <a:srgbClr val="8DC6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>
              <a:off x="11587835" y="0"/>
              <a:ext cx="0" cy="1076960"/>
            </a:xfrm>
            <a:prstGeom prst="line">
              <a:avLst/>
            </a:prstGeom>
            <a:ln w="22225">
              <a:solidFill>
                <a:srgbClr val="00A6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>
              <a:off x="11794238" y="0"/>
              <a:ext cx="0" cy="1076960"/>
            </a:xfrm>
            <a:prstGeom prst="line">
              <a:avLst/>
            </a:prstGeom>
            <a:ln w="15875">
              <a:solidFill>
                <a:srgbClr val="008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38125" y="6518277"/>
            <a:ext cx="762000" cy="196850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99F39DE-7F43-4ABA-BE16-DC797CC76ADB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9839907" cy="1076959"/>
          </a:xfrm>
        </p:spPr>
        <p:txBody>
          <a:bodyPr vert="horz" lIns="0" tIns="0" rIns="0" bIns="0" rtlCol="0" anchor="ctr" anchorCtr="0">
            <a:normAutofit/>
          </a:bodyPr>
          <a:lstStyle>
            <a:lvl1pPr>
              <a:defRPr lang="en-GB" sz="3000" b="0" spc="10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6458216" cy="4597400"/>
          </a:xfrm>
        </p:spPr>
        <p:txBody>
          <a:bodyPr/>
          <a:lstStyle>
            <a:lvl1pPr>
              <a:defRPr sz="2400" b="1">
                <a:solidFill>
                  <a:srgbClr val="696969"/>
                </a:solidFill>
              </a:defRPr>
            </a:lvl1pPr>
            <a:lvl2pPr marL="361936" indent="-361936">
              <a:buClr>
                <a:schemeClr val="tx1">
                  <a:lumMod val="65000"/>
                  <a:lumOff val="35000"/>
                </a:schemeClr>
              </a:buClr>
              <a:buSzPct val="84000"/>
              <a:buFont typeface="Arial" panose="020B0604020202020204" pitchFamily="34" charset="0"/>
              <a:buChar char="►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68325" indent="-284163">
              <a:buClr>
                <a:schemeClr val="tx1">
                  <a:lumMod val="65000"/>
                  <a:lumOff val="35000"/>
                </a:schemeClr>
              </a:buClr>
              <a:buSzPct val="150000"/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890588" indent="-265113">
              <a:buSzPct val="100000"/>
              <a:buFont typeface="Arial" panose="020B0604020202020204" pitchFamily="34" charset="0"/>
              <a:buChar char="‒"/>
              <a:defRPr sz="1400"/>
            </a:lvl4pPr>
            <a:lvl5pPr marL="1076325" indent="-185738"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5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648" y="6172200"/>
            <a:ext cx="842764" cy="457200"/>
          </a:xfrm>
          <a:prstGeom prst="rect">
            <a:avLst/>
          </a:prstGeom>
        </p:spPr>
      </p:pic>
      <p:sp>
        <p:nvSpPr>
          <p:cNvPr id="23" name="ZoneTexte 22"/>
          <p:cNvSpPr txBox="1"/>
          <p:nvPr userDrawn="1"/>
        </p:nvSpPr>
        <p:spPr>
          <a:xfrm>
            <a:off x="7014258" y="1076960"/>
            <a:ext cx="5194034" cy="494284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304800" dist="152400" dir="9000000" sx="94000" sy="94000" algn="t" rotWithShape="0">
              <a:prstClr val="black">
                <a:alpha val="40000"/>
              </a:prstClr>
            </a:outerShdw>
          </a:effectLst>
        </p:spPr>
        <p:txBody>
          <a:bodyPr wrap="square" lIns="107733" tIns="71822" bIns="71822" rtlCol="0">
            <a:noAutofit/>
          </a:bodyPr>
          <a:lstStyle>
            <a:defPPr>
              <a:defRPr lang="en-US"/>
            </a:defPPr>
            <a:lvl1pPr marL="7938" indent="-7938" defTabSz="914300">
              <a:spcAft>
                <a:spcPts val="400"/>
              </a:spcAft>
              <a:defRPr sz="1400">
                <a:solidFill>
                  <a:srgbClr val="4B5257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fontAlgn="base">
              <a:spcBef>
                <a:spcPct val="0"/>
              </a:spcBef>
            </a:pPr>
            <a:endParaRPr lang="en-US" sz="1397" dirty="0">
              <a:latin typeface="Arial"/>
              <a:cs typeface="Arial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4"/>
          </p:nvPr>
        </p:nvSpPr>
        <p:spPr>
          <a:xfrm>
            <a:off x="7188200" y="1412875"/>
            <a:ext cx="4845050" cy="4597400"/>
          </a:xfrm>
        </p:spPr>
        <p:txBody>
          <a:bodyPr/>
          <a:lstStyle/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077544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/>
          </a:solidFill>
          <a:ln w="19050">
            <a:noFill/>
          </a:ln>
          <a:effectLst/>
        </p:spPr>
      </p:pic>
      <p:sp>
        <p:nvSpPr>
          <p:cNvPr id="24" name="Rectangle 23"/>
          <p:cNvSpPr/>
          <p:nvPr userDrawn="1"/>
        </p:nvSpPr>
        <p:spPr>
          <a:xfrm>
            <a:off x="10080882" y="1"/>
            <a:ext cx="2137646" cy="68580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178464" y="1"/>
            <a:ext cx="3687264" cy="6858000"/>
          </a:xfrm>
          <a:prstGeom prst="rect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10080880" y="1"/>
            <a:ext cx="196975" cy="68580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27" name="Groupe 26"/>
          <p:cNvGrpSpPr/>
          <p:nvPr userDrawn="1"/>
        </p:nvGrpSpPr>
        <p:grpSpPr>
          <a:xfrm>
            <a:off x="4178463" y="1"/>
            <a:ext cx="7731885" cy="6858000"/>
            <a:chOff x="5506583" y="0"/>
            <a:chExt cx="977832" cy="6979533"/>
          </a:xfrm>
        </p:grpSpPr>
        <p:cxnSp>
          <p:nvCxnSpPr>
            <p:cNvPr id="28" name="Connecteur droit 27"/>
            <p:cNvCxnSpPr/>
            <p:nvPr/>
          </p:nvCxnSpPr>
          <p:spPr>
            <a:xfrm>
              <a:off x="5976257" y="0"/>
              <a:ext cx="0" cy="6979533"/>
            </a:xfrm>
            <a:prstGeom prst="line">
              <a:avLst/>
            </a:prstGeom>
            <a:ln w="2222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/>
            <p:cNvCxnSpPr/>
            <p:nvPr/>
          </p:nvCxnSpPr>
          <p:spPr>
            <a:xfrm>
              <a:off x="5506583" y="0"/>
              <a:ext cx="0" cy="6979533"/>
            </a:xfrm>
            <a:prstGeom prst="line">
              <a:avLst/>
            </a:prstGeom>
            <a:ln w="158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/>
            <p:cNvCxnSpPr/>
            <p:nvPr/>
          </p:nvCxnSpPr>
          <p:spPr>
            <a:xfrm>
              <a:off x="6138817" y="0"/>
              <a:ext cx="0" cy="69795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/>
            <p:cNvCxnSpPr/>
            <p:nvPr/>
          </p:nvCxnSpPr>
          <p:spPr>
            <a:xfrm>
              <a:off x="6235337" y="0"/>
              <a:ext cx="0" cy="69795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/>
            <p:cNvCxnSpPr/>
            <p:nvPr/>
          </p:nvCxnSpPr>
          <p:spPr>
            <a:xfrm>
              <a:off x="6289304" y="0"/>
              <a:ext cx="0" cy="6979533"/>
            </a:xfrm>
            <a:prstGeom prst="line">
              <a:avLst/>
            </a:prstGeom>
            <a:ln w="53975">
              <a:solidFill>
                <a:srgbClr val="A125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/>
            <p:cNvCxnSpPr/>
            <p:nvPr/>
          </p:nvCxnSpPr>
          <p:spPr>
            <a:xfrm>
              <a:off x="6353068" y="0"/>
              <a:ext cx="0" cy="6979533"/>
            </a:xfrm>
            <a:prstGeom prst="line">
              <a:avLst/>
            </a:prstGeom>
            <a:ln w="82550">
              <a:solidFill>
                <a:srgbClr val="D31F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/>
            <p:nvPr/>
          </p:nvCxnSpPr>
          <p:spPr>
            <a:xfrm>
              <a:off x="6411859" y="0"/>
              <a:ext cx="0" cy="6979533"/>
            </a:xfrm>
            <a:prstGeom prst="line">
              <a:avLst/>
            </a:prstGeom>
            <a:ln w="47625">
              <a:solidFill>
                <a:srgbClr val="E56A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/>
            <p:cNvCxnSpPr/>
            <p:nvPr/>
          </p:nvCxnSpPr>
          <p:spPr>
            <a:xfrm>
              <a:off x="6457579" y="0"/>
              <a:ext cx="0" cy="6979533"/>
            </a:xfrm>
            <a:prstGeom prst="line">
              <a:avLst/>
            </a:prstGeom>
            <a:ln w="38100">
              <a:solidFill>
                <a:srgbClr val="FFA3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/>
            <p:cNvCxnSpPr/>
            <p:nvPr/>
          </p:nvCxnSpPr>
          <p:spPr>
            <a:xfrm>
              <a:off x="6484415" y="0"/>
              <a:ext cx="0" cy="6979533"/>
            </a:xfrm>
            <a:prstGeom prst="line">
              <a:avLst/>
            </a:prstGeom>
            <a:ln w="19050">
              <a:solidFill>
                <a:srgbClr val="F6C0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618" y="5875219"/>
            <a:ext cx="1108764" cy="601067"/>
          </a:xfrm>
          <a:prstGeom prst="rect">
            <a:avLst/>
          </a:prstGeom>
        </p:spPr>
      </p:pic>
      <p:sp>
        <p:nvSpPr>
          <p:cNvPr id="43" name="Espace réservé du texte 42"/>
          <p:cNvSpPr>
            <a:spLocks noGrp="1"/>
          </p:cNvSpPr>
          <p:nvPr>
            <p:ph type="body" sz="quarter" idx="10" hasCustomPrompt="1"/>
          </p:nvPr>
        </p:nvSpPr>
        <p:spPr>
          <a:xfrm>
            <a:off x="4178300" y="2585600"/>
            <a:ext cx="3713163" cy="1334211"/>
          </a:xfrm>
        </p:spPr>
        <p:txBody>
          <a:bodyPr anchor="ctr">
            <a:spAutoFit/>
          </a:bodyPr>
          <a:lstStyle>
            <a:lvl1pPr algn="ctr">
              <a:lnSpc>
                <a:spcPct val="85000"/>
              </a:lnSpc>
              <a:spcAft>
                <a:spcPts val="0"/>
              </a:spcAft>
              <a:defRPr lang="fr-FR" sz="3400" b="0" kern="1200" cap="all" baseline="0" dirty="0" smtClean="0">
                <a:ln w="9525">
                  <a:noFill/>
                  <a:miter lim="800000"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4pPr marL="627063" indent="0">
              <a:buNone/>
              <a:defRPr/>
            </a:lvl4pPr>
          </a:lstStyle>
          <a:p>
            <a:pPr lvl="0"/>
            <a:r>
              <a:rPr lang="en-US" dirty="0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543126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1" y="520700"/>
            <a:ext cx="10248900" cy="9525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1" y="1473201"/>
            <a:ext cx="10248900" cy="46148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1" y="6518277"/>
            <a:ext cx="10248900" cy="1968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8125" y="6518277"/>
            <a:ext cx="762000" cy="1968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2"/>
                </a:solidFill>
              </a:defRPr>
            </a:lvl1pPr>
          </a:lstStyle>
          <a:p>
            <a:fld id="{F99F39DE-7F43-4ABA-BE16-DC797CC76ADB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5831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9" r:id="rId2"/>
    <p:sldLayoutId id="2147483710" r:id="rId3"/>
    <p:sldLayoutId id="2147483718" r:id="rId4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1936" indent="-361936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►"/>
        <a:defRPr sz="1500" kern="1200">
          <a:solidFill>
            <a:schemeClr val="tx2"/>
          </a:solidFill>
          <a:latin typeface="+mn-lt"/>
          <a:ea typeface="+mn-ea"/>
          <a:cs typeface="+mn-cs"/>
        </a:defRPr>
      </a:lvl2pPr>
      <a:lvl3pPr marL="568325" indent="-284163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SzPct val="100000"/>
        <a:buFont typeface="Arial" panose="020B0604020202020204" pitchFamily="34" charset="0"/>
        <a:buChar char="►"/>
        <a:defRPr sz="14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627063" indent="179388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SzPct val="100000"/>
        <a:buFont typeface="Arial" panose="020B0604020202020204" pitchFamily="34" charset="0"/>
        <a:buChar char="•"/>
        <a:defRPr lang="en-US" sz="13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9388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‒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794" y="0"/>
            <a:ext cx="5668567" cy="6858002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>
                <a:ln w="12700">
                  <a:noFill/>
                </a:ln>
                <a:solidFill>
                  <a:schemeClr val="bg1">
                    <a:lumMod val="50000"/>
                  </a:schemeClr>
                </a:solidFill>
              </a:rPr>
              <a:t>CE7-related</a:t>
            </a:r>
            <a:br>
              <a:rPr lang="fr-FR" dirty="0">
                <a:ln w="12700">
                  <a:noFill/>
                </a:ln>
              </a:rPr>
            </a:br>
            <a:r>
              <a:rPr lang="fr-FR" dirty="0" err="1">
                <a:ln w="12700">
                  <a:noFill/>
                </a:ln>
              </a:rPr>
              <a:t>Quantization</a:t>
            </a:r>
            <a:r>
              <a:rPr lang="fr-FR" dirty="0">
                <a:ln w="12700">
                  <a:noFill/>
                </a:ln>
              </a:rPr>
              <a:t> Group size </a:t>
            </a:r>
            <a:r>
              <a:rPr lang="fr-FR" dirty="0" err="1">
                <a:ln w="12700">
                  <a:noFill/>
                </a:ln>
              </a:rPr>
              <a:t>uniformity</a:t>
            </a:r>
            <a:endParaRPr lang="fr-FR" dirty="0">
              <a:ln w="12700">
                <a:noFill/>
              </a:ln>
            </a:endParaRPr>
          </a:p>
        </p:txBody>
      </p:sp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JVET-M0113</a:t>
            </a:r>
          </a:p>
        </p:txBody>
      </p:sp>
      <p:grpSp>
        <p:nvGrpSpPr>
          <p:cNvPr id="8" name="Groupe 10"/>
          <p:cNvGrpSpPr/>
          <p:nvPr/>
        </p:nvGrpSpPr>
        <p:grpSpPr>
          <a:xfrm>
            <a:off x="5877336" y="1"/>
            <a:ext cx="1224406" cy="6858000"/>
            <a:chOff x="5260009" y="0"/>
            <a:chExt cx="1224406" cy="6979533"/>
          </a:xfrm>
        </p:grpSpPr>
        <p:cxnSp>
          <p:nvCxnSpPr>
            <p:cNvPr id="9" name="Connecteur droit 11"/>
            <p:cNvCxnSpPr/>
            <p:nvPr/>
          </p:nvCxnSpPr>
          <p:spPr>
            <a:xfrm>
              <a:off x="5522909" y="0"/>
              <a:ext cx="0" cy="6979533"/>
            </a:xfrm>
            <a:prstGeom prst="line">
              <a:avLst/>
            </a:prstGeom>
            <a:ln w="2222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12"/>
            <p:cNvCxnSpPr/>
            <p:nvPr/>
          </p:nvCxnSpPr>
          <p:spPr>
            <a:xfrm>
              <a:off x="5260009" y="0"/>
              <a:ext cx="0" cy="6979533"/>
            </a:xfrm>
            <a:prstGeom prst="line">
              <a:avLst/>
            </a:prstGeom>
            <a:ln w="158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3"/>
            <p:cNvCxnSpPr/>
            <p:nvPr/>
          </p:nvCxnSpPr>
          <p:spPr>
            <a:xfrm>
              <a:off x="5673137" y="0"/>
              <a:ext cx="0" cy="69795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4"/>
            <p:cNvCxnSpPr/>
            <p:nvPr/>
          </p:nvCxnSpPr>
          <p:spPr>
            <a:xfrm>
              <a:off x="5762336" y="0"/>
              <a:ext cx="0" cy="69795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20"/>
            <p:cNvCxnSpPr/>
            <p:nvPr/>
          </p:nvCxnSpPr>
          <p:spPr>
            <a:xfrm>
              <a:off x="5812209" y="0"/>
              <a:ext cx="0" cy="6979533"/>
            </a:xfrm>
            <a:prstGeom prst="line">
              <a:avLst/>
            </a:prstGeom>
            <a:ln w="53975">
              <a:solidFill>
                <a:srgbClr val="A125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21"/>
            <p:cNvCxnSpPr/>
            <p:nvPr/>
          </p:nvCxnSpPr>
          <p:spPr>
            <a:xfrm>
              <a:off x="5871136" y="0"/>
              <a:ext cx="0" cy="6979533"/>
            </a:xfrm>
            <a:prstGeom prst="line">
              <a:avLst/>
            </a:prstGeom>
            <a:ln w="82550">
              <a:solidFill>
                <a:srgbClr val="D31F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22"/>
            <p:cNvCxnSpPr/>
            <p:nvPr/>
          </p:nvCxnSpPr>
          <p:spPr>
            <a:xfrm>
              <a:off x="5925467" y="0"/>
              <a:ext cx="0" cy="6979533"/>
            </a:xfrm>
            <a:prstGeom prst="line">
              <a:avLst/>
            </a:prstGeom>
            <a:ln w="47625">
              <a:solidFill>
                <a:srgbClr val="E56A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23"/>
            <p:cNvCxnSpPr/>
            <p:nvPr/>
          </p:nvCxnSpPr>
          <p:spPr>
            <a:xfrm>
              <a:off x="5967719" y="0"/>
              <a:ext cx="0" cy="6979533"/>
            </a:xfrm>
            <a:prstGeom prst="line">
              <a:avLst/>
            </a:prstGeom>
            <a:ln w="38100">
              <a:solidFill>
                <a:srgbClr val="FFA3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24"/>
            <p:cNvCxnSpPr/>
            <p:nvPr/>
          </p:nvCxnSpPr>
          <p:spPr>
            <a:xfrm>
              <a:off x="6139073" y="0"/>
              <a:ext cx="0" cy="6979533"/>
            </a:xfrm>
            <a:prstGeom prst="line">
              <a:avLst/>
            </a:prstGeom>
            <a:ln w="25400">
              <a:solidFill>
                <a:srgbClr val="FFDA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25"/>
            <p:cNvCxnSpPr/>
            <p:nvPr/>
          </p:nvCxnSpPr>
          <p:spPr>
            <a:xfrm>
              <a:off x="6484415" y="0"/>
              <a:ext cx="0" cy="6979533"/>
            </a:xfrm>
            <a:prstGeom prst="line">
              <a:avLst/>
            </a:prstGeom>
            <a:ln w="19050">
              <a:solidFill>
                <a:srgbClr val="F6C0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1931" y="6003660"/>
            <a:ext cx="1158731" cy="62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253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2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Contents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1"/>
            <a:r>
              <a:rPr lang="en-US" sz="2000" noProof="1"/>
              <a:t>Quantization groups: current status, problem statement (inconsistent size)</a:t>
            </a:r>
          </a:p>
          <a:p>
            <a:pPr lvl="1"/>
            <a:r>
              <a:rPr lang="en-US" noProof="1"/>
              <a:t>Proposal: introduce </a:t>
            </a:r>
            <a:r>
              <a:rPr lang="en-US" i="1" noProof="1"/>
              <a:t>subdiv</a:t>
            </a:r>
            <a:r>
              <a:rPr lang="en-US" noProof="1"/>
              <a:t> value, which reflects block surface</a:t>
            </a:r>
          </a:p>
          <a:p>
            <a:pPr lvl="1"/>
            <a:r>
              <a:rPr lang="en-US" sz="2000" noProof="1"/>
              <a:t>Quantization groups based on </a:t>
            </a:r>
            <a:r>
              <a:rPr lang="en-US" sz="2000" i="1" noProof="1"/>
              <a:t>subdiv</a:t>
            </a:r>
            <a:r>
              <a:rPr lang="en-US" sz="2000" noProof="1"/>
              <a:t> instead of split depth</a:t>
            </a:r>
          </a:p>
          <a:p>
            <a:pPr lvl="1"/>
            <a:r>
              <a:rPr lang="en-US" noProof="1"/>
              <a:t>Solving problem with ternary splits (new QG-enable parameter)</a:t>
            </a:r>
          </a:p>
          <a:p>
            <a:pPr lvl="1"/>
            <a:r>
              <a:rPr lang="en-US" sz="2000" noProof="1"/>
              <a:t>Syntax changes</a:t>
            </a:r>
          </a:p>
        </p:txBody>
      </p:sp>
    </p:spTree>
    <p:extLst>
      <p:ext uri="{BB962C8B-B14F-4D97-AF65-F5344CB8AC3E}">
        <p14:creationId xmlns:p14="http://schemas.microsoft.com/office/powerpoint/2010/main" val="420013657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3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Quantization Groups – current status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11506200" cy="1632618"/>
          </a:xfrm>
        </p:spPr>
        <p:txBody>
          <a:bodyPr>
            <a:normAutofit/>
          </a:bodyPr>
          <a:lstStyle/>
          <a:p>
            <a:pPr lvl="1"/>
            <a:r>
              <a:rPr lang="en-US" sz="2000" noProof="1"/>
              <a:t>As in HEVC, Quantization Groups are based on split depth. But in HEVC all splits were Quad-splits, thus split depth was equivalent to block size.</a:t>
            </a:r>
          </a:p>
          <a:p>
            <a:pPr lvl="1"/>
            <a:r>
              <a:rPr lang="en-US" sz="2000" noProof="1"/>
              <a:t>In VVC, other split types are possible, so split depth can mean very different block sizes</a:t>
            </a:r>
          </a:p>
          <a:p>
            <a:pPr lvl="1"/>
            <a:r>
              <a:rPr lang="en-US" sz="2000" noProof="1"/>
              <a:t>Same block size can be found at different split depths too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1A9ABB-3FB8-471F-9358-744870AB0252}"/>
              </a:ext>
            </a:extLst>
          </p:cNvPr>
          <p:cNvSpPr/>
          <p:nvPr/>
        </p:nvSpPr>
        <p:spPr>
          <a:xfrm>
            <a:off x="2559674" y="5678180"/>
            <a:ext cx="31550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Different block sizes at split depth =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40B42EB-E2AC-4B2B-A5C3-765348AE5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1090" y="3457967"/>
            <a:ext cx="1992919" cy="199233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170AF09-E99F-4A68-8379-363096DECD14}"/>
              </a:ext>
            </a:extLst>
          </p:cNvPr>
          <p:cNvSpPr/>
          <p:nvPr/>
        </p:nvSpPr>
        <p:spPr>
          <a:xfrm>
            <a:off x="8347861" y="5678179"/>
            <a:ext cx="33393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i="1" noProof="1"/>
              <a:t>Same block size at different split depth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30CE01D-3B23-4D6A-A1FC-3F49DC1BD8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462534"/>
            <a:ext cx="7946289" cy="199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720032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4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Suggestion – introduce “subdiv” (block surface)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11506200" cy="1632618"/>
          </a:xfrm>
        </p:spPr>
        <p:txBody>
          <a:bodyPr>
            <a:normAutofit/>
          </a:bodyPr>
          <a:lstStyle/>
          <a:p>
            <a:pPr lvl="1"/>
            <a:r>
              <a:rPr lang="en-US" sz="2000" noProof="1"/>
              <a:t>Introduce “subdivision level”, a new CB property, propagated in split tree with an increment that depends on split type and subpartition position</a:t>
            </a:r>
          </a:p>
          <a:p>
            <a:pPr lvl="1"/>
            <a:r>
              <a:rPr lang="en-US" noProof="1"/>
              <a:t>Block surface is (CTB_surface &gt;&gt; subdiv), readily available at parsing stage</a:t>
            </a:r>
          </a:p>
          <a:p>
            <a:pPr lvl="2"/>
            <a:r>
              <a:rPr lang="en-US" noProof="1"/>
              <a:t>May be useful for other purposes, like cabac context for split type decoding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1A9ABB-3FB8-471F-9358-744870AB0252}"/>
              </a:ext>
            </a:extLst>
          </p:cNvPr>
          <p:cNvSpPr/>
          <p:nvPr/>
        </p:nvSpPr>
        <p:spPr>
          <a:xfrm>
            <a:off x="4370423" y="6058310"/>
            <a:ext cx="24432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Proposed subdiv increments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5AEDCC8-FA1B-4EA3-A2A9-AF3AA450A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659" y="3497107"/>
            <a:ext cx="7260826" cy="233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61440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5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Surface-based Quantization Groups using subdiv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11506200" cy="1632618"/>
          </a:xfrm>
        </p:spPr>
        <p:txBody>
          <a:bodyPr>
            <a:normAutofit/>
          </a:bodyPr>
          <a:lstStyle/>
          <a:p>
            <a:pPr lvl="1"/>
            <a:r>
              <a:rPr lang="en-US" sz="2000" noProof="1"/>
              <a:t>Same subdiv = same surface</a:t>
            </a:r>
          </a:p>
          <a:p>
            <a:pPr lvl="1"/>
            <a:r>
              <a:rPr lang="en-US" sz="2000" noProof="1"/>
              <a:t>For QG definition, replace split depth limit with subdiv limit</a:t>
            </a:r>
          </a:p>
          <a:p>
            <a:pPr lvl="2"/>
            <a:r>
              <a:rPr lang="en-US" noProof="1"/>
              <a:t>diff_cu_qp_delta_depth becomes cu_qp_delta_subdiv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1A9ABB-3FB8-471F-9358-744870AB0252}"/>
              </a:ext>
            </a:extLst>
          </p:cNvPr>
          <p:cNvSpPr/>
          <p:nvPr/>
        </p:nvSpPr>
        <p:spPr>
          <a:xfrm>
            <a:off x="4002777" y="5854332"/>
            <a:ext cx="32191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Example subdiv for different split trees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2AB091D-6D31-46FD-AFDE-6CAE92A19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512" y="3462857"/>
            <a:ext cx="7260826" cy="199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90792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6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Problem with ternary-splits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noProof="1"/>
              <a:t>Side partitions get higher subdiv than center one.</a:t>
            </a:r>
          </a:p>
          <a:p>
            <a:pPr lvl="1"/>
            <a:r>
              <a:rPr lang="en-US" noProof="1"/>
              <a:t>Could cross the limit (not a new QG), while center one would not (new QG)</a:t>
            </a:r>
          </a:p>
          <a:p>
            <a:pPr lvl="1"/>
            <a:r>
              <a:rPr lang="en-US" noProof="1"/>
              <a:t>Holes ? Overlapped QGs ? Not possible.</a:t>
            </a:r>
          </a:p>
          <a:p>
            <a:pPr lvl="1"/>
            <a:r>
              <a:rPr lang="en-US" noProof="1"/>
              <a:t>Uneven QGs with center one enlarged to enclose last partition ?</a:t>
            </a:r>
          </a:p>
          <a:p>
            <a:pPr lvl="2"/>
            <a:r>
              <a:rPr lang="en-US" noProof="1"/>
              <a:t>Unpredictable QG size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1A9ABB-3FB8-471F-9358-744870AB0252}"/>
              </a:ext>
            </a:extLst>
          </p:cNvPr>
          <p:cNvSpPr/>
          <p:nvPr/>
        </p:nvSpPr>
        <p:spPr>
          <a:xfrm>
            <a:off x="7427706" y="1206048"/>
            <a:ext cx="26019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QG ambiguity for ternary splits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6E8D767-6535-4F94-ADED-DBBE8A70A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4991" y="1497260"/>
            <a:ext cx="4907252" cy="1980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20FC65C-F9BA-4DA2-A090-C55FC6E2AB4A}"/>
              </a:ext>
            </a:extLst>
          </p:cNvPr>
          <p:cNvSpPr/>
          <p:nvPr/>
        </p:nvSpPr>
        <p:spPr>
          <a:xfrm>
            <a:off x="7427706" y="3780973"/>
            <a:ext cx="32480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What happens without further changes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B84D5A3-C168-4929-A6F7-0AA62E86E9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991" y="4029640"/>
            <a:ext cx="4907252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838583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7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Adding QG-enable parameter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6458216" cy="2656840"/>
          </a:xfrm>
        </p:spPr>
        <p:txBody>
          <a:bodyPr>
            <a:normAutofit/>
          </a:bodyPr>
          <a:lstStyle/>
          <a:p>
            <a:r>
              <a:rPr lang="en-US" noProof="1"/>
              <a:t>Prevent all children from being QG is any crosses the limit</a:t>
            </a:r>
          </a:p>
          <a:p>
            <a:pPr lvl="1"/>
            <a:r>
              <a:rPr lang="en-US" noProof="1"/>
              <a:t>Add qgEnable parameter to multi_type_tree() syntax</a:t>
            </a:r>
          </a:p>
          <a:p>
            <a:pPr lvl="1"/>
            <a:r>
              <a:rPr lang="en-US" noProof="1"/>
              <a:t>Make it false as soon as any children crosses the limit (simple: needed only for side partitions of ternary-splits)</a:t>
            </a:r>
          </a:p>
          <a:p>
            <a:pPr lvl="1"/>
            <a:r>
              <a:rPr lang="en-US" noProof="1"/>
              <a:t>Use it in QG start detection condition</a:t>
            </a:r>
          </a:p>
          <a:p>
            <a:pPr lvl="1"/>
            <a:r>
              <a:rPr lang="en-US" noProof="1"/>
              <a:t>Also invert the logic of </a:t>
            </a:r>
            <a:r>
              <a:rPr lang="en-US" i="1" noProof="1"/>
              <a:t>IsCuQpDeltaCoded</a:t>
            </a:r>
            <a:r>
              <a:rPr lang="en-US" noProof="1"/>
              <a:t> to simplify syntax (merge conditions) </a:t>
            </a:r>
            <a:r>
              <a:rPr lang="en-US" noProof="1">
                <a:sym typeface="Wingdings" panose="05000000000000000000" pitchFamily="2" charset="2"/>
              </a:rPr>
              <a:t> changed to </a:t>
            </a:r>
            <a:r>
              <a:rPr lang="en-US" i="1" noProof="1">
                <a:sym typeface="Wingdings" panose="05000000000000000000" pitchFamily="2" charset="2"/>
              </a:rPr>
              <a:t>CuQpDeltaCoding</a:t>
            </a:r>
            <a:endParaRPr lang="en-US" i="1" noProof="1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5E76B4F-4A1E-4182-AAD0-9CAE617B5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454" y="2720940"/>
            <a:ext cx="4738037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73639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8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Syntax change example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E789B-89CF-4485-BC31-DD4093B363C5}"/>
              </a:ext>
            </a:extLst>
          </p:cNvPr>
          <p:cNvSpPr/>
          <p:nvPr/>
        </p:nvSpPr>
        <p:spPr>
          <a:xfrm>
            <a:off x="7072201" y="1354326"/>
            <a:ext cx="4455066" cy="4893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u="sng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multi_type_tree</a:t>
            </a:r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(..., </a:t>
            </a:r>
            <a:r>
              <a:rPr lang="en-US" sz="120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cbSubdiv, qgEnable</a:t>
            </a:r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, ...)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if (qgEnable &amp;&amp; cbSubdiv &lt;= </a:t>
            </a:r>
            <a:r>
              <a:rPr lang="en-US" sz="120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cp_qp_delta_subdiv</a:t>
            </a:r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) {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20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CuQpDeltaCoding</a:t>
            </a:r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= cp_qp_delta_enabled_flag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CuQpdDeltaVal = 0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…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... if( MttSplitMode[ x0 ][ y0 ][ mttDepth ]  = =  SPLIT_TT_VER ) {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...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20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qgEnable</a:t>
            </a:r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= qgEnable &amp;&amp; (cbSubdiv + 2 &lt;= cp_qp_delta_subdiv)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multi_type_tree(..., cbSubdiv</a:t>
            </a:r>
            <a:r>
              <a:rPr lang="en-US" sz="120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, qgEnable, ...)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multi_type_tree(..., cbSubdiv</a:t>
            </a:r>
            <a:r>
              <a:rPr lang="en-US" sz="120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, qgEnable, ...)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multi_type_tree(..., cbSubdiv</a:t>
            </a:r>
            <a:r>
              <a:rPr lang="en-US" sz="120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, qgEnable, ...)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endParaRPr lang="en-US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u="sng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transform_unit</a:t>
            </a:r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(...)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if (CuQpDeltaCoding) {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200" noProof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CuQpDeltaCoding</a:t>
            </a:r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2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cu_qp_delta_abs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...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42182A2-7ED2-4959-9480-C01F9E3D84B6}"/>
              </a:ext>
            </a:extLst>
          </p:cNvPr>
          <p:cNvSpPr/>
          <p:nvPr/>
        </p:nvSpPr>
        <p:spPr>
          <a:xfrm>
            <a:off x="381001" y="1354326"/>
            <a:ext cx="5617563" cy="4893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u="sng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multi_type_tree</a:t>
            </a:r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(...)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if (cu_qp_delta_enabled_flag &amp;&amp; (cqtDepth + mttDepth) &lt;= diff_cu_qp_delta_depth)) {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IsCuQpDeltaCoded = 0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CuQpdDeltaVal = 0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...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endParaRPr lang="en-US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u="sng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transform_unit</a:t>
            </a:r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(...)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if (cu_qp_delta_enabled_flag &amp;&amp; !IsCuQpDeltaCoded) {</a:t>
            </a:r>
          </a:p>
          <a:p>
            <a:r>
              <a:rPr lang="en-US" sz="1200" noProof="1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IsCuQpDeltaCoded = 1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2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cu_qp_delta_abs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   ...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en-US" sz="12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B75EB8EB-37A5-4809-B4F3-DD240649A6C7}"/>
              </a:ext>
            </a:extLst>
          </p:cNvPr>
          <p:cNvSpPr/>
          <p:nvPr/>
        </p:nvSpPr>
        <p:spPr>
          <a:xfrm>
            <a:off x="5987775" y="3539598"/>
            <a:ext cx="403654" cy="261551"/>
          </a:xfrm>
          <a:prstGeom prst="rightArrow">
            <a:avLst/>
          </a:prstGeom>
          <a:solidFill>
            <a:srgbClr val="FFC000"/>
          </a:solidFill>
          <a:ln>
            <a:solidFill>
              <a:srgbClr val="43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3086967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4178300" y="2856716"/>
            <a:ext cx="3713163" cy="444737"/>
          </a:xfrm>
        </p:spPr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227148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echnicolor Template (blue)">
  <a:themeElements>
    <a:clrScheme name="BLUE TEMPLATE">
      <a:dk1>
        <a:srgbClr val="000000"/>
      </a:dk1>
      <a:lt1>
        <a:sysClr val="window" lastClr="FFFFFF"/>
      </a:lt1>
      <a:dk2>
        <a:srgbClr val="4096CA"/>
      </a:dk2>
      <a:lt2>
        <a:srgbClr val="E7E6E6"/>
      </a:lt2>
      <a:accent1>
        <a:srgbClr val="064A77"/>
      </a:accent1>
      <a:accent2>
        <a:srgbClr val="4594D0"/>
      </a:accent2>
      <a:accent3>
        <a:srgbClr val="8DC5EB"/>
      </a:accent3>
      <a:accent4>
        <a:srgbClr val="91C5EB"/>
      </a:accent4>
      <a:accent5>
        <a:srgbClr val="6CACDE"/>
      </a:accent5>
      <a:accent6>
        <a:srgbClr val="2570B5"/>
      </a:accent6>
      <a:hlink>
        <a:srgbClr val="0563C1"/>
      </a:hlink>
      <a:folHlink>
        <a:srgbClr val="1761A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nicolor Presentation Template (purple) 161214_1.potx" id="{1CB2EE62-E000-485E-8312-86A4A309569E}" vid="{751A49F1-3A7C-46D3-9040-43EA09D38F6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3" Type="http://schemas.microsoft.com/office/2011/relationships/webextension" Target="webextension3.xml"/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8">
    <wetp:webextensionref xmlns:r="http://schemas.openxmlformats.org/officeDocument/2006/relationships" r:id="rId1"/>
  </wetp:taskpane>
  <wetp:taskpane dockstate="right" visibility="0" width="350" row="9">
    <wetp:webextensionref xmlns:r="http://schemas.openxmlformats.org/officeDocument/2006/relationships" r:id="rId2"/>
  </wetp:taskpane>
  <wetp:taskpane dockstate="right" visibility="0" width="350" row="10">
    <wetp:webextensionref xmlns:r="http://schemas.openxmlformats.org/officeDocument/2006/relationships" r:id="rId3"/>
  </wetp:taskpane>
</wetp:taskpanes>
</file>

<file path=ppt/webextensions/webextension1.xml><?xml version="1.0" encoding="utf-8"?>
<we:webextension xmlns:we="http://schemas.microsoft.com/office/webextensions/webextension/2010/11" id="{A26E38A1-0103-47F5-846A-D06CB43AF87B}">
  <we:reference id="wa104178141" version="3.0.9.5" store="en-US" storeType="OMEX"/>
  <we:alternateReferences/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7ED9DCC5-12BF-408D-BA25-231C1C13C80D}">
  <we:reference id="wa104379997" version="1.0.0.2" store="en-US" storeType="OMEX"/>
  <we:alternateReferences/>
  <we:properties/>
  <we:bindings/>
  <we:snapshot xmlns:r="http://schemas.openxmlformats.org/officeDocument/2006/relationships"/>
</we:webextension>
</file>

<file path=ppt/webextensions/webextension3.xml><?xml version="1.0" encoding="utf-8"?>
<we:webextension xmlns:we="http://schemas.microsoft.com/office/webextensions/webextension/2010/11" id="{2E95742E-E1F3-4DF4-877A-3CC81F581A9F}">
  <we:reference id="wa104380508" version="1.1.0.1" store="en-US" storeType="OMEX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E43B44DBA7E5A459B7A8B0361BDFDBA" ma:contentTypeVersion="10" ma:contentTypeDescription="Create a new document." ma:contentTypeScope="" ma:versionID="9771953b36641fedbd146b14df277d26">
  <xsd:schema xmlns:xsd="http://www.w3.org/2001/XMLSchema" xmlns:xs="http://www.w3.org/2001/XMLSchema" xmlns:p="http://schemas.microsoft.com/office/2006/metadata/properties" xmlns:ns1="http://schemas.microsoft.com/sharepoint/v3" xmlns:ns2="9e2d2145-7778-45b9-924c-4b2caeb6da2f" xmlns:ns3="83d7255b-46b8-4f9d-b619-b25039a55d35" targetNamespace="http://schemas.microsoft.com/office/2006/metadata/properties" ma:root="true" ma:fieldsID="74d123a43da5398d402a97c6e9279980" ns1:_="" ns2:_="" ns3:_="">
    <xsd:import namespace="http://schemas.microsoft.com/sharepoint/v3"/>
    <xsd:import namespace="9e2d2145-7778-45b9-924c-4b2caeb6da2f"/>
    <xsd:import namespace="83d7255b-46b8-4f9d-b619-b25039a55d3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4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 ma:readOnly="false">
      <xsd:simpleType>
        <xsd:restriction base="dms:Unknown"/>
      </xsd:simpleType>
    </xsd:element>
    <xsd:element name="PublishingExpirationDate" ma:index="5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2d2145-7778-45b9-924c-4b2caeb6da2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d7255b-46b8-4f9d-b619-b25039a55d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9e2d2145-7778-45b9-924c-4b2caeb6da2f">UZARMENNDTMD-1779200451-452</_dlc_DocId>
    <_dlc_DocIdUrl xmlns="9e2d2145-7778-45b9-924c-4b2caeb6da2f">
      <Url>https://technicolor.sharepoint.com/sites/mytechnicolor/companyinfo/businessorganization/transversalfunctions/marketingandbranding/_layouts/15/DocIdRedir.aspx?ID=UZARMENNDTMD-1779200451-452</Url>
      <Description>UZARMENNDTMD-1779200451-452</Description>
    </_dlc_DocIdUrl>
  </documentManagement>
</p:properties>
</file>

<file path=customXml/itemProps1.xml><?xml version="1.0" encoding="utf-8"?>
<ds:datastoreItem xmlns:ds="http://schemas.openxmlformats.org/officeDocument/2006/customXml" ds:itemID="{1E45D0DD-C88A-4CC1-9E25-D85978ACAD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e2d2145-7778-45b9-924c-4b2caeb6da2f"/>
    <ds:schemaRef ds:uri="83d7255b-46b8-4f9d-b619-b25039a55d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D8DEFA-55B8-45F8-A7FA-3B2D12FAFB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C9202315-7FE1-4377-BE95-AA79F94E5FFF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6306FC5E-99D9-4D8C-9578-D2EE70264A98}">
  <ds:schemaRefs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83d7255b-46b8-4f9d-b619-b25039a55d35"/>
    <ds:schemaRef ds:uri="9e2d2145-7778-45b9-924c-4b2caeb6da2f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Technicolor Template (blue).potx</Template>
  <TotalTime>23494</TotalTime>
  <Words>624</Words>
  <Application>Microsoft Office PowerPoint</Application>
  <PresentationFormat>Grand écran</PresentationFormat>
  <Paragraphs>100</Paragraphs>
  <Slides>9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Technicolor Template (blue)</vt:lpstr>
      <vt:lpstr>CE7-related Quantization Group size uniformity</vt:lpstr>
      <vt:lpstr>Contents</vt:lpstr>
      <vt:lpstr>Quantization Groups – current status</vt:lpstr>
      <vt:lpstr>Suggestion – introduce “subdiv” (block surface)</vt:lpstr>
      <vt:lpstr>Surface-based Quantization Groups using subdiv</vt:lpstr>
      <vt:lpstr>Problem with ternary-splits</vt:lpstr>
      <vt:lpstr>Adding QG-enable parameter</vt:lpstr>
      <vt:lpstr>Syntax change example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Technicolor</dc:creator>
  <cp:keywords/>
  <dc:description/>
  <cp:lastModifiedBy>De Lagrange Philippe</cp:lastModifiedBy>
  <cp:revision>2007</cp:revision>
  <cp:lastPrinted>2017-02-16T10:36:22Z</cp:lastPrinted>
  <dcterms:created xsi:type="dcterms:W3CDTF">2014-12-08T11:56:32Z</dcterms:created>
  <dcterms:modified xsi:type="dcterms:W3CDTF">2018-12-30T22:43:52Z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0x0101001E43B44DBA7E5A459B7A8B0361BDFDBA</vt:lpwstr>
  </property>
  <property fmtid="{D5CDD505-2E9C-101B-9397-08002B2CF9AE}" pid="3" name="_dlc_DocIdItemGuid">
    <vt:lpwstr>969fdbcf-bacd-4f26-ae3c-a69f81b6eea4</vt:lpwstr>
  </property>
</Properties>
</file>