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7"/>
  </p:notesMasterIdLst>
  <p:handoutMasterIdLst>
    <p:handoutMasterId r:id="rId8"/>
  </p:handoutMasterIdLst>
  <p:sldIdLst>
    <p:sldId id="573" r:id="rId2"/>
    <p:sldId id="580" r:id="rId3"/>
    <p:sldId id="581" r:id="rId4"/>
    <p:sldId id="582" r:id="rId5"/>
    <p:sldId id="583" r:id="rId6"/>
  </p:sldIdLst>
  <p:sldSz cx="12192000" cy="6858000"/>
  <p:notesSz cx="6858000" cy="9144000"/>
  <p:custDataLst>
    <p:tags r:id="rId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0" autoAdjust="0"/>
    <p:restoredTop sz="95840" autoAdjust="0"/>
  </p:normalViewPr>
  <p:slideViewPr>
    <p:cSldViewPr snapToGrid="0">
      <p:cViewPr varScale="1">
        <p:scale>
          <a:sx n="86" d="100"/>
          <a:sy n="86" d="100"/>
        </p:scale>
        <p:origin x="514" y="58"/>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tags" Target="tags/tag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p:txBody>
          <a:bodyPr/>
          <a:lstStyle/>
          <a:p>
            <a:r>
              <a:rPr lang="en-CA" sz="3600" b="1" dirty="0"/>
              <a:t>JVET-M0096 CE10-related: </a:t>
            </a:r>
            <a:br>
              <a:rPr lang="en-CA" sz="3600" b="1" dirty="0"/>
            </a:br>
            <a:r>
              <a:rPr lang="en-CA" sz="3600" b="1" dirty="0"/>
              <a:t>Inter-intra prediction combination</a:t>
            </a:r>
            <a:endParaRPr lang="en-US" sz="36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p:txBody>
          <a:bodyPr/>
          <a:lstStyle/>
          <a:p>
            <a:r>
              <a:rPr lang="en-US" sz="2000" dirty="0"/>
              <a:t>L. Pham Van, G. Van der </a:t>
            </a:r>
            <a:r>
              <a:rPr lang="en-CA" sz="2000" dirty="0"/>
              <a:t>Auwera, </a:t>
            </a:r>
          </a:p>
          <a:p>
            <a:r>
              <a:rPr lang="en-CA" sz="2000" dirty="0"/>
              <a:t>A. K. Ramasubramonian, Vadim Seregin, M. Karczewicz</a:t>
            </a:r>
            <a:endParaRPr lang="en-US" sz="2000" dirty="0"/>
          </a:p>
        </p:txBody>
      </p:sp>
      <p:sp>
        <p:nvSpPr>
          <p:cNvPr id="2" name="Text Placeholder 1">
            <a:extLst>
              <a:ext uri="{FF2B5EF4-FFF2-40B4-BE49-F238E27FC236}">
                <a16:creationId xmlns:a16="http://schemas.microsoft.com/office/drawing/2014/main" id="{5D7A004E-C228-4745-8818-34236680C1A8}"/>
              </a:ext>
            </a:extLst>
          </p:cNvPr>
          <p:cNvSpPr>
            <a:spLocks noGrp="1"/>
          </p:cNvSpPr>
          <p:nvPr>
            <p:ph type="body" sz="quarter" idx="11"/>
          </p:nvPr>
        </p:nvSpPr>
        <p:spPr/>
        <p:txBody>
          <a:bodyPr/>
          <a:lstStyle/>
          <a:p>
            <a:r>
              <a:rPr lang="en-US" dirty="0"/>
              <a:t>@</a:t>
            </a:r>
            <a:r>
              <a:rPr lang="en-US" dirty="0" err="1"/>
              <a:t>qualcomm</a:t>
            </a:r>
            <a:endParaRPr lang="en-US" dirty="0"/>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p:txBody>
          <a:bodyPr/>
          <a:lstStyle/>
          <a:p>
            <a:r>
              <a:rPr lang="en-US" dirty="0"/>
              <a:t>01/2018</a:t>
            </a:r>
          </a:p>
        </p:txBody>
      </p:sp>
      <p:sp>
        <p:nvSpPr>
          <p:cNvPr id="15" name="Text Placeholder 14">
            <a:extLst>
              <a:ext uri="{FF2B5EF4-FFF2-40B4-BE49-F238E27FC236}">
                <a16:creationId xmlns:a16="http://schemas.microsoft.com/office/drawing/2014/main" id="{24A4A84E-A111-4BD1-A2FB-CE7465E3A8C7}"/>
              </a:ext>
            </a:extLst>
          </p:cNvPr>
          <p:cNvSpPr>
            <a:spLocks noGrp="1"/>
          </p:cNvSpPr>
          <p:nvPr>
            <p:ph type="body" sz="quarter" idx="14"/>
          </p:nvPr>
        </p:nvSpPr>
        <p:spPr/>
        <p:txBody>
          <a:bodyPr/>
          <a:lstStyle/>
          <a:p>
            <a:r>
              <a:rPr lang="en-US" dirty="0"/>
              <a:t>AV</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Proposed improvement of inter-intra prediction</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79793" y="1447060"/>
            <a:ext cx="11202619" cy="4811699"/>
          </a:xfrm>
        </p:spPr>
        <p:txBody>
          <a:bodyPr/>
          <a:lstStyle/>
          <a:p>
            <a:pPr marL="342900" indent="-342900">
              <a:buFont typeface="Arial" panose="020B0604020202020204" pitchFamily="34" charset="0"/>
              <a:buChar char="•"/>
            </a:pPr>
            <a:r>
              <a:rPr lang="en-US" dirty="0"/>
              <a:t>Simplification:</a:t>
            </a:r>
          </a:p>
          <a:p>
            <a:r>
              <a:rPr lang="en-US" dirty="0"/>
              <a:t>	Only Intra planar</a:t>
            </a:r>
          </a:p>
          <a:p>
            <a:r>
              <a:rPr lang="en-US" dirty="0"/>
              <a:t>	No PDPC</a:t>
            </a:r>
          </a:p>
          <a:p>
            <a:pPr marL="342900" indent="-342900">
              <a:buFont typeface="Arial" panose="020B0604020202020204" pitchFamily="34" charset="0"/>
              <a:buChar char="•"/>
            </a:pPr>
            <a:r>
              <a:rPr lang="en-US" dirty="0"/>
              <a:t>Blending scheme:</a:t>
            </a:r>
          </a:p>
          <a:p>
            <a:r>
              <a:rPr lang="en-US" sz="2000" i="1" dirty="0">
                <a:solidFill>
                  <a:schemeClr val="accent2">
                    <a:lumMod val="50000"/>
                  </a:schemeClr>
                </a:solidFill>
              </a:rPr>
              <a:t>	pred(x, y) = (wT*top &lt;&lt; 2 + wL*left &lt;&lt; 2 + </a:t>
            </a:r>
          </a:p>
          <a:p>
            <a:r>
              <a:rPr lang="en-US" sz="2000" i="1" dirty="0">
                <a:solidFill>
                  <a:schemeClr val="accent2">
                    <a:lumMod val="50000"/>
                  </a:schemeClr>
                </a:solidFill>
              </a:rPr>
              <a:t>	      (32 − wL − wT)*(wInter*Merge(x, y) + wIntra*PL(x, y)) + 64) &gt;&gt; 7;</a:t>
            </a:r>
          </a:p>
          <a:p>
            <a:pPr hangingPunct="0"/>
            <a:r>
              <a:rPr lang="en-CA" sz="2000" i="1" dirty="0"/>
              <a:t>	wT = </a:t>
            </a:r>
            <a:r>
              <a:rPr lang="en-US" sz="2000" i="1" dirty="0"/>
              <a:t>16 &gt;&gt; ((x &lt;&lt; 1) &gt;&gt; </a:t>
            </a:r>
            <a:r>
              <a:rPr lang="en-US" sz="2000" i="1" dirty="0" err="1"/>
              <a:t>scl</a:t>
            </a:r>
            <a:r>
              <a:rPr lang="en-US" sz="2000" i="1" dirty="0"/>
              <a:t>)</a:t>
            </a:r>
          </a:p>
          <a:p>
            <a:pPr hangingPunct="0"/>
            <a:r>
              <a:rPr lang="en-CA" sz="2000" i="1" dirty="0"/>
              <a:t>	wL = </a:t>
            </a:r>
            <a:r>
              <a:rPr lang="en-US" sz="2000" i="1" dirty="0"/>
              <a:t>16 &gt;&gt; ((y &lt;&lt; 1) &gt;&gt; </a:t>
            </a:r>
            <a:r>
              <a:rPr lang="en-US" sz="2000" i="1" dirty="0" err="1"/>
              <a:t>scl</a:t>
            </a:r>
            <a:r>
              <a:rPr lang="en-US" sz="2000" i="1" dirty="0"/>
              <a:t>)</a:t>
            </a:r>
          </a:p>
          <a:p>
            <a:pPr hangingPunct="0"/>
            <a:r>
              <a:rPr lang="en-US" sz="2000" i="1" dirty="0"/>
              <a:t>	</a:t>
            </a:r>
            <a:r>
              <a:rPr lang="en-US" sz="2000" i="1" dirty="0" err="1"/>
              <a:t>scl</a:t>
            </a:r>
            <a:r>
              <a:rPr lang="en-US" sz="2000" i="1" dirty="0"/>
              <a:t>  = (log</a:t>
            </a:r>
            <a:r>
              <a:rPr lang="en-US" sz="2000" i="1" baseline="-25000" dirty="0"/>
              <a:t>2</a:t>
            </a:r>
            <a:r>
              <a:rPr lang="en-US" sz="2000" i="1" dirty="0"/>
              <a:t>(width) + log</a:t>
            </a:r>
            <a:r>
              <a:rPr lang="en-US" sz="2000" i="1" baseline="-25000" dirty="0"/>
              <a:t>2</a:t>
            </a:r>
            <a:r>
              <a:rPr lang="en-US" sz="2000" i="1" dirty="0"/>
              <a:t>(height) − 2) &gt;&gt; 2</a:t>
            </a:r>
          </a:p>
          <a:p>
            <a:endParaRPr lang="en-US" sz="2000" dirty="0"/>
          </a:p>
          <a:p>
            <a:endParaRPr lang="en-US" dirty="0"/>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pic>
        <p:nvPicPr>
          <p:cNvPr id="5" name="Picture 4">
            <a:extLst>
              <a:ext uri="{FF2B5EF4-FFF2-40B4-BE49-F238E27FC236}">
                <a16:creationId xmlns:a16="http://schemas.microsoft.com/office/drawing/2014/main" id="{61E480B7-1D9E-4BB7-91FB-0D81649C08BF}"/>
              </a:ext>
            </a:extLst>
          </p:cNvPr>
          <p:cNvPicPr/>
          <p:nvPr/>
        </p:nvPicPr>
        <p:blipFill>
          <a:blip r:embed="rId2">
            <a:extLst>
              <a:ext uri="{28A0092B-C50C-407E-A947-70E740481C1C}">
                <a14:useLocalDpi xmlns:a14="http://schemas.microsoft.com/office/drawing/2010/main" val="0"/>
              </a:ext>
            </a:extLst>
          </a:blip>
          <a:srcRect l="1497" t="2777"/>
          <a:stretch>
            <a:fillRect/>
          </a:stretch>
        </p:blipFill>
        <p:spPr bwMode="auto">
          <a:xfrm>
            <a:off x="8163877" y="1109709"/>
            <a:ext cx="3518535" cy="2743200"/>
          </a:xfrm>
          <a:prstGeom prst="rect">
            <a:avLst/>
          </a:prstGeom>
          <a:noFill/>
          <a:ln>
            <a:noFill/>
          </a:ln>
        </p:spPr>
      </p:pic>
    </p:spTree>
    <p:extLst>
      <p:ext uri="{BB962C8B-B14F-4D97-AF65-F5344CB8AC3E}">
        <p14:creationId xmlns:p14="http://schemas.microsoft.com/office/powerpoint/2010/main" val="4019108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E1F-B45E-4325-A7FE-10A746CBD799}"/>
              </a:ext>
            </a:extLst>
          </p:cNvPr>
          <p:cNvSpPr>
            <a:spLocks noGrp="1"/>
          </p:cNvSpPr>
          <p:nvPr>
            <p:ph type="title"/>
          </p:nvPr>
        </p:nvSpPr>
        <p:spPr/>
        <p:txBody>
          <a:bodyPr/>
          <a:lstStyle/>
          <a:p>
            <a:r>
              <a:rPr lang="en-US" dirty="0"/>
              <a:t>Adaptive weights for inter and planar samples</a:t>
            </a:r>
          </a:p>
        </p:txBody>
      </p:sp>
      <p:sp>
        <p:nvSpPr>
          <p:cNvPr id="3" name="Subtitle 2">
            <a:extLst>
              <a:ext uri="{FF2B5EF4-FFF2-40B4-BE49-F238E27FC236}">
                <a16:creationId xmlns:a16="http://schemas.microsoft.com/office/drawing/2014/main" id="{C1AB3503-5A6A-4AA9-A122-40B9E063959E}"/>
              </a:ext>
            </a:extLst>
          </p:cNvPr>
          <p:cNvSpPr>
            <a:spLocks noGrp="1"/>
          </p:cNvSpPr>
          <p:nvPr>
            <p:ph type="subTitle" idx="1"/>
          </p:nvPr>
        </p:nvSpPr>
        <p:spPr>
          <a:xfrm>
            <a:off x="479793" y="1358283"/>
            <a:ext cx="11202619" cy="4572000"/>
          </a:xfrm>
        </p:spPr>
        <p:txBody>
          <a:bodyPr/>
          <a:lstStyle/>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Weights are determined by number of intra coded neighboring</a:t>
            </a:r>
          </a:p>
          <a:p>
            <a:r>
              <a:rPr lang="en-US" sz="2000" dirty="0"/>
              <a:t>If top and left are intra-coded:</a:t>
            </a:r>
          </a:p>
          <a:p>
            <a:r>
              <a:rPr lang="en-US" sz="2000" dirty="0">
                <a:sym typeface="Wingdings" panose="05000000000000000000" pitchFamily="2" charset="2"/>
              </a:rPr>
              <a:t>		 </a:t>
            </a:r>
            <a:r>
              <a:rPr lang="en-US" sz="2000" dirty="0"/>
              <a:t>(</a:t>
            </a:r>
            <a:r>
              <a:rPr lang="en-US" sz="2000" i="1" dirty="0"/>
              <a:t>wIntra, wInter</a:t>
            </a:r>
            <a:r>
              <a:rPr lang="en-US" sz="2000" dirty="0"/>
              <a:t>) = </a:t>
            </a:r>
            <a:r>
              <a:rPr lang="en-US" sz="2000" dirty="0">
                <a:solidFill>
                  <a:schemeClr val="accent2">
                    <a:lumMod val="50000"/>
                  </a:schemeClr>
                </a:solidFill>
              </a:rPr>
              <a:t>(3, 1)</a:t>
            </a:r>
          </a:p>
          <a:p>
            <a:r>
              <a:rPr lang="en-US" sz="2000" dirty="0"/>
              <a:t>If top or left is intra-coded: </a:t>
            </a:r>
          </a:p>
          <a:p>
            <a:r>
              <a:rPr lang="en-US" sz="2000" dirty="0">
                <a:sym typeface="Wingdings" panose="05000000000000000000" pitchFamily="2" charset="2"/>
              </a:rPr>
              <a:t>		 </a:t>
            </a:r>
            <a:r>
              <a:rPr lang="en-US" sz="2000" dirty="0"/>
              <a:t>(</a:t>
            </a:r>
            <a:r>
              <a:rPr lang="en-US" sz="2000" i="1" dirty="0"/>
              <a:t>wIntra, wInter</a:t>
            </a:r>
            <a:r>
              <a:rPr lang="en-US" sz="2000" dirty="0"/>
              <a:t>) = </a:t>
            </a:r>
            <a:r>
              <a:rPr lang="en-US" sz="2000" dirty="0">
                <a:solidFill>
                  <a:schemeClr val="accent3"/>
                </a:solidFill>
              </a:rPr>
              <a:t>(2, 2)</a:t>
            </a:r>
          </a:p>
          <a:p>
            <a:r>
              <a:rPr lang="en-US" sz="2000" dirty="0"/>
              <a:t>Else:</a:t>
            </a:r>
            <a:r>
              <a:rPr lang="en-US" sz="2000" dirty="0">
                <a:sym typeface="Wingdings" panose="05000000000000000000" pitchFamily="2" charset="2"/>
              </a:rPr>
              <a:t> 		 </a:t>
            </a:r>
            <a:r>
              <a:rPr lang="en-US" sz="2000" dirty="0"/>
              <a:t>(</a:t>
            </a:r>
            <a:r>
              <a:rPr lang="en-US" sz="2000" i="1" dirty="0"/>
              <a:t>wIntra, wInter</a:t>
            </a:r>
            <a:r>
              <a:rPr lang="en-US" sz="2000" dirty="0"/>
              <a:t>) = </a:t>
            </a:r>
            <a:r>
              <a:rPr lang="en-US" sz="2000" dirty="0">
                <a:solidFill>
                  <a:schemeClr val="bg2"/>
                </a:solidFill>
              </a:rPr>
              <a:t>(1, 3)</a:t>
            </a:r>
          </a:p>
          <a:p>
            <a:endParaRPr lang="en-US" dirty="0"/>
          </a:p>
        </p:txBody>
      </p:sp>
      <p:sp>
        <p:nvSpPr>
          <p:cNvPr id="4" name="Footer Placeholder 3">
            <a:extLst>
              <a:ext uri="{FF2B5EF4-FFF2-40B4-BE49-F238E27FC236}">
                <a16:creationId xmlns:a16="http://schemas.microsoft.com/office/drawing/2014/main" id="{4AD64660-3755-4E13-B6B8-26D36057757C}"/>
              </a:ext>
            </a:extLst>
          </p:cNvPr>
          <p:cNvSpPr>
            <a:spLocks noGrp="1"/>
          </p:cNvSpPr>
          <p:nvPr>
            <p:ph type="ftr" sz="quarter" idx="3"/>
          </p:nvPr>
        </p:nvSpPr>
        <p:spPr/>
        <p:txBody>
          <a:bodyPr/>
          <a:lstStyle/>
          <a:p>
            <a:endParaRPr lang="en-US" dirty="0"/>
          </a:p>
        </p:txBody>
      </p:sp>
      <p:pic>
        <p:nvPicPr>
          <p:cNvPr id="5" name="Picture 4">
            <a:extLst>
              <a:ext uri="{FF2B5EF4-FFF2-40B4-BE49-F238E27FC236}">
                <a16:creationId xmlns:a16="http://schemas.microsoft.com/office/drawing/2014/main" id="{EA674112-19DE-4C42-91D1-58E1B37EF4B6}"/>
              </a:ext>
            </a:extLst>
          </p:cNvPr>
          <p:cNvPicPr/>
          <p:nvPr/>
        </p:nvPicPr>
        <p:blipFill>
          <a:blip r:embed="rId2">
            <a:extLst>
              <a:ext uri="{28A0092B-C50C-407E-A947-70E740481C1C}">
                <a14:useLocalDpi xmlns:a14="http://schemas.microsoft.com/office/drawing/2010/main" val="0"/>
              </a:ext>
            </a:extLst>
          </a:blip>
          <a:srcRect l="12743" t="12039"/>
          <a:stretch>
            <a:fillRect/>
          </a:stretch>
        </p:blipFill>
        <p:spPr bwMode="auto">
          <a:xfrm>
            <a:off x="7163469" y="2868948"/>
            <a:ext cx="1931035" cy="1550670"/>
          </a:xfrm>
          <a:prstGeom prst="rect">
            <a:avLst/>
          </a:prstGeom>
          <a:noFill/>
          <a:ln>
            <a:noFill/>
          </a:ln>
        </p:spPr>
      </p:pic>
    </p:spTree>
    <p:extLst>
      <p:ext uri="{BB962C8B-B14F-4D97-AF65-F5344CB8AC3E}">
        <p14:creationId xmlns:p14="http://schemas.microsoft.com/office/powerpoint/2010/main" val="3968684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2B9B3-C2D8-4C76-8DA2-043F45661561}"/>
              </a:ext>
            </a:extLst>
          </p:cNvPr>
          <p:cNvSpPr>
            <a:spLocks noGrp="1"/>
          </p:cNvSpPr>
          <p:nvPr>
            <p:ph type="title"/>
          </p:nvPr>
        </p:nvSpPr>
        <p:spPr/>
        <p:txBody>
          <a:bodyPr/>
          <a:lstStyle/>
          <a:p>
            <a:r>
              <a:rPr lang="en-US" dirty="0"/>
              <a:t>Experimental results</a:t>
            </a:r>
          </a:p>
        </p:txBody>
      </p:sp>
      <p:sp>
        <p:nvSpPr>
          <p:cNvPr id="3" name="Subtitle 2">
            <a:extLst>
              <a:ext uri="{FF2B5EF4-FFF2-40B4-BE49-F238E27FC236}">
                <a16:creationId xmlns:a16="http://schemas.microsoft.com/office/drawing/2014/main" id="{EA98041F-19CB-4B22-9390-9C8588F675BA}"/>
              </a:ext>
            </a:extLst>
          </p:cNvPr>
          <p:cNvSpPr>
            <a:spLocks noGrp="1"/>
          </p:cNvSpPr>
          <p:nvPr>
            <p:ph type="subTitle" idx="1"/>
          </p:nvPr>
        </p:nvSpPr>
        <p:spPr>
          <a:xfrm>
            <a:off x="472173" y="1451828"/>
            <a:ext cx="11202619" cy="431657"/>
          </a:xfrm>
        </p:spPr>
        <p:txBody>
          <a:bodyPr/>
          <a:lstStyle/>
          <a:p>
            <a:r>
              <a:rPr lang="en-CA" dirty="0"/>
              <a:t>Luma BD-rate gain: 0.10%, 0.15%, and 0.22% for RA, LDB, and LDP, resp.</a:t>
            </a:r>
            <a:endParaRPr lang="en-US" dirty="0"/>
          </a:p>
        </p:txBody>
      </p:sp>
      <p:sp>
        <p:nvSpPr>
          <p:cNvPr id="4" name="Footer Placeholder 3">
            <a:extLst>
              <a:ext uri="{FF2B5EF4-FFF2-40B4-BE49-F238E27FC236}">
                <a16:creationId xmlns:a16="http://schemas.microsoft.com/office/drawing/2014/main" id="{32E08C1F-FA16-4C29-9C99-D6C3085642C4}"/>
              </a:ext>
            </a:extLst>
          </p:cNvPr>
          <p:cNvSpPr>
            <a:spLocks noGrp="1"/>
          </p:cNvSpPr>
          <p:nvPr>
            <p:ph type="ftr" sz="quarter" idx="3"/>
          </p:nvPr>
        </p:nvSpPr>
        <p:spPr/>
        <p:txBody>
          <a:bodyPr/>
          <a:lstStyle/>
          <a:p>
            <a:endParaRPr lang="en-US" dirty="0"/>
          </a:p>
        </p:txBody>
      </p:sp>
      <p:graphicFrame>
        <p:nvGraphicFramePr>
          <p:cNvPr id="5" name="Table 4">
            <a:extLst>
              <a:ext uri="{FF2B5EF4-FFF2-40B4-BE49-F238E27FC236}">
                <a16:creationId xmlns:a16="http://schemas.microsoft.com/office/drawing/2014/main" id="{FA1C6457-763D-4D37-B40D-C63E6B8B8E39}"/>
              </a:ext>
            </a:extLst>
          </p:cNvPr>
          <p:cNvGraphicFramePr>
            <a:graphicFrameLocks noGrp="1"/>
          </p:cNvGraphicFramePr>
          <p:nvPr>
            <p:extLst>
              <p:ext uri="{D42A27DB-BD31-4B8C-83A1-F6EECF244321}">
                <p14:modId xmlns:p14="http://schemas.microsoft.com/office/powerpoint/2010/main" val="1260085793"/>
              </p:ext>
            </p:extLst>
          </p:nvPr>
        </p:nvGraphicFramePr>
        <p:xfrm>
          <a:off x="246502" y="2719650"/>
          <a:ext cx="4406899" cy="1927860"/>
        </p:xfrm>
        <a:graphic>
          <a:graphicData uri="http://schemas.openxmlformats.org/drawingml/2006/table">
            <a:tbl>
              <a:tblPr/>
              <a:tblGrid>
                <a:gridCol w="1224969">
                  <a:extLst>
                    <a:ext uri="{9D8B030D-6E8A-4147-A177-3AD203B41FA5}">
                      <a16:colId xmlns:a16="http://schemas.microsoft.com/office/drawing/2014/main" val="3505282248"/>
                    </a:ext>
                  </a:extLst>
                </a:gridCol>
                <a:gridCol w="636386">
                  <a:extLst>
                    <a:ext uri="{9D8B030D-6E8A-4147-A177-3AD203B41FA5}">
                      <a16:colId xmlns:a16="http://schemas.microsoft.com/office/drawing/2014/main" val="1946988688"/>
                    </a:ext>
                  </a:extLst>
                </a:gridCol>
                <a:gridCol w="636386">
                  <a:extLst>
                    <a:ext uri="{9D8B030D-6E8A-4147-A177-3AD203B41FA5}">
                      <a16:colId xmlns:a16="http://schemas.microsoft.com/office/drawing/2014/main" val="657003476"/>
                    </a:ext>
                  </a:extLst>
                </a:gridCol>
                <a:gridCol w="636386">
                  <a:extLst>
                    <a:ext uri="{9D8B030D-6E8A-4147-A177-3AD203B41FA5}">
                      <a16:colId xmlns:a16="http://schemas.microsoft.com/office/drawing/2014/main" val="2981633177"/>
                    </a:ext>
                  </a:extLst>
                </a:gridCol>
                <a:gridCol w="636386">
                  <a:extLst>
                    <a:ext uri="{9D8B030D-6E8A-4147-A177-3AD203B41FA5}">
                      <a16:colId xmlns:a16="http://schemas.microsoft.com/office/drawing/2014/main" val="3196842921"/>
                    </a:ext>
                  </a:extLst>
                </a:gridCol>
                <a:gridCol w="636386">
                  <a:extLst>
                    <a:ext uri="{9D8B030D-6E8A-4147-A177-3AD203B41FA5}">
                      <a16:colId xmlns:a16="http://schemas.microsoft.com/office/drawing/2014/main" val="1536010229"/>
                    </a:ext>
                  </a:extLst>
                </a:gridCol>
              </a:tblGrid>
              <a:tr h="161925">
                <a:tc>
                  <a:txBody>
                    <a:bodyPr/>
                    <a:lstStyle/>
                    <a:p>
                      <a:pPr algn="ctr" fontAlgn="ctr"/>
                      <a:endParaRPr lang="en-US" sz="1100" b="0" i="0" u="none" strike="noStrike">
                        <a:solidFill>
                          <a:srgbClr val="000000"/>
                        </a:solidFill>
                        <a:effectLst/>
                        <a:latin typeface="+mj-lt"/>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mj-lt"/>
                        </a:rPr>
                        <a:t>Random Access Main 10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40303376"/>
                  </a:ext>
                </a:extLst>
              </a:tr>
              <a:tr h="161925">
                <a:tc>
                  <a:txBody>
                    <a:bodyPr/>
                    <a:lstStyle/>
                    <a:p>
                      <a:pPr algn="ctr" fontAlgn="ctr"/>
                      <a:endParaRPr lang="en-US" sz="1100" b="0" i="0" u="none" strike="noStrike">
                        <a:solidFill>
                          <a:srgbClr val="000000"/>
                        </a:solidFill>
                        <a:effectLst/>
                        <a:latin typeface="+mj-lt"/>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mj-lt"/>
                        </a:rPr>
                        <a:t>Over VTM-3.0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0039003"/>
                  </a:ext>
                </a:extLst>
              </a:tr>
              <a:tr h="161925">
                <a:tc>
                  <a:txBody>
                    <a:bodyPr/>
                    <a:lstStyle/>
                    <a:p>
                      <a:pPr algn="ctr" fontAlgn="ctr"/>
                      <a:endParaRPr lang="en-US" sz="1100" b="0" i="0" u="none" strike="noStrike">
                        <a:solidFill>
                          <a:srgbClr val="000000"/>
                        </a:solidFill>
                        <a:effectLst/>
                        <a:latin typeface="+mj-lt"/>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965593"/>
                  </a:ext>
                </a:extLst>
              </a:tr>
              <a:tr h="161925">
                <a:tc>
                  <a:txBody>
                    <a:bodyPr/>
                    <a:lstStyle/>
                    <a:p>
                      <a:pPr algn="ctr" fontAlgn="ctr"/>
                      <a:r>
                        <a:rPr lang="en-US" sz="1100" b="0" i="0" u="none" strike="noStrike">
                          <a:solidFill>
                            <a:srgbClr val="000000"/>
                          </a:solidFill>
                          <a:effectLst/>
                          <a:latin typeface="+mj-lt"/>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-0.10%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0.10%</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0.26%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98%</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9984214"/>
                  </a:ext>
                </a:extLst>
              </a:tr>
              <a:tr h="161925">
                <a:tc>
                  <a:txBody>
                    <a:bodyPr/>
                    <a:lstStyle/>
                    <a:p>
                      <a:pPr algn="ctr" fontAlgn="ctr"/>
                      <a:r>
                        <a:rPr lang="en-US" sz="1100" b="0" i="0" u="none" strike="noStrike">
                          <a:solidFill>
                            <a:srgbClr val="000000"/>
                          </a:solidFill>
                          <a:effectLst/>
                          <a:latin typeface="+mj-lt"/>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mj-lt"/>
                        </a:rPr>
                        <a:t>-0.12%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mj-lt"/>
                        </a:rPr>
                        <a:t>0.04%</a:t>
                      </a:r>
                    </a:p>
                  </a:txBody>
                  <a:tcPr marL="7620" marR="7620" marT="7620" marB="0" anchor="ctr">
                    <a:lnL>
                      <a:noFill/>
                    </a:lnL>
                    <a:lnR>
                      <a:noFill/>
                    </a:lnR>
                    <a:lnT>
                      <a:noFill/>
                    </a:lnT>
                    <a:lnB>
                      <a:noFill/>
                    </a:lnB>
                  </a:tcPr>
                </a:tc>
                <a:tc>
                  <a:txBody>
                    <a:bodyPr/>
                    <a:lstStyle/>
                    <a:p>
                      <a:pPr algn="ctr" fontAlgn="ctr"/>
                      <a:r>
                        <a:rPr lang="en-US" sz="1100" b="0" i="0" u="none" strike="noStrike" dirty="0">
                          <a:solidFill>
                            <a:srgbClr val="000000"/>
                          </a:solidFill>
                          <a:effectLst/>
                          <a:latin typeface="+mj-lt"/>
                        </a:rPr>
                        <a:t>0.14%</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mj-lt"/>
                        </a:rPr>
                        <a:t>97%</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mj-lt"/>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36027105"/>
                  </a:ext>
                </a:extLst>
              </a:tr>
              <a:tr h="161925">
                <a:tc>
                  <a:txBody>
                    <a:bodyPr/>
                    <a:lstStyle/>
                    <a:p>
                      <a:pPr algn="ctr" fontAlgn="ctr"/>
                      <a:r>
                        <a:rPr lang="en-US" sz="1100" b="0" i="0" u="none" strike="noStrike" dirty="0">
                          <a:solidFill>
                            <a:srgbClr val="000000"/>
                          </a:solidFill>
                          <a:effectLst/>
                          <a:latin typeface="+mj-lt"/>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mj-lt"/>
                        </a:rPr>
                        <a:t>-0.13%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mj-lt"/>
                        </a:rPr>
                        <a:t>0.11%</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mj-lt"/>
                        </a:rPr>
                        <a:t>0.02%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mj-lt"/>
                        </a:rPr>
                        <a:t>96%</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mj-lt"/>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53271247"/>
                  </a:ext>
                </a:extLst>
              </a:tr>
              <a:tr h="161925">
                <a:tc>
                  <a:txBody>
                    <a:bodyPr/>
                    <a:lstStyle/>
                    <a:p>
                      <a:pPr algn="ctr" fontAlgn="ctr"/>
                      <a:r>
                        <a:rPr lang="en-US" sz="1100" b="0" i="0" u="none" strike="noStrike">
                          <a:solidFill>
                            <a:srgbClr val="000000"/>
                          </a:solidFill>
                          <a:effectLst/>
                          <a:latin typeface="+mj-lt"/>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mj-lt"/>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mj-lt"/>
                        </a:rPr>
                        <a:t>0.14%</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mj-lt"/>
                        </a:rPr>
                        <a:t>0.17%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mj-lt"/>
                        </a:rPr>
                        <a:t>97%</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mj-lt"/>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12893013"/>
                  </a:ext>
                </a:extLst>
              </a:tr>
              <a:tr h="161925">
                <a:tc>
                  <a:txBody>
                    <a:bodyPr/>
                    <a:lstStyle/>
                    <a:p>
                      <a:pPr algn="ctr" fontAlgn="ctr"/>
                      <a:r>
                        <a:rPr lang="en-US" sz="1100" b="0" i="0" u="none" strike="noStrike">
                          <a:solidFill>
                            <a:srgbClr val="000000"/>
                          </a:solidFill>
                          <a:effectLst/>
                          <a:latin typeface="+mj-lt"/>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mj-lt"/>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1466589"/>
                  </a:ext>
                </a:extLst>
              </a:tr>
              <a:tr h="161925">
                <a:tc>
                  <a:txBody>
                    <a:bodyPr/>
                    <a:lstStyle/>
                    <a:p>
                      <a:pPr algn="ctr" fontAlgn="ctr"/>
                      <a:r>
                        <a:rPr lang="en-US" sz="1100" b="1" i="0" u="none" strike="noStrike">
                          <a:solidFill>
                            <a:srgbClr val="000000"/>
                          </a:solidFill>
                          <a:effectLst/>
                          <a:latin typeface="+mj-lt"/>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mj-lt"/>
                        </a:rPr>
                        <a:t>-0.10%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mj-lt"/>
                        </a:rPr>
                        <a:t>0.10%</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mj-lt"/>
                        </a:rPr>
                        <a:t>0.13%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mj-lt"/>
                        </a:rPr>
                        <a:t>97%</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mj-lt"/>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1520366"/>
                  </a:ext>
                </a:extLst>
              </a:tr>
              <a:tr h="161925">
                <a:tc>
                  <a:txBody>
                    <a:bodyPr/>
                    <a:lstStyle/>
                    <a:p>
                      <a:pPr algn="ctr" fontAlgn="ctr"/>
                      <a:r>
                        <a:rPr lang="en-US" sz="1100" b="0" i="0" u="none" strike="noStrike">
                          <a:solidFill>
                            <a:srgbClr val="000000"/>
                          </a:solidFill>
                          <a:effectLst/>
                          <a:latin typeface="+mj-lt"/>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-0.08%</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-0.06%</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0.07%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97%</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101%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49327821"/>
                  </a:ext>
                </a:extLst>
              </a:tr>
              <a:tr h="161925">
                <a:tc>
                  <a:txBody>
                    <a:bodyPr/>
                    <a:lstStyle/>
                    <a:p>
                      <a:pPr algn="ctr" fontAlgn="ctr"/>
                      <a:r>
                        <a:rPr lang="en-US" sz="1100" b="0" i="0" u="none" strike="noStrike">
                          <a:solidFill>
                            <a:srgbClr val="000000"/>
                          </a:solidFill>
                          <a:effectLst/>
                          <a:latin typeface="+mj-lt"/>
                        </a:rPr>
                        <a:t>Class F (optional)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-0.04%</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0.04%</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0.06%</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96%</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mj-lt"/>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4395954"/>
                  </a:ext>
                </a:extLst>
              </a:tr>
            </a:tbl>
          </a:graphicData>
        </a:graphic>
      </p:graphicFrame>
      <p:graphicFrame>
        <p:nvGraphicFramePr>
          <p:cNvPr id="6" name="Table 5">
            <a:extLst>
              <a:ext uri="{FF2B5EF4-FFF2-40B4-BE49-F238E27FC236}">
                <a16:creationId xmlns:a16="http://schemas.microsoft.com/office/drawing/2014/main" id="{337B5C49-FE97-4256-9352-8617271EA43D}"/>
              </a:ext>
            </a:extLst>
          </p:cNvPr>
          <p:cNvGraphicFramePr>
            <a:graphicFrameLocks noGrp="1"/>
          </p:cNvGraphicFramePr>
          <p:nvPr>
            <p:extLst>
              <p:ext uri="{D42A27DB-BD31-4B8C-83A1-F6EECF244321}">
                <p14:modId xmlns:p14="http://schemas.microsoft.com/office/powerpoint/2010/main" val="1547672557"/>
              </p:ext>
            </p:extLst>
          </p:nvPr>
        </p:nvGraphicFramePr>
        <p:xfrm>
          <a:off x="4782992" y="2719650"/>
          <a:ext cx="3181930" cy="1927860"/>
        </p:xfrm>
        <a:graphic>
          <a:graphicData uri="http://schemas.openxmlformats.org/drawingml/2006/table">
            <a:tbl>
              <a:tblPr/>
              <a:tblGrid>
                <a:gridCol w="636386">
                  <a:extLst>
                    <a:ext uri="{9D8B030D-6E8A-4147-A177-3AD203B41FA5}">
                      <a16:colId xmlns:a16="http://schemas.microsoft.com/office/drawing/2014/main" val="1916368904"/>
                    </a:ext>
                  </a:extLst>
                </a:gridCol>
                <a:gridCol w="636386">
                  <a:extLst>
                    <a:ext uri="{9D8B030D-6E8A-4147-A177-3AD203B41FA5}">
                      <a16:colId xmlns:a16="http://schemas.microsoft.com/office/drawing/2014/main" val="3840003593"/>
                    </a:ext>
                  </a:extLst>
                </a:gridCol>
                <a:gridCol w="636386">
                  <a:extLst>
                    <a:ext uri="{9D8B030D-6E8A-4147-A177-3AD203B41FA5}">
                      <a16:colId xmlns:a16="http://schemas.microsoft.com/office/drawing/2014/main" val="128705699"/>
                    </a:ext>
                  </a:extLst>
                </a:gridCol>
                <a:gridCol w="636386">
                  <a:extLst>
                    <a:ext uri="{9D8B030D-6E8A-4147-A177-3AD203B41FA5}">
                      <a16:colId xmlns:a16="http://schemas.microsoft.com/office/drawing/2014/main" val="896434906"/>
                    </a:ext>
                  </a:extLst>
                </a:gridCol>
                <a:gridCol w="636386">
                  <a:extLst>
                    <a:ext uri="{9D8B030D-6E8A-4147-A177-3AD203B41FA5}">
                      <a16:colId xmlns:a16="http://schemas.microsoft.com/office/drawing/2014/main" val="3520460275"/>
                    </a:ext>
                  </a:extLst>
                </a:gridCol>
              </a:tblGrid>
              <a:tr h="161925">
                <a:tc gridSpan="5">
                  <a:txBody>
                    <a:bodyPr/>
                    <a:lstStyle/>
                    <a:p>
                      <a:pPr algn="ctr" fontAlgn="ctr"/>
                      <a:r>
                        <a:rPr lang="en-US" sz="1100" b="1" i="0" u="none" strike="noStrike">
                          <a:solidFill>
                            <a:srgbClr val="000000"/>
                          </a:solidFill>
                          <a:effectLst/>
                          <a:latin typeface="+mj-lt"/>
                        </a:rPr>
                        <a:t>Low delay B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22200411"/>
                  </a:ext>
                </a:extLst>
              </a:tr>
              <a:tr h="161925">
                <a:tc gridSpan="5">
                  <a:txBody>
                    <a:bodyPr/>
                    <a:lstStyle/>
                    <a:p>
                      <a:pPr algn="ctr" fontAlgn="ctr"/>
                      <a:r>
                        <a:rPr lang="en-US" sz="1100" b="1" i="0" u="none" strike="noStrike">
                          <a:solidFill>
                            <a:srgbClr val="000000"/>
                          </a:solidFill>
                          <a:effectLst/>
                          <a:latin typeface="+mj-lt"/>
                        </a:rPr>
                        <a:t>Over VTM-3.0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48343914"/>
                  </a:ext>
                </a:extLst>
              </a:tr>
              <a:tr h="161925">
                <a:tc>
                  <a:txBody>
                    <a:bodyPr/>
                    <a:lstStyle/>
                    <a:p>
                      <a:pPr algn="ctr" fontAlgn="ctr"/>
                      <a:r>
                        <a:rPr lang="en-US" sz="1100" b="0" i="0" u="none" strike="noStrike">
                          <a:solidFill>
                            <a:srgbClr val="000000"/>
                          </a:solidFill>
                          <a:effectLst/>
                          <a:latin typeface="+mj-lt"/>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mj-lt"/>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48747034"/>
                  </a:ext>
                </a:extLst>
              </a:tr>
              <a:tr h="161925">
                <a:tc>
                  <a:txBody>
                    <a:bodyPr/>
                    <a:lstStyle/>
                    <a:p>
                      <a:pPr algn="ctr" fontAlgn="ctr"/>
                      <a:r>
                        <a:rPr lang="en-US" sz="1100" b="0" i="0" u="none" strike="noStrike">
                          <a:solidFill>
                            <a:srgbClr val="000000"/>
                          </a:solidFill>
                          <a:effectLst/>
                          <a:latin typeface="+mj-lt"/>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18337783"/>
                  </a:ext>
                </a:extLst>
              </a:tr>
              <a:tr h="161925">
                <a:tc>
                  <a:txBody>
                    <a:bodyPr/>
                    <a:lstStyle/>
                    <a:p>
                      <a:pPr algn="ctr" fontAlgn="ctr"/>
                      <a:r>
                        <a:rPr lang="en-US" sz="1100" b="0" i="0" u="none" strike="noStrike" dirty="0">
                          <a:solidFill>
                            <a:srgbClr val="000000"/>
                          </a:solidFill>
                          <a:effectLst/>
                          <a:latin typeface="+mj-lt"/>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100" b="0" i="0" u="none" strike="noStrike">
                        <a:solidFill>
                          <a:srgbClr val="000000"/>
                        </a:solidFill>
                        <a:effectLst/>
                        <a:latin typeface="+mj-lt"/>
                      </a:endParaRPr>
                    </a:p>
                  </a:txBody>
                  <a:tcPr marL="7620" marR="7620" marT="7620" marB="0" anchor="ctr">
                    <a:lnL>
                      <a:noFill/>
                    </a:lnL>
                    <a:lnR>
                      <a:noFill/>
                    </a:lnR>
                    <a:lnT>
                      <a:noFill/>
                    </a:lnT>
                    <a:lnB>
                      <a:noFill/>
                    </a:lnB>
                  </a:tcPr>
                </a:tc>
                <a:tc>
                  <a:txBody>
                    <a:bodyPr/>
                    <a:lstStyle/>
                    <a:p>
                      <a:pPr algn="ctr" fontAlgn="ctr"/>
                      <a:r>
                        <a:rPr lang="en-US" sz="1100" b="0" i="0" u="none" strike="noStrike" dirty="0">
                          <a:solidFill>
                            <a:srgbClr val="000000"/>
                          </a:solidFill>
                          <a:effectLst/>
                          <a:latin typeface="+mj-lt"/>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mj-lt"/>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mj-lt"/>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92703219"/>
                  </a:ext>
                </a:extLst>
              </a:tr>
              <a:tr h="161925">
                <a:tc>
                  <a:txBody>
                    <a:bodyPr/>
                    <a:lstStyle/>
                    <a:p>
                      <a:pPr algn="ctr" fontAlgn="ctr"/>
                      <a:r>
                        <a:rPr lang="en-US" sz="1100" b="0" i="0" u="none" strike="noStrike">
                          <a:solidFill>
                            <a:srgbClr val="000000"/>
                          </a:solidFill>
                          <a:effectLst/>
                          <a:latin typeface="+mj-lt"/>
                        </a:rPr>
                        <a:t>-0.17%</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mj-lt"/>
                        </a:rPr>
                        <a:t>-0.09%</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mj-lt"/>
                        </a:rPr>
                        <a:t>-0.06%</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mj-lt"/>
                        </a:rPr>
                        <a:t>98%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mj-lt"/>
                        </a:rPr>
                        <a:t>103%</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39698429"/>
                  </a:ext>
                </a:extLst>
              </a:tr>
              <a:tr h="161925">
                <a:tc>
                  <a:txBody>
                    <a:bodyPr/>
                    <a:lstStyle/>
                    <a:p>
                      <a:pPr algn="ctr" fontAlgn="ctr"/>
                      <a:r>
                        <a:rPr lang="en-US" sz="1100" b="0" i="0" u="none" strike="noStrike">
                          <a:solidFill>
                            <a:srgbClr val="000000"/>
                          </a:solidFill>
                          <a:effectLst/>
                          <a:latin typeface="+mj-lt"/>
                        </a:rPr>
                        <a:t>-0.09%</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mj-lt"/>
                        </a:rPr>
                        <a:t>0.38%</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mj-lt"/>
                        </a:rPr>
                        <a:t>0.19%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mj-lt"/>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mj-lt"/>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05902668"/>
                  </a:ext>
                </a:extLst>
              </a:tr>
              <a:tr h="161925">
                <a:tc>
                  <a:txBody>
                    <a:bodyPr/>
                    <a:lstStyle/>
                    <a:p>
                      <a:pPr algn="ctr" fontAlgn="ctr"/>
                      <a:r>
                        <a:rPr lang="en-US" sz="1100" b="0" i="0" u="none" strike="noStrike">
                          <a:solidFill>
                            <a:srgbClr val="000000"/>
                          </a:solidFill>
                          <a:effectLst/>
                          <a:latin typeface="+mj-lt"/>
                        </a:rPr>
                        <a:t>-0.21%</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-0.02%</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-0.32%</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96%</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98%</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4122298"/>
                  </a:ext>
                </a:extLst>
              </a:tr>
              <a:tr h="161925">
                <a:tc>
                  <a:txBody>
                    <a:bodyPr/>
                    <a:lstStyle/>
                    <a:p>
                      <a:pPr algn="ctr" fontAlgn="ctr"/>
                      <a:r>
                        <a:rPr lang="en-US" sz="1100" b="1" i="0" u="none" strike="noStrike" dirty="0">
                          <a:solidFill>
                            <a:srgbClr val="000000"/>
                          </a:solidFill>
                          <a:effectLst/>
                          <a:latin typeface="+mj-lt"/>
                        </a:rPr>
                        <a:t>-0.15%</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mj-lt"/>
                        </a:rPr>
                        <a:t>0.08%</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mj-lt"/>
                        </a:rPr>
                        <a:t>-0.04%</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mj-lt"/>
                        </a:rPr>
                        <a:t>98%</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mj-lt"/>
                        </a:rPr>
                        <a:t>101%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864486"/>
                  </a:ext>
                </a:extLst>
              </a:tr>
              <a:tr h="161925">
                <a:tc>
                  <a:txBody>
                    <a:bodyPr/>
                    <a:lstStyle/>
                    <a:p>
                      <a:pPr algn="ctr" fontAlgn="ctr"/>
                      <a:r>
                        <a:rPr lang="en-US" sz="1100" b="0" i="0" u="none" strike="noStrike">
                          <a:solidFill>
                            <a:srgbClr val="000000"/>
                          </a:solidFill>
                          <a:effectLst/>
                          <a:latin typeface="+mj-lt"/>
                        </a:rPr>
                        <a:t>-0.11%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-0.46%</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0.35%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97%</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101%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453507056"/>
                  </a:ext>
                </a:extLst>
              </a:tr>
              <a:tr h="161925">
                <a:tc>
                  <a:txBody>
                    <a:bodyPr/>
                    <a:lstStyle/>
                    <a:p>
                      <a:pPr algn="ctr" fontAlgn="ctr"/>
                      <a:r>
                        <a:rPr lang="en-US" sz="1100" b="0" i="0" u="none" strike="noStrike" dirty="0">
                          <a:solidFill>
                            <a:srgbClr val="000000"/>
                          </a:solidFill>
                          <a:effectLst/>
                          <a:latin typeface="+mj-lt"/>
                        </a:rPr>
                        <a:t>-0.06%</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-0.02%</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0.43%</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96%</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mj-lt"/>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28595086"/>
                  </a:ext>
                </a:extLst>
              </a:tr>
            </a:tbl>
          </a:graphicData>
        </a:graphic>
      </p:graphicFrame>
      <p:graphicFrame>
        <p:nvGraphicFramePr>
          <p:cNvPr id="7" name="Table 6">
            <a:extLst>
              <a:ext uri="{FF2B5EF4-FFF2-40B4-BE49-F238E27FC236}">
                <a16:creationId xmlns:a16="http://schemas.microsoft.com/office/drawing/2014/main" id="{BDC1EAD9-68D1-485F-A53D-4BF32C340585}"/>
              </a:ext>
            </a:extLst>
          </p:cNvPr>
          <p:cNvGraphicFramePr>
            <a:graphicFrameLocks noGrp="1"/>
          </p:cNvGraphicFramePr>
          <p:nvPr>
            <p:extLst>
              <p:ext uri="{D42A27DB-BD31-4B8C-83A1-F6EECF244321}">
                <p14:modId xmlns:p14="http://schemas.microsoft.com/office/powerpoint/2010/main" val="4151745118"/>
              </p:ext>
            </p:extLst>
          </p:nvPr>
        </p:nvGraphicFramePr>
        <p:xfrm>
          <a:off x="8094513" y="2719650"/>
          <a:ext cx="3365500" cy="1927860"/>
        </p:xfrm>
        <a:graphic>
          <a:graphicData uri="http://schemas.openxmlformats.org/drawingml/2006/table">
            <a:tbl>
              <a:tblPr/>
              <a:tblGrid>
                <a:gridCol w="673100">
                  <a:extLst>
                    <a:ext uri="{9D8B030D-6E8A-4147-A177-3AD203B41FA5}">
                      <a16:colId xmlns:a16="http://schemas.microsoft.com/office/drawing/2014/main" val="2649185157"/>
                    </a:ext>
                  </a:extLst>
                </a:gridCol>
                <a:gridCol w="673100">
                  <a:extLst>
                    <a:ext uri="{9D8B030D-6E8A-4147-A177-3AD203B41FA5}">
                      <a16:colId xmlns:a16="http://schemas.microsoft.com/office/drawing/2014/main" val="3142320841"/>
                    </a:ext>
                  </a:extLst>
                </a:gridCol>
                <a:gridCol w="673100">
                  <a:extLst>
                    <a:ext uri="{9D8B030D-6E8A-4147-A177-3AD203B41FA5}">
                      <a16:colId xmlns:a16="http://schemas.microsoft.com/office/drawing/2014/main" val="2885095540"/>
                    </a:ext>
                  </a:extLst>
                </a:gridCol>
                <a:gridCol w="673100">
                  <a:extLst>
                    <a:ext uri="{9D8B030D-6E8A-4147-A177-3AD203B41FA5}">
                      <a16:colId xmlns:a16="http://schemas.microsoft.com/office/drawing/2014/main" val="3610766230"/>
                    </a:ext>
                  </a:extLst>
                </a:gridCol>
                <a:gridCol w="673100">
                  <a:extLst>
                    <a:ext uri="{9D8B030D-6E8A-4147-A177-3AD203B41FA5}">
                      <a16:colId xmlns:a16="http://schemas.microsoft.com/office/drawing/2014/main" val="540800894"/>
                    </a:ext>
                  </a:extLst>
                </a:gridCol>
              </a:tblGrid>
              <a:tr h="161925">
                <a:tc gridSpan="5">
                  <a:txBody>
                    <a:bodyPr/>
                    <a:lstStyle/>
                    <a:p>
                      <a:pPr algn="ctr" fontAlgn="ctr"/>
                      <a:r>
                        <a:rPr lang="en-US" sz="1100" b="1" i="0" u="none" strike="noStrike">
                          <a:solidFill>
                            <a:srgbClr val="000000"/>
                          </a:solidFill>
                          <a:effectLst/>
                          <a:latin typeface="+mj-lt"/>
                        </a:rPr>
                        <a:t>Low delay P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5460068"/>
                  </a:ext>
                </a:extLst>
              </a:tr>
              <a:tr h="161925">
                <a:tc gridSpan="5">
                  <a:txBody>
                    <a:bodyPr/>
                    <a:lstStyle/>
                    <a:p>
                      <a:pPr algn="ctr" fontAlgn="ctr"/>
                      <a:r>
                        <a:rPr lang="en-US" sz="1100" b="1" i="0" u="none" strike="noStrike">
                          <a:solidFill>
                            <a:srgbClr val="000000"/>
                          </a:solidFill>
                          <a:effectLst/>
                          <a:latin typeface="+mj-lt"/>
                        </a:rPr>
                        <a:t>Over VTM-3.0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15235333"/>
                  </a:ext>
                </a:extLst>
              </a:tr>
              <a:tr h="161925">
                <a:tc>
                  <a:txBody>
                    <a:bodyPr/>
                    <a:lstStyle/>
                    <a:p>
                      <a:pPr algn="ctr" fontAlgn="ctr"/>
                      <a:r>
                        <a:rPr lang="en-US" sz="1100" b="0" i="0" u="none" strike="noStrike">
                          <a:solidFill>
                            <a:srgbClr val="000000"/>
                          </a:solidFill>
                          <a:effectLst/>
                          <a:latin typeface="+mj-lt"/>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5101414"/>
                  </a:ext>
                </a:extLst>
              </a:tr>
              <a:tr h="161925">
                <a:tc>
                  <a:txBody>
                    <a:bodyPr/>
                    <a:lstStyle/>
                    <a:p>
                      <a:pPr algn="ctr" fontAlgn="ctr"/>
                      <a:r>
                        <a:rPr lang="en-US" sz="1100" b="0" i="0" u="none" strike="noStrike">
                          <a:solidFill>
                            <a:srgbClr val="000000"/>
                          </a:solidFill>
                          <a:effectLst/>
                          <a:latin typeface="+mj-lt"/>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843112770"/>
                  </a:ext>
                </a:extLst>
              </a:tr>
              <a:tr h="161925">
                <a:tc>
                  <a:txBody>
                    <a:bodyPr/>
                    <a:lstStyle/>
                    <a:p>
                      <a:pPr algn="ctr" fontAlgn="ctr"/>
                      <a:r>
                        <a:rPr lang="en-US" sz="1100" b="0" i="0" u="none" strike="noStrike">
                          <a:solidFill>
                            <a:srgbClr val="000000"/>
                          </a:solidFill>
                          <a:effectLst/>
                          <a:latin typeface="+mj-lt"/>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100" b="0" i="0" u="none" strike="noStrike">
                        <a:solidFill>
                          <a:srgbClr val="000000"/>
                        </a:solidFill>
                        <a:effectLst/>
                        <a:latin typeface="+mj-lt"/>
                      </a:endParaRP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mj-lt"/>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mj-lt"/>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mj-lt"/>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10665459"/>
                  </a:ext>
                </a:extLst>
              </a:tr>
              <a:tr h="161925">
                <a:tc>
                  <a:txBody>
                    <a:bodyPr/>
                    <a:lstStyle/>
                    <a:p>
                      <a:pPr algn="ctr" fontAlgn="ctr"/>
                      <a:r>
                        <a:rPr lang="en-US" sz="1100" b="0" i="0" u="none" strike="noStrike">
                          <a:solidFill>
                            <a:srgbClr val="000000"/>
                          </a:solidFill>
                          <a:effectLst/>
                          <a:latin typeface="+mj-lt"/>
                        </a:rPr>
                        <a:t>-0.26%</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mj-lt"/>
                        </a:rPr>
                        <a:t>0.33%</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mj-lt"/>
                        </a:rPr>
                        <a:t>-0.08%</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mj-lt"/>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mj-lt"/>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6281714"/>
                  </a:ext>
                </a:extLst>
              </a:tr>
              <a:tr h="161925">
                <a:tc>
                  <a:txBody>
                    <a:bodyPr/>
                    <a:lstStyle/>
                    <a:p>
                      <a:pPr algn="ctr" fontAlgn="ctr"/>
                      <a:r>
                        <a:rPr lang="en-US" sz="1100" b="0" i="0" u="none" strike="noStrike">
                          <a:solidFill>
                            <a:srgbClr val="000000"/>
                          </a:solidFill>
                          <a:effectLst/>
                          <a:latin typeface="+mj-lt"/>
                        </a:rPr>
                        <a:t>-0.06%</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mj-lt"/>
                        </a:rPr>
                        <a:t>0.49%</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mj-lt"/>
                        </a:rPr>
                        <a:t>0.23%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mj-lt"/>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mj-lt"/>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24577962"/>
                  </a:ext>
                </a:extLst>
              </a:tr>
              <a:tr h="161925">
                <a:tc>
                  <a:txBody>
                    <a:bodyPr/>
                    <a:lstStyle/>
                    <a:p>
                      <a:pPr algn="ctr" fontAlgn="ctr"/>
                      <a:r>
                        <a:rPr lang="en-US" sz="1100" b="0" i="0" u="none" strike="noStrike">
                          <a:solidFill>
                            <a:srgbClr val="000000"/>
                          </a:solidFill>
                          <a:effectLst/>
                          <a:latin typeface="+mj-lt"/>
                        </a:rPr>
                        <a:t>-0.38%</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mj-lt"/>
                        </a:rPr>
                        <a:t>-0.61%</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-0.07%</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96%</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6284361"/>
                  </a:ext>
                </a:extLst>
              </a:tr>
              <a:tr h="161925">
                <a:tc>
                  <a:txBody>
                    <a:bodyPr/>
                    <a:lstStyle/>
                    <a:p>
                      <a:pPr algn="ctr" fontAlgn="ctr"/>
                      <a:r>
                        <a:rPr lang="en-US" sz="1100" b="1" i="0" u="none" strike="noStrike" dirty="0">
                          <a:solidFill>
                            <a:srgbClr val="000000"/>
                          </a:solidFill>
                          <a:effectLst/>
                          <a:latin typeface="+mj-lt"/>
                        </a:rPr>
                        <a:t>-0.22%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mj-lt"/>
                        </a:rPr>
                        <a:t>0.15%</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mj-lt"/>
                        </a:rPr>
                        <a:t>0.02%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mj-lt"/>
                        </a:rPr>
                        <a:t>98%</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mj-lt"/>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2816895"/>
                  </a:ext>
                </a:extLst>
              </a:tr>
              <a:tr h="161925">
                <a:tc>
                  <a:txBody>
                    <a:bodyPr/>
                    <a:lstStyle/>
                    <a:p>
                      <a:pPr algn="ctr" fontAlgn="ctr"/>
                      <a:r>
                        <a:rPr lang="en-US" sz="1100" b="0" i="0" u="none" strike="noStrike">
                          <a:solidFill>
                            <a:srgbClr val="000000"/>
                          </a:solidFill>
                          <a:effectLst/>
                          <a:latin typeface="+mj-lt"/>
                        </a:rPr>
                        <a:t>-0.13%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-0.42%</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0.05%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98%</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99%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77461754"/>
                  </a:ext>
                </a:extLst>
              </a:tr>
              <a:tr h="161925">
                <a:tc>
                  <a:txBody>
                    <a:bodyPr/>
                    <a:lstStyle/>
                    <a:p>
                      <a:pPr algn="ctr" fontAlgn="ctr"/>
                      <a:r>
                        <a:rPr lang="en-US" sz="1100" b="0" i="0" u="none" strike="noStrike">
                          <a:solidFill>
                            <a:srgbClr val="000000"/>
                          </a:solidFill>
                          <a:effectLst/>
                          <a:latin typeface="+mj-lt"/>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0.07%</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-0.26%</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98%</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mj-lt"/>
                        </a:rPr>
                        <a:t>102%</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93039836"/>
                  </a:ext>
                </a:extLst>
              </a:tr>
            </a:tbl>
          </a:graphicData>
        </a:graphic>
      </p:graphicFrame>
    </p:spTree>
    <p:extLst>
      <p:ext uri="{BB962C8B-B14F-4D97-AF65-F5344CB8AC3E}">
        <p14:creationId xmlns:p14="http://schemas.microsoft.com/office/powerpoint/2010/main" val="1992725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3D450-9C4F-4879-A9D5-D675A973E9C2}"/>
              </a:ext>
            </a:extLst>
          </p:cNvPr>
          <p:cNvSpPr>
            <a:spLocks noGrp="1"/>
          </p:cNvSpPr>
          <p:nvPr>
            <p:ph type="title"/>
          </p:nvPr>
        </p:nvSpPr>
        <p:spPr/>
        <p:txBody>
          <a:bodyPr/>
          <a:lstStyle/>
          <a:p>
            <a:r>
              <a:rPr lang="en-US" dirty="0"/>
              <a:t>Conclusions</a:t>
            </a:r>
          </a:p>
        </p:txBody>
      </p:sp>
      <p:sp>
        <p:nvSpPr>
          <p:cNvPr id="3" name="Subtitle 2">
            <a:extLst>
              <a:ext uri="{FF2B5EF4-FFF2-40B4-BE49-F238E27FC236}">
                <a16:creationId xmlns:a16="http://schemas.microsoft.com/office/drawing/2014/main" id="{3B6C8FD7-9098-49F4-B398-CD019311BD58}"/>
              </a:ext>
            </a:extLst>
          </p:cNvPr>
          <p:cNvSpPr>
            <a:spLocks noGrp="1"/>
          </p:cNvSpPr>
          <p:nvPr>
            <p:ph type="subTitle" idx="1"/>
          </p:nvPr>
        </p:nvSpPr>
        <p:spPr>
          <a:xfrm>
            <a:off x="479793" y="1132232"/>
            <a:ext cx="11202619" cy="4824685"/>
          </a:xfrm>
        </p:spPr>
        <p:txBody>
          <a:bodyPr/>
          <a:lstStyle/>
          <a:p>
            <a:endParaRPr lang="en-US" dirty="0"/>
          </a:p>
          <a:p>
            <a:pPr marL="342900" indent="-342900">
              <a:buFont typeface="Arial" panose="020B0604020202020204" pitchFamily="34" charset="0"/>
              <a:buChar char="•"/>
            </a:pPr>
            <a:r>
              <a:rPr lang="en-US" dirty="0"/>
              <a:t>Simplification of inter-intra prediction.</a:t>
            </a:r>
          </a:p>
          <a:p>
            <a:pPr marL="342900" indent="-342900">
              <a:buFont typeface="Arial" panose="020B0604020202020204" pitchFamily="34" charset="0"/>
              <a:buChar char="•"/>
            </a:pPr>
            <a:r>
              <a:rPr lang="en-US" dirty="0"/>
              <a:t>Enhanced blending scheme.</a:t>
            </a:r>
          </a:p>
          <a:p>
            <a:pPr marL="342900" indent="-342900">
              <a:buFont typeface="Arial" panose="020B0604020202020204" pitchFamily="34" charset="0"/>
              <a:buChar char="•"/>
            </a:pPr>
            <a:r>
              <a:rPr lang="en-CA" dirty="0"/>
              <a:t>Luma BD-rate gain: 0.10%, 0.15%, and 0.22% for RA, LDB, and LDP, resp.</a:t>
            </a:r>
            <a:endParaRPr lang="en-US" dirty="0"/>
          </a:p>
          <a:p>
            <a:endParaRPr lang="en-US" dirty="0"/>
          </a:p>
        </p:txBody>
      </p:sp>
      <p:sp>
        <p:nvSpPr>
          <p:cNvPr id="4" name="Footer Placeholder 3">
            <a:extLst>
              <a:ext uri="{FF2B5EF4-FFF2-40B4-BE49-F238E27FC236}">
                <a16:creationId xmlns:a16="http://schemas.microsoft.com/office/drawing/2014/main" id="{62DE8822-8B44-4731-AF45-B47C0AE4DE96}"/>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3131842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191</TotalTime>
  <Words>387</Words>
  <Application>Microsoft Office PowerPoint</Application>
  <PresentationFormat>Widescreen</PresentationFormat>
  <Paragraphs>178</Paragraphs>
  <Slides>5</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Century Gothic</vt:lpstr>
      <vt:lpstr>Microsoft Sans Serif</vt:lpstr>
      <vt:lpstr>Qualcomm</vt:lpstr>
      <vt:lpstr>JVET-M0096 CE10-related:  Inter-intra prediction combination</vt:lpstr>
      <vt:lpstr>Proposed improvement of inter-intra prediction</vt:lpstr>
      <vt:lpstr>Adaptive weights for inter and planar samples</vt:lpstr>
      <vt:lpstr>Experimental results</vt:lpstr>
      <vt:lpstr>Conclusions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Wei-Jung Chien</dc:creator>
  <cp:lastModifiedBy>Luong Pham Van</cp:lastModifiedBy>
  <cp:revision>22</cp:revision>
  <dcterms:created xsi:type="dcterms:W3CDTF">2018-11-06T17:03:09Z</dcterms:created>
  <dcterms:modified xsi:type="dcterms:W3CDTF">2019-01-05T23:32:50Z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