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1"/>
  </p:notesMasterIdLst>
  <p:sldIdLst>
    <p:sldId id="268" r:id="rId2"/>
    <p:sldId id="1686" r:id="rId3"/>
    <p:sldId id="1718" r:id="rId4"/>
    <p:sldId id="1719" r:id="rId5"/>
    <p:sldId id="1720" r:id="rId6"/>
    <p:sldId id="1723" r:id="rId7"/>
    <p:sldId id="1721" r:id="rId8"/>
    <p:sldId id="1722" r:id="rId9"/>
    <p:sldId id="1724" r:id="rId10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5" d="100"/>
          <a:sy n="95" d="100"/>
        </p:scale>
        <p:origin x="510" y="96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2019/1/12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r>
              <a:rPr lang="en-US" altLang="ja-JP" dirty="0"/>
              <a:t>JVET-M0073: On early termination for BDOF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Problem statement for hardware complexity</a:t>
            </a:r>
          </a:p>
          <a:p>
            <a:r>
              <a:rPr lang="en-US" altLang="ja-JP" dirty="0"/>
              <a:t>Solutions to solve</a:t>
            </a:r>
          </a:p>
          <a:p>
            <a:r>
              <a:rPr lang="en-US" altLang="ja-JP" dirty="0"/>
              <a:t>Experiments and result</a:t>
            </a:r>
          </a:p>
          <a:p>
            <a:r>
              <a:rPr lang="en-US" altLang="ja-JP" dirty="0"/>
              <a:t>Conclusions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Early termination in BDOF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11" name="正方形/長方形 10"/>
          <p:cNvSpPr/>
          <p:nvPr/>
        </p:nvSpPr>
        <p:spPr>
          <a:xfrm>
            <a:off x="5867155" y="3281707"/>
            <a:ext cx="720083" cy="6300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SAD</a:t>
            </a:r>
            <a:endParaRPr kumimoji="1" lang="ja-JP" altLang="en-US" sz="1100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1767394" y="4443246"/>
            <a:ext cx="51668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 rot="16200000">
            <a:off x="239603" y="3219964"/>
            <a:ext cx="2430270" cy="6253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Decoded picture buffer</a:t>
            </a:r>
            <a:endParaRPr kumimoji="1" lang="ja-JP" altLang="en-US" sz="1100" dirty="0"/>
          </a:p>
        </p:txBody>
      </p:sp>
      <p:cxnSp>
        <p:nvCxnSpPr>
          <p:cNvPr id="22" name="直線矢印コネクタ 21"/>
          <p:cNvCxnSpPr>
            <a:endCxn id="11" idx="0"/>
          </p:cNvCxnSpPr>
          <p:nvPr/>
        </p:nvCxnSpPr>
        <p:spPr>
          <a:xfrm>
            <a:off x="6227197" y="1526512"/>
            <a:ext cx="0" cy="17551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>
            <a:endCxn id="11" idx="2"/>
          </p:cNvCxnSpPr>
          <p:nvPr/>
        </p:nvCxnSpPr>
        <p:spPr>
          <a:xfrm flipV="1">
            <a:off x="6227197" y="3911777"/>
            <a:ext cx="0" cy="15626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1816704" y="5452935"/>
            <a:ext cx="4050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Large memory size is required to compute SAD in CU level (max 128x128).</a:t>
            </a:r>
          </a:p>
          <a:p>
            <a:r>
              <a:rPr lang="en-US" altLang="ja-JP" sz="1200" dirty="0"/>
              <a:t>It’s not match to the concept of VPDU</a:t>
            </a:r>
            <a:endParaRPr kumimoji="1" lang="ja-JP" altLang="en-US" sz="1200" dirty="0"/>
          </a:p>
        </p:txBody>
      </p:sp>
      <p:sp>
        <p:nvSpPr>
          <p:cNvPr id="34" name="正方形/長方形 33"/>
          <p:cNvSpPr/>
          <p:nvPr/>
        </p:nvSpPr>
        <p:spPr>
          <a:xfrm>
            <a:off x="2593547" y="4088454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Interpolation filter</a:t>
            </a:r>
            <a:endParaRPr kumimoji="1" lang="ja-JP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正方形/長方形 34"/>
              <p:cNvSpPr/>
              <p:nvPr/>
            </p:nvSpPr>
            <p:spPr>
              <a:xfrm>
                <a:off x="4437570" y="4076176"/>
                <a:ext cx="1260140" cy="779385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1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100" b="0" i="1" smtClean="0">
                              <a:latin typeface="Cambria Math"/>
                            </a:rPr>
                            <m:t>𝐿</m:t>
                          </m:r>
                          <m:r>
                            <a:rPr lang="en-US" altLang="ja-JP" sz="11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altLang="ja-JP" sz="1100" dirty="0"/>
              </a:p>
              <a:p>
                <a:pPr algn="ctr"/>
                <a:r>
                  <a:rPr lang="en-US" altLang="ja-JP" sz="1100" dirty="0"/>
                  <a:t>Memory</a:t>
                </a:r>
              </a:p>
              <a:p>
                <a:pPr algn="ctr"/>
                <a:r>
                  <a:rPr lang="en-US" altLang="ja-JP" sz="1100" dirty="0"/>
                  <a:t>128x128</a:t>
                </a:r>
                <a:endParaRPr lang="ja-JP" altLang="en-US" sz="1100" dirty="0"/>
              </a:p>
            </p:txBody>
          </p:sp>
        </mc:Choice>
        <mc:Fallback xmlns="">
          <p:sp>
            <p:nvSpPr>
              <p:cNvPr id="35" name="正方形/長方形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570" y="4076176"/>
                <a:ext cx="1260140" cy="7793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正方形/長方形 35"/>
          <p:cNvSpPr/>
          <p:nvPr/>
        </p:nvSpPr>
        <p:spPr>
          <a:xfrm>
            <a:off x="2593547" y="2288254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Interpolation filter</a:t>
            </a:r>
            <a:endParaRPr kumimoji="1" lang="ja-JP" altLang="en-US" sz="1100" dirty="0"/>
          </a:p>
        </p:txBody>
      </p:sp>
      <p:sp>
        <p:nvSpPr>
          <p:cNvPr id="25" name="正方形/長方形 24"/>
          <p:cNvSpPr/>
          <p:nvPr/>
        </p:nvSpPr>
        <p:spPr>
          <a:xfrm>
            <a:off x="6935565" y="4121333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Gradient filter</a:t>
            </a:r>
            <a:endParaRPr kumimoji="1" lang="ja-JP" altLang="en-US" sz="1100" dirty="0"/>
          </a:p>
        </p:txBody>
      </p:sp>
      <p:sp>
        <p:nvSpPr>
          <p:cNvPr id="27" name="正方形/長方形 26"/>
          <p:cNvSpPr/>
          <p:nvPr/>
        </p:nvSpPr>
        <p:spPr>
          <a:xfrm>
            <a:off x="6946684" y="2296464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Gradient filter</a:t>
            </a:r>
            <a:endParaRPr kumimoji="1" lang="ja-JP" altLang="en-US" sz="1100" dirty="0"/>
          </a:p>
        </p:txBody>
      </p:sp>
      <p:cxnSp>
        <p:nvCxnSpPr>
          <p:cNvPr id="55" name="直線矢印コネクタ 54"/>
          <p:cNvCxnSpPr/>
          <p:nvPr/>
        </p:nvCxnSpPr>
        <p:spPr>
          <a:xfrm>
            <a:off x="6227196" y="1526512"/>
            <a:ext cx="265494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/>
          <p:cNvCxnSpPr/>
          <p:nvPr/>
        </p:nvCxnSpPr>
        <p:spPr>
          <a:xfrm>
            <a:off x="6232522" y="5474414"/>
            <a:ext cx="26549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flipV="1">
            <a:off x="4922053" y="5045908"/>
            <a:ext cx="45003" cy="4070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cxnSpLocks/>
          </p:cNvCxnSpPr>
          <p:nvPr/>
        </p:nvCxnSpPr>
        <p:spPr>
          <a:xfrm>
            <a:off x="6734007" y="1223755"/>
            <a:ext cx="0" cy="425065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角丸四角形 22"/>
          <p:cNvSpPr/>
          <p:nvPr/>
        </p:nvSpPr>
        <p:spPr>
          <a:xfrm>
            <a:off x="4303737" y="2078850"/>
            <a:ext cx="1485165" cy="296705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955274" y="2288254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L0</a:t>
            </a:r>
            <a:endParaRPr kumimoji="1" lang="ja-JP" altLang="en-US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1955274" y="4096536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L1</a:t>
            </a:r>
            <a:endParaRPr kumimoji="1" lang="ja-JP" altLang="en-US" dirty="0"/>
          </a:p>
        </p:txBody>
      </p:sp>
      <p:cxnSp>
        <p:nvCxnSpPr>
          <p:cNvPr id="60" name="直線矢印コネクタ 59"/>
          <p:cNvCxnSpPr>
            <a:stCxn id="27" idx="3"/>
          </p:cNvCxnSpPr>
          <p:nvPr/>
        </p:nvCxnSpPr>
        <p:spPr>
          <a:xfrm>
            <a:off x="8296834" y="2663654"/>
            <a:ext cx="56466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/>
          <p:cNvCxnSpPr/>
          <p:nvPr/>
        </p:nvCxnSpPr>
        <p:spPr>
          <a:xfrm>
            <a:off x="1767393" y="2664440"/>
            <a:ext cx="51668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5517495" y="948931"/>
            <a:ext cx="42085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/>
              <a:t>Early termination decision using the SAD value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正方形/長方形 66"/>
              <p:cNvSpPr/>
              <p:nvPr/>
            </p:nvSpPr>
            <p:spPr>
              <a:xfrm>
                <a:off x="4426998" y="2253473"/>
                <a:ext cx="1260140" cy="779385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𝐿</m:t>
                          </m:r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kumimoji="1" lang="en-US" altLang="ja-JP" sz="1100" dirty="0"/>
              </a:p>
              <a:p>
                <a:pPr algn="ctr"/>
                <a:r>
                  <a:rPr kumimoji="1" lang="en-US" altLang="ja-JP" sz="1100" dirty="0"/>
                  <a:t>Memory</a:t>
                </a:r>
              </a:p>
              <a:p>
                <a:pPr algn="ctr"/>
                <a:r>
                  <a:rPr lang="en-US" altLang="ja-JP" sz="1100" dirty="0"/>
                  <a:t>128x128</a:t>
                </a:r>
                <a:endParaRPr kumimoji="1" lang="ja-JP" altLang="en-US" sz="1100" dirty="0"/>
              </a:p>
            </p:txBody>
          </p:sp>
        </mc:Choice>
        <mc:Fallback xmlns="">
          <p:sp>
            <p:nvSpPr>
              <p:cNvPr id="67" name="正方形/長方形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998" y="2253473"/>
                <a:ext cx="1260140" cy="77938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円/楕円 41"/>
          <p:cNvSpPr/>
          <p:nvPr/>
        </p:nvSpPr>
        <p:spPr>
          <a:xfrm>
            <a:off x="6187517" y="2618649"/>
            <a:ext cx="90010" cy="900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円/楕円 70"/>
          <p:cNvSpPr/>
          <p:nvPr/>
        </p:nvSpPr>
        <p:spPr>
          <a:xfrm>
            <a:off x="6182191" y="4398513"/>
            <a:ext cx="90010" cy="900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5" name="直線矢印コネクタ 74"/>
          <p:cNvCxnSpPr/>
          <p:nvPr/>
        </p:nvCxnSpPr>
        <p:spPr>
          <a:xfrm>
            <a:off x="8285715" y="4488523"/>
            <a:ext cx="56466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7186494" y="3412076"/>
            <a:ext cx="154241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BIO process</a:t>
            </a:r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C695F36-76D7-4054-844A-8594A5C3F543}"/>
              </a:ext>
            </a:extLst>
          </p:cNvPr>
          <p:cNvSpPr/>
          <p:nvPr/>
        </p:nvSpPr>
        <p:spPr>
          <a:xfrm>
            <a:off x="5687138" y="5776100"/>
            <a:ext cx="6520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/>
              <a:t>The same problem is </a:t>
            </a:r>
            <a:r>
              <a:rPr lang="en-US" altLang="ja-JP" sz="1200" dirty="0" err="1"/>
              <a:t>expresssed</a:t>
            </a:r>
            <a:r>
              <a:rPr lang="en-US" altLang="ja-JP" sz="1200" dirty="0"/>
              <a:t> also from two contributions.</a:t>
            </a:r>
          </a:p>
          <a:p>
            <a:r>
              <a:rPr lang="en-US" altLang="ja-JP" sz="1200" dirty="0"/>
              <a:t>JVET-M0249”, Non-CE9: Modifications on Bi-Directional Optical Flow”, (</a:t>
            </a:r>
            <a:r>
              <a:rPr lang="en-US" altLang="ja-JP" sz="1200" dirty="0" err="1"/>
              <a:t>Bytedance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JVET-M0284, “CE9-related: BDOF Modifications to Enable 64x64 VPDU”,  (Huawei)</a:t>
            </a:r>
          </a:p>
        </p:txBody>
      </p:sp>
    </p:spTree>
    <p:extLst>
      <p:ext uri="{BB962C8B-B14F-4D97-AF65-F5344CB8AC3E}">
        <p14:creationId xmlns:p14="http://schemas.microsoft.com/office/powerpoint/2010/main" val="1046149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5383857" y="1988840"/>
            <a:ext cx="72008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00" dirty="0"/>
              <a:t>EE region</a:t>
            </a:r>
          </a:p>
          <a:p>
            <a:pPr algn="ctr"/>
            <a:r>
              <a:rPr kumimoji="1" lang="en-US" altLang="ja-JP" sz="1000" dirty="0"/>
              <a:t>0</a:t>
            </a:r>
          </a:p>
          <a:p>
            <a:pPr algn="ctr"/>
            <a:r>
              <a:rPr lang="en-US" altLang="ja-JP" sz="1000" dirty="0"/>
              <a:t>64x64</a:t>
            </a:r>
            <a:endParaRPr kumimoji="1" lang="ja-JP" altLang="en-US" sz="1000" dirty="0"/>
          </a:p>
        </p:txBody>
      </p:sp>
      <p:sp>
        <p:nvSpPr>
          <p:cNvPr id="8" name="正方形/長方形 7"/>
          <p:cNvSpPr/>
          <p:nvPr/>
        </p:nvSpPr>
        <p:spPr>
          <a:xfrm>
            <a:off x="6103937" y="1988840"/>
            <a:ext cx="72008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00" dirty="0"/>
              <a:t>EE region</a:t>
            </a:r>
          </a:p>
          <a:p>
            <a:pPr algn="ctr"/>
            <a:r>
              <a:rPr kumimoji="1" lang="en-US" altLang="ja-JP" sz="1000" dirty="0"/>
              <a:t>1</a:t>
            </a:r>
          </a:p>
          <a:p>
            <a:pPr algn="ctr"/>
            <a:r>
              <a:rPr lang="en-US" altLang="ja-JP" sz="1000" dirty="0"/>
              <a:t>64x64</a:t>
            </a:r>
            <a:endParaRPr kumimoji="1" lang="ja-JP" altLang="en-US" sz="1000" dirty="0"/>
          </a:p>
        </p:txBody>
      </p:sp>
      <p:sp>
        <p:nvSpPr>
          <p:cNvPr id="9" name="正方形/長方形 8"/>
          <p:cNvSpPr/>
          <p:nvPr/>
        </p:nvSpPr>
        <p:spPr>
          <a:xfrm>
            <a:off x="5383857" y="2708920"/>
            <a:ext cx="72008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00" dirty="0"/>
              <a:t>EE region</a:t>
            </a:r>
          </a:p>
          <a:p>
            <a:pPr algn="ctr"/>
            <a:r>
              <a:rPr kumimoji="1" lang="en-US" altLang="ja-JP" sz="1000" dirty="0"/>
              <a:t>2</a:t>
            </a:r>
          </a:p>
          <a:p>
            <a:pPr algn="ctr"/>
            <a:r>
              <a:rPr lang="en-US" altLang="ja-JP" sz="1000" dirty="0"/>
              <a:t>64x64</a:t>
            </a:r>
            <a:endParaRPr kumimoji="1" lang="ja-JP" altLang="en-US" sz="1000" dirty="0"/>
          </a:p>
        </p:txBody>
      </p:sp>
      <p:sp>
        <p:nvSpPr>
          <p:cNvPr id="10" name="正方形/長方形 9"/>
          <p:cNvSpPr/>
          <p:nvPr/>
        </p:nvSpPr>
        <p:spPr>
          <a:xfrm>
            <a:off x="6103937" y="2708920"/>
            <a:ext cx="72008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00" dirty="0"/>
              <a:t>EE region</a:t>
            </a:r>
          </a:p>
          <a:p>
            <a:pPr algn="ctr"/>
            <a:r>
              <a:rPr kumimoji="1" lang="en-US" altLang="ja-JP" sz="1000" dirty="0"/>
              <a:t>4</a:t>
            </a:r>
          </a:p>
          <a:p>
            <a:pPr algn="ctr"/>
            <a:r>
              <a:rPr lang="en-US" altLang="ja-JP" sz="1000" dirty="0"/>
              <a:t>64x64</a:t>
            </a:r>
            <a:endParaRPr kumimoji="1" lang="ja-JP" altLang="en-US" sz="1000" dirty="0"/>
          </a:p>
        </p:txBody>
      </p:sp>
      <p:sp>
        <p:nvSpPr>
          <p:cNvPr id="11" name="正方形/長方形 10"/>
          <p:cNvSpPr/>
          <p:nvPr/>
        </p:nvSpPr>
        <p:spPr>
          <a:xfrm>
            <a:off x="3223617" y="1988840"/>
            <a:ext cx="1440160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00" dirty="0"/>
              <a:t>Early exit (EE) region</a:t>
            </a:r>
          </a:p>
          <a:p>
            <a:pPr algn="ctr"/>
            <a:r>
              <a:rPr lang="en-US" altLang="ja-JP" sz="1000" dirty="0"/>
              <a:t>is decided in PU level</a:t>
            </a:r>
            <a:endParaRPr lang="ja-JP" altLang="en-US" sz="1000" dirty="0"/>
          </a:p>
          <a:p>
            <a:pPr algn="ctr"/>
            <a:endParaRPr kumimoji="1" lang="en-US" altLang="ja-JP" sz="1000" dirty="0"/>
          </a:p>
          <a:p>
            <a:pPr algn="ctr"/>
            <a:r>
              <a:rPr lang="en-US" altLang="ja-JP" sz="1000" dirty="0"/>
              <a:t>Max 128x128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1063377" y="1988840"/>
            <a:ext cx="1440160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1000" dirty="0"/>
              <a:t>CTU</a:t>
            </a:r>
          </a:p>
          <a:p>
            <a:pPr algn="ctr"/>
            <a:r>
              <a:rPr lang="en-US" altLang="ja-JP" sz="1000" dirty="0"/>
              <a:t>BDOF</a:t>
            </a:r>
            <a:endParaRPr kumimoji="1" lang="en-US" altLang="ja-JP" sz="1000" dirty="0"/>
          </a:p>
          <a:p>
            <a:pPr algn="ctr"/>
            <a:endParaRPr lang="en-US" altLang="ja-JP" sz="1000" dirty="0"/>
          </a:p>
          <a:p>
            <a:pPr algn="ctr"/>
            <a:r>
              <a:rPr kumimoji="1" lang="en-US" altLang="ja-JP" sz="1000" dirty="0"/>
              <a:t>Max 128x128</a:t>
            </a:r>
            <a:endParaRPr kumimoji="1" lang="ja-JP" altLang="en-US" sz="10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256609" y="1628800"/>
            <a:ext cx="1691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Solution-1 64x64</a:t>
            </a:r>
            <a:endParaRPr kumimoji="1" lang="ja-JP" altLang="en-US" sz="1400" dirty="0"/>
          </a:p>
        </p:txBody>
      </p:sp>
      <p:sp>
        <p:nvSpPr>
          <p:cNvPr id="14" name="正方形/長方形 13"/>
          <p:cNvSpPr/>
          <p:nvPr/>
        </p:nvSpPr>
        <p:spPr>
          <a:xfrm>
            <a:off x="7544097" y="1988841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EE0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18" name="正方形/長方形 17"/>
          <p:cNvSpPr/>
          <p:nvPr/>
        </p:nvSpPr>
        <p:spPr>
          <a:xfrm>
            <a:off x="7904136" y="1988841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19" name="正方形/長方形 18"/>
          <p:cNvSpPr/>
          <p:nvPr/>
        </p:nvSpPr>
        <p:spPr>
          <a:xfrm>
            <a:off x="8264175" y="1989338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EE2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0" name="正方形/長方形 19"/>
          <p:cNvSpPr/>
          <p:nvPr/>
        </p:nvSpPr>
        <p:spPr>
          <a:xfrm>
            <a:off x="8624214" y="1989338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EE3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1" name="正方形/長方形 20"/>
          <p:cNvSpPr/>
          <p:nvPr/>
        </p:nvSpPr>
        <p:spPr>
          <a:xfrm>
            <a:off x="7544097" y="2348880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EE4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2" name="正方形/長方形 21"/>
          <p:cNvSpPr/>
          <p:nvPr/>
        </p:nvSpPr>
        <p:spPr>
          <a:xfrm>
            <a:off x="7904136" y="2348880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EE5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3" name="正方形/長方形 22"/>
          <p:cNvSpPr/>
          <p:nvPr/>
        </p:nvSpPr>
        <p:spPr>
          <a:xfrm>
            <a:off x="8264175" y="2349377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EE6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4" name="正方形/長方形 23"/>
          <p:cNvSpPr/>
          <p:nvPr/>
        </p:nvSpPr>
        <p:spPr>
          <a:xfrm>
            <a:off x="8624214" y="2349377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EE7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5" name="正方形/長方形 24"/>
          <p:cNvSpPr/>
          <p:nvPr/>
        </p:nvSpPr>
        <p:spPr>
          <a:xfrm>
            <a:off x="7544097" y="2709417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EE8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6" name="正方形/長方形 25"/>
          <p:cNvSpPr/>
          <p:nvPr/>
        </p:nvSpPr>
        <p:spPr>
          <a:xfrm>
            <a:off x="7904136" y="2709417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EE9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7" name="正方形/長方形 26"/>
          <p:cNvSpPr/>
          <p:nvPr/>
        </p:nvSpPr>
        <p:spPr>
          <a:xfrm>
            <a:off x="8264175" y="2709914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EE10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8" name="正方形/長方形 27"/>
          <p:cNvSpPr/>
          <p:nvPr/>
        </p:nvSpPr>
        <p:spPr>
          <a:xfrm>
            <a:off x="8624214" y="2709914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EE11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29" name="正方形/長方形 28"/>
          <p:cNvSpPr/>
          <p:nvPr/>
        </p:nvSpPr>
        <p:spPr>
          <a:xfrm>
            <a:off x="7544097" y="3069456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EE12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30" name="正方形/長方形 29"/>
          <p:cNvSpPr/>
          <p:nvPr/>
        </p:nvSpPr>
        <p:spPr>
          <a:xfrm>
            <a:off x="7904136" y="3069456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EE13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31" name="正方形/長方形 30"/>
          <p:cNvSpPr/>
          <p:nvPr/>
        </p:nvSpPr>
        <p:spPr>
          <a:xfrm>
            <a:off x="8264175" y="3069953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EE14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32" name="正方形/長方形 31"/>
          <p:cNvSpPr/>
          <p:nvPr/>
        </p:nvSpPr>
        <p:spPr>
          <a:xfrm>
            <a:off x="8624214" y="3069953"/>
            <a:ext cx="36003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800" dirty="0"/>
              <a:t>EE15</a:t>
            </a:r>
          </a:p>
          <a:p>
            <a:pPr algn="ctr"/>
            <a:r>
              <a:rPr lang="en-US" altLang="ja-JP" sz="800" dirty="0"/>
              <a:t>32x32</a:t>
            </a:r>
            <a:endParaRPr kumimoji="1" lang="ja-JP" altLang="en-US" sz="8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438726" y="1628800"/>
            <a:ext cx="1691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Solution-1 32x32</a:t>
            </a:r>
            <a:endParaRPr kumimoji="1" lang="ja-JP" altLang="en-US" sz="14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476261" y="1628800"/>
            <a:ext cx="934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VTM-3.0</a:t>
            </a:r>
            <a:endParaRPr kumimoji="1" lang="ja-JP" altLang="en-US" sz="1400" dirty="0"/>
          </a:p>
        </p:txBody>
      </p:sp>
      <p:sp>
        <p:nvSpPr>
          <p:cNvPr id="35" name="右矢印 34"/>
          <p:cNvSpPr/>
          <p:nvPr/>
        </p:nvSpPr>
        <p:spPr>
          <a:xfrm>
            <a:off x="2638552" y="2529894"/>
            <a:ext cx="40504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右矢印 35"/>
          <p:cNvSpPr/>
          <p:nvPr/>
        </p:nvSpPr>
        <p:spPr>
          <a:xfrm>
            <a:off x="4851564" y="2529894"/>
            <a:ext cx="40504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タイトル 1">
            <a:extLst>
              <a:ext uri="{FF2B5EF4-FFF2-40B4-BE49-F238E27FC236}">
                <a16:creationId xmlns:a16="http://schemas.microsoft.com/office/drawing/2014/main" id="{9D7E3324-4A17-4F66-9056-B4BD7C389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94" y="63205"/>
            <a:ext cx="10340068" cy="564403"/>
          </a:xfrm>
        </p:spPr>
        <p:txBody>
          <a:bodyPr/>
          <a:lstStyle/>
          <a:p>
            <a:r>
              <a:rPr kumimoji="1" lang="en-US" altLang="ja-JP" dirty="0"/>
              <a:t>Solution-1</a:t>
            </a:r>
            <a:endParaRPr kumimoji="1"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A294976E-6D4E-4EEE-B79F-7BAFA6DAB68C}"/>
              </a:ext>
            </a:extLst>
          </p:cNvPr>
          <p:cNvSpPr txBox="1"/>
          <p:nvPr/>
        </p:nvSpPr>
        <p:spPr>
          <a:xfrm>
            <a:off x="9547441" y="1617185"/>
            <a:ext cx="1691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Solution-1 16x16</a:t>
            </a:r>
            <a:endParaRPr kumimoji="1" lang="ja-JP" altLang="en-US" sz="1400" dirty="0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2262DAA2-AAD5-4A95-9E0A-B10B047416F4}"/>
              </a:ext>
            </a:extLst>
          </p:cNvPr>
          <p:cNvSpPr/>
          <p:nvPr/>
        </p:nvSpPr>
        <p:spPr>
          <a:xfrm>
            <a:off x="9702799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3CEDF8F5-9AB9-492D-A947-4DD3C2AC37D5}"/>
              </a:ext>
            </a:extLst>
          </p:cNvPr>
          <p:cNvSpPr/>
          <p:nvPr/>
        </p:nvSpPr>
        <p:spPr>
          <a:xfrm>
            <a:off x="9882608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68C386B2-4E97-4D9D-B3B6-CA1B7D188C78}"/>
              </a:ext>
            </a:extLst>
          </p:cNvPr>
          <p:cNvSpPr/>
          <p:nvPr/>
        </p:nvSpPr>
        <p:spPr>
          <a:xfrm>
            <a:off x="10062628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44CBA44-054B-41AF-9660-546C97C0B34F}"/>
              </a:ext>
            </a:extLst>
          </p:cNvPr>
          <p:cNvSpPr/>
          <p:nvPr/>
        </p:nvSpPr>
        <p:spPr>
          <a:xfrm>
            <a:off x="10242437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7C59B368-F39E-4C57-89F3-E5643DD56CBD}"/>
              </a:ext>
            </a:extLst>
          </p:cNvPr>
          <p:cNvSpPr/>
          <p:nvPr/>
        </p:nvSpPr>
        <p:spPr>
          <a:xfrm>
            <a:off x="10422246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2C501CD8-4334-486E-892E-6C181FE58823}"/>
              </a:ext>
            </a:extLst>
          </p:cNvPr>
          <p:cNvSpPr/>
          <p:nvPr/>
        </p:nvSpPr>
        <p:spPr>
          <a:xfrm>
            <a:off x="10602055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C503D529-9CA8-4701-BD53-10946F11FF76}"/>
              </a:ext>
            </a:extLst>
          </p:cNvPr>
          <p:cNvSpPr/>
          <p:nvPr/>
        </p:nvSpPr>
        <p:spPr>
          <a:xfrm>
            <a:off x="10782075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9C908CC7-AC48-42E0-A71D-0C99E8B42F7F}"/>
              </a:ext>
            </a:extLst>
          </p:cNvPr>
          <p:cNvSpPr/>
          <p:nvPr/>
        </p:nvSpPr>
        <p:spPr>
          <a:xfrm>
            <a:off x="10961884" y="19888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233D34E-9AEC-41B0-A65C-356A57683AEB}"/>
              </a:ext>
            </a:extLst>
          </p:cNvPr>
          <p:cNvSpPr/>
          <p:nvPr/>
        </p:nvSpPr>
        <p:spPr>
          <a:xfrm>
            <a:off x="9702588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466DBEB5-04E0-4436-85B0-C784D39BB81F}"/>
              </a:ext>
            </a:extLst>
          </p:cNvPr>
          <p:cNvSpPr/>
          <p:nvPr/>
        </p:nvSpPr>
        <p:spPr>
          <a:xfrm>
            <a:off x="9882397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42B1FFB0-C491-48D0-ABF8-193344896BB0}"/>
              </a:ext>
            </a:extLst>
          </p:cNvPr>
          <p:cNvSpPr/>
          <p:nvPr/>
        </p:nvSpPr>
        <p:spPr>
          <a:xfrm>
            <a:off x="10062417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ACE5987B-A59F-4D3B-8EAF-A0A78F3D142A}"/>
              </a:ext>
            </a:extLst>
          </p:cNvPr>
          <p:cNvSpPr/>
          <p:nvPr/>
        </p:nvSpPr>
        <p:spPr>
          <a:xfrm>
            <a:off x="10242226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AB93CF35-A96C-4EDC-B587-8A0B55167C09}"/>
              </a:ext>
            </a:extLst>
          </p:cNvPr>
          <p:cNvSpPr/>
          <p:nvPr/>
        </p:nvSpPr>
        <p:spPr>
          <a:xfrm>
            <a:off x="10422035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B8956255-2D3A-49DF-9821-DCC06F5099FA}"/>
              </a:ext>
            </a:extLst>
          </p:cNvPr>
          <p:cNvSpPr/>
          <p:nvPr/>
        </p:nvSpPr>
        <p:spPr>
          <a:xfrm>
            <a:off x="10601844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117AC8F-AD31-48D8-BF9B-829BF5DB0E6B}"/>
              </a:ext>
            </a:extLst>
          </p:cNvPr>
          <p:cNvSpPr/>
          <p:nvPr/>
        </p:nvSpPr>
        <p:spPr>
          <a:xfrm>
            <a:off x="10781864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205BFB83-40DC-4573-B9B0-08E46FBFBFF4}"/>
              </a:ext>
            </a:extLst>
          </p:cNvPr>
          <p:cNvSpPr/>
          <p:nvPr/>
        </p:nvSpPr>
        <p:spPr>
          <a:xfrm>
            <a:off x="10961673" y="21688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AD032EA1-9821-4D88-80FB-D8BB7B014A26}"/>
              </a:ext>
            </a:extLst>
          </p:cNvPr>
          <p:cNvSpPr/>
          <p:nvPr/>
        </p:nvSpPr>
        <p:spPr>
          <a:xfrm>
            <a:off x="9702377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957CCFCC-BDA4-48CF-B166-85B5D79A7ECB}"/>
              </a:ext>
            </a:extLst>
          </p:cNvPr>
          <p:cNvSpPr/>
          <p:nvPr/>
        </p:nvSpPr>
        <p:spPr>
          <a:xfrm>
            <a:off x="9882186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7A8828FC-A59B-4FE5-91D6-E41694493D0B}"/>
              </a:ext>
            </a:extLst>
          </p:cNvPr>
          <p:cNvSpPr/>
          <p:nvPr/>
        </p:nvSpPr>
        <p:spPr>
          <a:xfrm>
            <a:off x="10062206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65C19DD-0B51-4A81-99D1-0B9065F840C9}"/>
              </a:ext>
            </a:extLst>
          </p:cNvPr>
          <p:cNvSpPr/>
          <p:nvPr/>
        </p:nvSpPr>
        <p:spPr>
          <a:xfrm>
            <a:off x="10242015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1ADCB61-A589-44A1-8EAD-F99FFE8F407C}"/>
              </a:ext>
            </a:extLst>
          </p:cNvPr>
          <p:cNvSpPr/>
          <p:nvPr/>
        </p:nvSpPr>
        <p:spPr>
          <a:xfrm>
            <a:off x="10421824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77DEBD23-145F-45B6-91D1-88BFB3C3AE5F}"/>
              </a:ext>
            </a:extLst>
          </p:cNvPr>
          <p:cNvSpPr/>
          <p:nvPr/>
        </p:nvSpPr>
        <p:spPr>
          <a:xfrm>
            <a:off x="10601633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F70F0B97-5CBC-4CC9-9835-5C4F77B6CCEF}"/>
              </a:ext>
            </a:extLst>
          </p:cNvPr>
          <p:cNvSpPr/>
          <p:nvPr/>
        </p:nvSpPr>
        <p:spPr>
          <a:xfrm>
            <a:off x="10781653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C20C371A-FFD1-40FA-8CED-0CF025F4FC8E}"/>
              </a:ext>
            </a:extLst>
          </p:cNvPr>
          <p:cNvSpPr/>
          <p:nvPr/>
        </p:nvSpPr>
        <p:spPr>
          <a:xfrm>
            <a:off x="10961462" y="23488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EDC1147D-C9BC-4C08-B18A-3291766E572E}"/>
              </a:ext>
            </a:extLst>
          </p:cNvPr>
          <p:cNvSpPr/>
          <p:nvPr/>
        </p:nvSpPr>
        <p:spPr>
          <a:xfrm>
            <a:off x="9702166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E5DB49D1-2878-452A-84FF-4D410B98788E}"/>
              </a:ext>
            </a:extLst>
          </p:cNvPr>
          <p:cNvSpPr/>
          <p:nvPr/>
        </p:nvSpPr>
        <p:spPr>
          <a:xfrm>
            <a:off x="9881975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585951AA-E9B6-4D11-A2B9-1B2682EFBA4A}"/>
              </a:ext>
            </a:extLst>
          </p:cNvPr>
          <p:cNvSpPr/>
          <p:nvPr/>
        </p:nvSpPr>
        <p:spPr>
          <a:xfrm>
            <a:off x="10061995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63A5E96-1046-4774-B54F-2D6B89D2645F}"/>
              </a:ext>
            </a:extLst>
          </p:cNvPr>
          <p:cNvSpPr/>
          <p:nvPr/>
        </p:nvSpPr>
        <p:spPr>
          <a:xfrm>
            <a:off x="10241804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0BE3496D-AEFE-414D-A679-31B871CB70B3}"/>
              </a:ext>
            </a:extLst>
          </p:cNvPr>
          <p:cNvSpPr/>
          <p:nvPr/>
        </p:nvSpPr>
        <p:spPr>
          <a:xfrm>
            <a:off x="10421613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55EFEE9F-F58F-4C6A-9F85-EE9A5E762B76}"/>
              </a:ext>
            </a:extLst>
          </p:cNvPr>
          <p:cNvSpPr/>
          <p:nvPr/>
        </p:nvSpPr>
        <p:spPr>
          <a:xfrm>
            <a:off x="10601422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B2D93C60-704E-4797-BFEB-878035439D7C}"/>
              </a:ext>
            </a:extLst>
          </p:cNvPr>
          <p:cNvSpPr/>
          <p:nvPr/>
        </p:nvSpPr>
        <p:spPr>
          <a:xfrm>
            <a:off x="10781442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1628BD59-073C-4421-A218-1F0BB2E37134}"/>
              </a:ext>
            </a:extLst>
          </p:cNvPr>
          <p:cNvSpPr/>
          <p:nvPr/>
        </p:nvSpPr>
        <p:spPr>
          <a:xfrm>
            <a:off x="10961251" y="252890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7382E200-2E81-4113-8371-02E64F54B469}"/>
              </a:ext>
            </a:extLst>
          </p:cNvPr>
          <p:cNvSpPr/>
          <p:nvPr/>
        </p:nvSpPr>
        <p:spPr>
          <a:xfrm>
            <a:off x="9702798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644AD9A8-0337-45E5-9322-ACB85DCAA5AB}"/>
              </a:ext>
            </a:extLst>
          </p:cNvPr>
          <p:cNvSpPr/>
          <p:nvPr/>
        </p:nvSpPr>
        <p:spPr>
          <a:xfrm>
            <a:off x="9882607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9C35B0AB-188D-4CEF-8AE8-37A77EB4899E}"/>
              </a:ext>
            </a:extLst>
          </p:cNvPr>
          <p:cNvSpPr/>
          <p:nvPr/>
        </p:nvSpPr>
        <p:spPr>
          <a:xfrm>
            <a:off x="10062627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811DF3D-B72A-4A8C-B39E-F3B2B916E640}"/>
              </a:ext>
            </a:extLst>
          </p:cNvPr>
          <p:cNvSpPr/>
          <p:nvPr/>
        </p:nvSpPr>
        <p:spPr>
          <a:xfrm>
            <a:off x="10242436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7A511F0B-CCC7-4946-BC26-277BCF40B9E5}"/>
              </a:ext>
            </a:extLst>
          </p:cNvPr>
          <p:cNvSpPr/>
          <p:nvPr/>
        </p:nvSpPr>
        <p:spPr>
          <a:xfrm>
            <a:off x="10422245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9ABC3BFB-310E-4CFF-B8BE-508C0ECB8C62}"/>
              </a:ext>
            </a:extLst>
          </p:cNvPr>
          <p:cNvSpPr/>
          <p:nvPr/>
        </p:nvSpPr>
        <p:spPr>
          <a:xfrm>
            <a:off x="10602054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B5FDBC8A-92AC-4C4F-A43E-4DB9A99FF90F}"/>
              </a:ext>
            </a:extLst>
          </p:cNvPr>
          <p:cNvSpPr/>
          <p:nvPr/>
        </p:nvSpPr>
        <p:spPr>
          <a:xfrm>
            <a:off x="10782074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2B75B320-E287-448A-906E-56A8C449B966}"/>
              </a:ext>
            </a:extLst>
          </p:cNvPr>
          <p:cNvSpPr/>
          <p:nvPr/>
        </p:nvSpPr>
        <p:spPr>
          <a:xfrm>
            <a:off x="10961883" y="270892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D0B2E72C-F7B6-402A-9530-3F74BD225EB0}"/>
              </a:ext>
            </a:extLst>
          </p:cNvPr>
          <p:cNvSpPr/>
          <p:nvPr/>
        </p:nvSpPr>
        <p:spPr>
          <a:xfrm>
            <a:off x="9702587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CFEFA0A8-917E-4471-BC87-6E904CC98209}"/>
              </a:ext>
            </a:extLst>
          </p:cNvPr>
          <p:cNvSpPr/>
          <p:nvPr/>
        </p:nvSpPr>
        <p:spPr>
          <a:xfrm>
            <a:off x="9882396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49FD7410-3C9F-4E1B-91F4-CD3D8CDCEA82}"/>
              </a:ext>
            </a:extLst>
          </p:cNvPr>
          <p:cNvSpPr/>
          <p:nvPr/>
        </p:nvSpPr>
        <p:spPr>
          <a:xfrm>
            <a:off x="10062416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805ABE90-8DDE-4073-90C5-68DEADDD738A}"/>
              </a:ext>
            </a:extLst>
          </p:cNvPr>
          <p:cNvSpPr/>
          <p:nvPr/>
        </p:nvSpPr>
        <p:spPr>
          <a:xfrm>
            <a:off x="10242225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084566C0-A01F-4379-A0A7-7BEBC2A287B6}"/>
              </a:ext>
            </a:extLst>
          </p:cNvPr>
          <p:cNvSpPr/>
          <p:nvPr/>
        </p:nvSpPr>
        <p:spPr>
          <a:xfrm>
            <a:off x="10422034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9C87D7E3-FF36-4E4D-8B5D-8B291B2C0AE8}"/>
              </a:ext>
            </a:extLst>
          </p:cNvPr>
          <p:cNvSpPr/>
          <p:nvPr/>
        </p:nvSpPr>
        <p:spPr>
          <a:xfrm>
            <a:off x="10601843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E238B4CC-FC7C-4938-B930-7F9089861812}"/>
              </a:ext>
            </a:extLst>
          </p:cNvPr>
          <p:cNvSpPr/>
          <p:nvPr/>
        </p:nvSpPr>
        <p:spPr>
          <a:xfrm>
            <a:off x="10781863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78C1EB94-8F31-4F7D-A56F-DB29CB48ED16}"/>
              </a:ext>
            </a:extLst>
          </p:cNvPr>
          <p:cNvSpPr/>
          <p:nvPr/>
        </p:nvSpPr>
        <p:spPr>
          <a:xfrm>
            <a:off x="10961672" y="288894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CD160C9D-4FF1-41DD-BB15-4C4BECBD0F4F}"/>
              </a:ext>
            </a:extLst>
          </p:cNvPr>
          <p:cNvSpPr/>
          <p:nvPr/>
        </p:nvSpPr>
        <p:spPr>
          <a:xfrm>
            <a:off x="9702376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D7A53B02-18BD-4FD9-B9E8-F2AE4FA33AED}"/>
              </a:ext>
            </a:extLst>
          </p:cNvPr>
          <p:cNvSpPr/>
          <p:nvPr/>
        </p:nvSpPr>
        <p:spPr>
          <a:xfrm>
            <a:off x="9882185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29D800EB-2105-43D6-83F1-339F22773C11}"/>
              </a:ext>
            </a:extLst>
          </p:cNvPr>
          <p:cNvSpPr/>
          <p:nvPr/>
        </p:nvSpPr>
        <p:spPr>
          <a:xfrm>
            <a:off x="10062205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991DC98-1C75-4CFD-8DCB-E26F85048602}"/>
              </a:ext>
            </a:extLst>
          </p:cNvPr>
          <p:cNvSpPr/>
          <p:nvPr/>
        </p:nvSpPr>
        <p:spPr>
          <a:xfrm>
            <a:off x="10242014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06812798-183E-4AAE-A005-9C4FA74B9B7A}"/>
              </a:ext>
            </a:extLst>
          </p:cNvPr>
          <p:cNvSpPr/>
          <p:nvPr/>
        </p:nvSpPr>
        <p:spPr>
          <a:xfrm>
            <a:off x="10421823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A5EF194B-87A3-4B86-B0FB-52145048C57E}"/>
              </a:ext>
            </a:extLst>
          </p:cNvPr>
          <p:cNvSpPr/>
          <p:nvPr/>
        </p:nvSpPr>
        <p:spPr>
          <a:xfrm>
            <a:off x="10601632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9901B143-8E09-4874-A97E-63852C0A5806}"/>
              </a:ext>
            </a:extLst>
          </p:cNvPr>
          <p:cNvSpPr/>
          <p:nvPr/>
        </p:nvSpPr>
        <p:spPr>
          <a:xfrm>
            <a:off x="10781652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4F4056C2-CC70-4C29-97D6-B0D19DA5D489}"/>
              </a:ext>
            </a:extLst>
          </p:cNvPr>
          <p:cNvSpPr/>
          <p:nvPr/>
        </p:nvSpPr>
        <p:spPr>
          <a:xfrm>
            <a:off x="10961461" y="306896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50189A5C-A06D-47BD-A4C4-67573C58A36B}"/>
              </a:ext>
            </a:extLst>
          </p:cNvPr>
          <p:cNvSpPr/>
          <p:nvPr/>
        </p:nvSpPr>
        <p:spPr>
          <a:xfrm>
            <a:off x="9702165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D257ADD-01B7-451C-9A8F-31D9C7C37804}"/>
              </a:ext>
            </a:extLst>
          </p:cNvPr>
          <p:cNvSpPr/>
          <p:nvPr/>
        </p:nvSpPr>
        <p:spPr>
          <a:xfrm>
            <a:off x="9881974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7950F7BF-C8AF-4197-89E6-DF00E85D17C6}"/>
              </a:ext>
            </a:extLst>
          </p:cNvPr>
          <p:cNvSpPr/>
          <p:nvPr/>
        </p:nvSpPr>
        <p:spPr>
          <a:xfrm>
            <a:off x="10061994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58023159-0A3B-46B6-8F37-1BAF6C72AB82}"/>
              </a:ext>
            </a:extLst>
          </p:cNvPr>
          <p:cNvSpPr/>
          <p:nvPr/>
        </p:nvSpPr>
        <p:spPr>
          <a:xfrm>
            <a:off x="10241803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3A4311B-498F-433B-8BB7-A5EAE68B32B0}"/>
              </a:ext>
            </a:extLst>
          </p:cNvPr>
          <p:cNvSpPr/>
          <p:nvPr/>
        </p:nvSpPr>
        <p:spPr>
          <a:xfrm>
            <a:off x="10421612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029BD4DA-8426-421C-91F3-224C1C4B9036}"/>
              </a:ext>
            </a:extLst>
          </p:cNvPr>
          <p:cNvSpPr/>
          <p:nvPr/>
        </p:nvSpPr>
        <p:spPr>
          <a:xfrm>
            <a:off x="10601421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5FC5A877-5EA8-4598-966C-92BE9B044215}"/>
              </a:ext>
            </a:extLst>
          </p:cNvPr>
          <p:cNvSpPr/>
          <p:nvPr/>
        </p:nvSpPr>
        <p:spPr>
          <a:xfrm>
            <a:off x="10781441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713DEF01-2557-488C-9859-FD32E059436B}"/>
              </a:ext>
            </a:extLst>
          </p:cNvPr>
          <p:cNvSpPr/>
          <p:nvPr/>
        </p:nvSpPr>
        <p:spPr>
          <a:xfrm>
            <a:off x="10961250" y="3248980"/>
            <a:ext cx="180020" cy="180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800" dirty="0"/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0A070AE2-AFA8-4E53-9FFE-12E30FA95CED}"/>
              </a:ext>
            </a:extLst>
          </p:cNvPr>
          <p:cNvSpPr txBox="1"/>
          <p:nvPr/>
        </p:nvSpPr>
        <p:spPr>
          <a:xfrm>
            <a:off x="1422980" y="4710719"/>
            <a:ext cx="97622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Compute SAD for each early exit (EE) region.</a:t>
            </a:r>
          </a:p>
          <a:p>
            <a:r>
              <a:rPr lang="en-US" altLang="ja-JP" dirty="0"/>
              <a:t>If SAD is smaller than the threshold value, the BDOF process skips for the EE region.</a:t>
            </a:r>
          </a:p>
          <a:p>
            <a:r>
              <a:rPr kumimoji="1" lang="en-US" altLang="ja-JP" dirty="0"/>
              <a:t>The threshold value in original is divided by number of regions.</a:t>
            </a:r>
            <a:endParaRPr kumimoji="1" lang="ja-JP" altLang="en-US" dirty="0"/>
          </a:p>
        </p:txBody>
      </p:sp>
      <p:sp>
        <p:nvSpPr>
          <p:cNvPr id="106" name="右中かっこ 105">
            <a:extLst>
              <a:ext uri="{FF2B5EF4-FFF2-40B4-BE49-F238E27FC236}">
                <a16:creationId xmlns:a16="http://schemas.microsoft.com/office/drawing/2014/main" id="{BF540AB4-DA0E-4070-B7CC-FE8EFDB291A2}"/>
              </a:ext>
            </a:extLst>
          </p:cNvPr>
          <p:cNvSpPr/>
          <p:nvPr/>
        </p:nvSpPr>
        <p:spPr>
          <a:xfrm rot="5400000">
            <a:off x="8104449" y="634211"/>
            <a:ext cx="360040" cy="630965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B3DCC13E-0D5F-49E5-A2E0-5FDE41B3BBFE}"/>
              </a:ext>
            </a:extLst>
          </p:cNvPr>
          <p:cNvSpPr txBox="1"/>
          <p:nvPr/>
        </p:nvSpPr>
        <p:spPr>
          <a:xfrm>
            <a:off x="6488126" y="3980353"/>
            <a:ext cx="3738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Test variation for EE region size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0783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E850B1-2FE7-4A37-A7E1-45CC85135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Solution-2 and solution-3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A772B-2E19-4FD0-912C-24937E50BE9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dirty="0"/>
              <a:t>Solution-2</a:t>
            </a:r>
          </a:p>
          <a:p>
            <a:pPr lvl="1"/>
            <a:r>
              <a:rPr kumimoji="1" lang="en-US" altLang="ja-JP" dirty="0"/>
              <a:t>When the width or height is larger than 64, BDOF is </a:t>
            </a:r>
            <a:r>
              <a:rPr kumimoji="1" lang="en-US" altLang="ja-JP" dirty="0">
                <a:solidFill>
                  <a:srgbClr val="FF0000"/>
                </a:solidFill>
              </a:rPr>
              <a:t>always enabled</a:t>
            </a:r>
            <a:r>
              <a:rPr kumimoji="1" lang="en-US" altLang="ja-JP" dirty="0"/>
              <a:t>.</a:t>
            </a:r>
          </a:p>
          <a:p>
            <a:pPr lvl="2"/>
            <a:r>
              <a:rPr lang="en-US" altLang="ja-JP" dirty="0"/>
              <a:t>No need SAD computation as beyond VPDU.</a:t>
            </a:r>
            <a:endParaRPr kumimoji="1" lang="en-US" altLang="ja-JP" dirty="0"/>
          </a:p>
          <a:p>
            <a:r>
              <a:rPr lang="en-US" altLang="ja-JP" dirty="0"/>
              <a:t>Solution-3</a:t>
            </a:r>
          </a:p>
          <a:p>
            <a:pPr lvl="1"/>
            <a:r>
              <a:rPr lang="en-US" altLang="ja-JP" dirty="0"/>
              <a:t>When the width or height is larger than 64, BDOF is </a:t>
            </a:r>
            <a:r>
              <a:rPr lang="en-US" altLang="ja-JP" dirty="0">
                <a:solidFill>
                  <a:srgbClr val="FF0000"/>
                </a:solidFill>
              </a:rPr>
              <a:t>always disabled</a:t>
            </a:r>
            <a:r>
              <a:rPr lang="en-US" altLang="ja-JP" dirty="0"/>
              <a:t>.</a:t>
            </a:r>
          </a:p>
          <a:p>
            <a:pPr lvl="2"/>
            <a:r>
              <a:rPr lang="en-US" altLang="ja-JP" dirty="0"/>
              <a:t>No need SAD computation as beyond VPDU.</a:t>
            </a: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2FDEEF3-63B6-472E-9FBF-9A8CE33A1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3771F3A-E21E-43A7-A0AE-8221ECE1EDE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E83D1C-9A95-4973-A847-4BB574690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5501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E1D18A-33DA-4FE4-9E15-E01E187D6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Buffer size reduction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80D2B2A-D721-4EEB-9BFD-E5DD31FAAD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B92B13E-6DC1-48A0-A405-78320026C3C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D018B6-F132-4124-876E-54D308FDD5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CC9FFB4-B5C0-4A79-A81D-AA4F9E2E2571}"/>
              </a:ext>
            </a:extLst>
          </p:cNvPr>
          <p:cNvSpPr/>
          <p:nvPr/>
        </p:nvSpPr>
        <p:spPr>
          <a:xfrm>
            <a:off x="7487335" y="2339331"/>
            <a:ext cx="720083" cy="6300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SAD</a:t>
            </a:r>
            <a:endParaRPr kumimoji="1" lang="ja-JP" altLang="en-US" sz="11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0088C74-35A6-4DC5-B452-80C1A3313A13}"/>
              </a:ext>
            </a:extLst>
          </p:cNvPr>
          <p:cNvSpPr/>
          <p:nvPr/>
        </p:nvSpPr>
        <p:spPr>
          <a:xfrm rot="16200000">
            <a:off x="1859783" y="2277588"/>
            <a:ext cx="2430270" cy="62531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Decoded picture buffer</a:t>
            </a:r>
            <a:endParaRPr kumimoji="1" lang="ja-JP" altLang="en-US" sz="1100" dirty="0"/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B1B6200C-9B3C-4E8A-9DC3-09D1C48457A8}"/>
              </a:ext>
            </a:extLst>
          </p:cNvPr>
          <p:cNvCxnSpPr/>
          <p:nvPr/>
        </p:nvCxnSpPr>
        <p:spPr>
          <a:xfrm>
            <a:off x="3387574" y="1731700"/>
            <a:ext cx="51668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BADD4AD5-2EE4-4530-898C-5C66160AEC63}"/>
              </a:ext>
            </a:extLst>
          </p:cNvPr>
          <p:cNvCxnSpPr/>
          <p:nvPr/>
        </p:nvCxnSpPr>
        <p:spPr>
          <a:xfrm>
            <a:off x="3387574" y="3476422"/>
            <a:ext cx="51668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2D34C58-50D4-4C7C-8332-90C58E450862}"/>
              </a:ext>
            </a:extLst>
          </p:cNvPr>
          <p:cNvSpPr/>
          <p:nvPr/>
        </p:nvSpPr>
        <p:spPr>
          <a:xfrm>
            <a:off x="4213727" y="3146078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Interpolation filter</a:t>
            </a:r>
            <a:endParaRPr kumimoji="1" lang="ja-JP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6F9579-9FE2-45B5-BC76-877A057BF2DE}"/>
                  </a:ext>
                </a:extLst>
              </p:cNvPr>
              <p:cNvSpPr/>
              <p:nvPr/>
            </p:nvSpPr>
            <p:spPr>
              <a:xfrm>
                <a:off x="6057750" y="3133800"/>
                <a:ext cx="1260140" cy="779385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1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100" b="0" i="1" smtClean="0">
                              <a:latin typeface="Cambria Math"/>
                            </a:rPr>
                            <m:t>𝐿</m:t>
                          </m:r>
                          <m:r>
                            <a:rPr lang="en-US" altLang="ja-JP" sz="11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altLang="ja-JP" sz="1100" dirty="0"/>
              </a:p>
              <a:p>
                <a:pPr algn="ctr"/>
                <a:r>
                  <a:rPr lang="en-US" altLang="ja-JP" sz="1100" dirty="0"/>
                  <a:t>Memory</a:t>
                </a:r>
              </a:p>
              <a:p>
                <a:pPr algn="ctr"/>
                <a:r>
                  <a:rPr lang="en-US" altLang="ja-JP" sz="1100" dirty="0"/>
                  <a:t>128x128</a:t>
                </a:r>
                <a:endParaRPr lang="ja-JP" altLang="en-US" sz="1100" dirty="0"/>
              </a:p>
            </p:txBody>
          </p:sp>
        </mc:Choice>
        <mc:Fallback xmlns=""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6F9579-9FE2-45B5-BC76-877A057BF2D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750" y="3133800"/>
                <a:ext cx="1260140" cy="77938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F48E076-1BE5-4486-AF40-AF4BD0523EFD}"/>
              </a:ext>
            </a:extLst>
          </p:cNvPr>
          <p:cNvSpPr/>
          <p:nvPr/>
        </p:nvSpPr>
        <p:spPr>
          <a:xfrm>
            <a:off x="4213727" y="1345878"/>
            <a:ext cx="1350150" cy="73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Interpolation filter</a:t>
            </a:r>
            <a:endParaRPr kumimoji="1" lang="ja-JP" altLang="en-US" sz="1100" dirty="0"/>
          </a:p>
        </p:txBody>
      </p:sp>
      <p:sp>
        <p:nvSpPr>
          <p:cNvPr id="26" name="角丸四角形 22">
            <a:extLst>
              <a:ext uri="{FF2B5EF4-FFF2-40B4-BE49-F238E27FC236}">
                <a16:creationId xmlns:a16="http://schemas.microsoft.com/office/drawing/2014/main" id="{755CCABF-3D2B-4240-A68F-A68934E55DAE}"/>
              </a:ext>
            </a:extLst>
          </p:cNvPr>
          <p:cNvSpPr/>
          <p:nvPr/>
        </p:nvSpPr>
        <p:spPr>
          <a:xfrm>
            <a:off x="5923917" y="1136474"/>
            <a:ext cx="1485165" cy="296705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103CFE-E960-4C61-BB31-FC978422D908}"/>
              </a:ext>
            </a:extLst>
          </p:cNvPr>
          <p:cNvSpPr txBox="1"/>
          <p:nvPr/>
        </p:nvSpPr>
        <p:spPr>
          <a:xfrm>
            <a:off x="3575454" y="1345878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L0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E833261-5340-4A48-9F57-6941E5AD291A}"/>
              </a:ext>
            </a:extLst>
          </p:cNvPr>
          <p:cNvSpPr txBox="1"/>
          <p:nvPr/>
        </p:nvSpPr>
        <p:spPr>
          <a:xfrm>
            <a:off x="3575454" y="3154160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L1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C8667C59-621E-4130-92D5-0831620964F9}"/>
                  </a:ext>
                </a:extLst>
              </p:cNvPr>
              <p:cNvSpPr/>
              <p:nvPr/>
            </p:nvSpPr>
            <p:spPr>
              <a:xfrm>
                <a:off x="6047178" y="1311097"/>
                <a:ext cx="1260140" cy="779385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𝐿</m:t>
                          </m:r>
                          <m:r>
                            <a:rPr kumimoji="1" lang="en-US" altLang="ja-JP" sz="11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kumimoji="1" lang="en-US" altLang="ja-JP" sz="1100" dirty="0"/>
              </a:p>
              <a:p>
                <a:pPr algn="ctr"/>
                <a:r>
                  <a:rPr kumimoji="1" lang="en-US" altLang="ja-JP" sz="1100" dirty="0"/>
                  <a:t>Memory</a:t>
                </a:r>
              </a:p>
              <a:p>
                <a:pPr algn="ctr"/>
                <a:r>
                  <a:rPr lang="en-US" altLang="ja-JP" sz="1100" dirty="0"/>
                  <a:t>128x128</a:t>
                </a:r>
                <a:endParaRPr kumimoji="1" lang="ja-JP" altLang="en-US" sz="1100" dirty="0"/>
              </a:p>
            </p:txBody>
          </p:sp>
        </mc:Choice>
        <mc:Fallback xmlns=""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C8667C59-621E-4130-92D5-0831620964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7178" y="1311097"/>
                <a:ext cx="1260140" cy="7793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円/楕円 41">
            <a:extLst>
              <a:ext uri="{FF2B5EF4-FFF2-40B4-BE49-F238E27FC236}">
                <a16:creationId xmlns:a16="http://schemas.microsoft.com/office/drawing/2014/main" id="{8122F9EC-890F-46EE-90B1-F3406C999870}"/>
              </a:ext>
            </a:extLst>
          </p:cNvPr>
          <p:cNvSpPr/>
          <p:nvPr/>
        </p:nvSpPr>
        <p:spPr>
          <a:xfrm>
            <a:off x="7807697" y="1676273"/>
            <a:ext cx="90010" cy="900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70">
            <a:extLst>
              <a:ext uri="{FF2B5EF4-FFF2-40B4-BE49-F238E27FC236}">
                <a16:creationId xmlns:a16="http://schemas.microsoft.com/office/drawing/2014/main" id="{0983131A-9ED1-4D15-ACB2-A649CB257370}"/>
              </a:ext>
            </a:extLst>
          </p:cNvPr>
          <p:cNvSpPr/>
          <p:nvPr/>
        </p:nvSpPr>
        <p:spPr>
          <a:xfrm>
            <a:off x="7802371" y="3456137"/>
            <a:ext cx="90010" cy="900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570F232-1C0E-4AD1-B069-80B81A12892D}"/>
              </a:ext>
            </a:extLst>
          </p:cNvPr>
          <p:cNvCxnSpPr>
            <a:cxnSpLocks/>
          </p:cNvCxnSpPr>
          <p:nvPr/>
        </p:nvCxnSpPr>
        <p:spPr>
          <a:xfrm>
            <a:off x="7859132" y="1766283"/>
            <a:ext cx="0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79172BDE-7079-49CE-AEFD-1E07D16F84EE}"/>
              </a:ext>
            </a:extLst>
          </p:cNvPr>
          <p:cNvCxnSpPr>
            <a:cxnSpLocks/>
            <a:stCxn id="31" idx="0"/>
          </p:cNvCxnSpPr>
          <p:nvPr/>
        </p:nvCxnSpPr>
        <p:spPr>
          <a:xfrm flipV="1">
            <a:off x="7847376" y="2969403"/>
            <a:ext cx="2283" cy="4867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表 32">
            <a:extLst>
              <a:ext uri="{FF2B5EF4-FFF2-40B4-BE49-F238E27FC236}">
                <a16:creationId xmlns:a16="http://schemas.microsoft.com/office/drawing/2014/main" id="{1D80D741-9D1D-47FD-AC11-C687230D7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31776"/>
              </p:ext>
            </p:extLst>
          </p:nvPr>
        </p:nvGraphicFramePr>
        <p:xfrm>
          <a:off x="973366" y="4689140"/>
          <a:ext cx="10261142" cy="1319970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2099700">
                  <a:extLst>
                    <a:ext uri="{9D8B030D-6E8A-4147-A177-3AD203B41FA5}">
                      <a16:colId xmlns:a16="http://schemas.microsoft.com/office/drawing/2014/main" val="534347719"/>
                    </a:ext>
                  </a:extLst>
                </a:gridCol>
                <a:gridCol w="1588467">
                  <a:extLst>
                    <a:ext uri="{9D8B030D-6E8A-4147-A177-3AD203B41FA5}">
                      <a16:colId xmlns:a16="http://schemas.microsoft.com/office/drawing/2014/main" val="4112662732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3981406372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4039310323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2670150955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2444795790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482287746"/>
                    </a:ext>
                  </a:extLst>
                </a:gridCol>
              </a:tblGrid>
              <a:tr h="558664"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VTM-3.0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32x32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16x16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078649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Buffer size in pixel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128x128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32x32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16x16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866668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Buffer size 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6%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99187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F388F4F-6E99-49E0-BB6B-9416DD6D1034}"/>
              </a:ext>
            </a:extLst>
          </p:cNvPr>
          <p:cNvSpPr txBox="1"/>
          <p:nvPr/>
        </p:nvSpPr>
        <p:spPr>
          <a:xfrm>
            <a:off x="6152184" y="729386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VTM-3.0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25314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17F3D5-885D-46FF-8BDF-3707E8E8F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Solution-1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6F6886-86FE-4FC2-B725-48C610C91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E8C173-7A99-4A7A-B2AD-A5E6323CB97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FB2B07-C6D7-4498-BCC1-5965E8452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8758916-40A2-4CA1-8844-13219DE7E1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239424"/>
              </p:ext>
            </p:extLst>
          </p:nvPr>
        </p:nvGraphicFramePr>
        <p:xfrm>
          <a:off x="1423417" y="1437753"/>
          <a:ext cx="4477385" cy="214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43453013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97700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9743447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34906406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98097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461802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 Main10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28521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 VTM 3.0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92352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9913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18537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11639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23261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99527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44140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39431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02027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102%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91891953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A7E45A3F-7848-4F36-95F4-AC5567F10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376971"/>
              </p:ext>
            </p:extLst>
          </p:nvPr>
        </p:nvGraphicFramePr>
        <p:xfrm>
          <a:off x="6307072" y="1437753"/>
          <a:ext cx="4477385" cy="214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82594388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390776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90219040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32424534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078761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237411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82258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 VTM 3.0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2965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67738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55180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86135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89705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784389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87955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04758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79362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107%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90115072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3308593-BCC1-49F8-8F38-C35996177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79127"/>
              </p:ext>
            </p:extLst>
          </p:nvPr>
        </p:nvGraphicFramePr>
        <p:xfrm>
          <a:off x="1419234" y="4149080"/>
          <a:ext cx="4477385" cy="214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1746334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12157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22823860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9169385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46205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714886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637665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 VTM 3.0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2242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72714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87206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13695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355639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80569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42038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652368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92642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107%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66720123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6FD3A1B-B7D9-40B1-818B-A1D0F01D9E37}"/>
              </a:ext>
            </a:extLst>
          </p:cNvPr>
          <p:cNvSpPr txBox="1"/>
          <p:nvPr/>
        </p:nvSpPr>
        <p:spPr>
          <a:xfrm>
            <a:off x="2818572" y="1068421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Solution-1 64x64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5BAC5EE-31CD-4663-90A2-6BEBCFC80273}"/>
              </a:ext>
            </a:extLst>
          </p:cNvPr>
          <p:cNvSpPr txBox="1"/>
          <p:nvPr/>
        </p:nvSpPr>
        <p:spPr>
          <a:xfrm>
            <a:off x="7724117" y="1073604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Solution-1 32x32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A7A4B7C-9DDE-4F85-AAC4-156D2C0D9CC1}"/>
              </a:ext>
            </a:extLst>
          </p:cNvPr>
          <p:cNvSpPr txBox="1"/>
          <p:nvPr/>
        </p:nvSpPr>
        <p:spPr>
          <a:xfrm>
            <a:off x="2818572" y="3779748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Solution-1 16x16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DD723E1-6A3E-44A8-A9C5-6542DADDAC59}"/>
              </a:ext>
            </a:extLst>
          </p:cNvPr>
          <p:cNvSpPr txBox="1"/>
          <p:nvPr/>
        </p:nvSpPr>
        <p:spPr>
          <a:xfrm>
            <a:off x="6914027" y="4610004"/>
            <a:ext cx="4123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The </a:t>
            </a:r>
            <a:r>
              <a:rPr kumimoji="1" lang="en-US" altLang="ja-JP" dirty="0"/>
              <a:t>BD-rate impact is negligible.</a:t>
            </a:r>
          </a:p>
          <a:p>
            <a:r>
              <a:rPr lang="en-US" altLang="ja-JP" dirty="0"/>
              <a:t>Runtime is almost same as anchor.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6011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17F3D5-885D-46FF-8BDF-3707E8E8F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Solution-2 and solution-3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6F6886-86FE-4FC2-B725-48C610C91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E8C173-7A99-4A7A-B2AD-A5E6323CB97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FB2B07-C6D7-4498-BCC1-5965E8452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EA36AB2-97D3-4339-BFC5-6D6DF4A1D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13457"/>
              </p:ext>
            </p:extLst>
          </p:nvPr>
        </p:nvGraphicFramePr>
        <p:xfrm>
          <a:off x="1416615" y="1437751"/>
          <a:ext cx="4477385" cy="214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9788970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711594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1229874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48551368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14753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552690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08814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 VTM 3.0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08629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55721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31230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624669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28008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06460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5991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2199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13458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106%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13204365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6420F63-4035-4BAF-9C41-246344B6A4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67239"/>
              </p:ext>
            </p:extLst>
          </p:nvPr>
        </p:nvGraphicFramePr>
        <p:xfrm>
          <a:off x="6328962" y="1437751"/>
          <a:ext cx="4477385" cy="214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4322919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50514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0382213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28045192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074698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773310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 dirty="0">
                          <a:effectLst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2855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 VTM 3.0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68819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08425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617526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3889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07625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45732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effectLst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59037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24019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88230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effectLst/>
                        </a:rPr>
                        <a:t>96%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92290482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282604B-0205-4BAA-A660-68C6BA023C7E}"/>
              </a:ext>
            </a:extLst>
          </p:cNvPr>
          <p:cNvSpPr txBox="1"/>
          <p:nvPr/>
        </p:nvSpPr>
        <p:spPr>
          <a:xfrm>
            <a:off x="2818572" y="1068421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Solution-2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E2427C6-4C47-45B1-8B8A-76C7DAA269E1}"/>
              </a:ext>
            </a:extLst>
          </p:cNvPr>
          <p:cNvSpPr txBox="1"/>
          <p:nvPr/>
        </p:nvSpPr>
        <p:spPr>
          <a:xfrm>
            <a:off x="8129162" y="1068419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Solution-3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B987E14-8251-4ABF-AC85-5B0506A54F02}"/>
              </a:ext>
            </a:extLst>
          </p:cNvPr>
          <p:cNvSpPr txBox="1"/>
          <p:nvPr/>
        </p:nvSpPr>
        <p:spPr>
          <a:xfrm>
            <a:off x="3358632" y="5604913"/>
            <a:ext cx="4652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Thanks </a:t>
            </a:r>
            <a:r>
              <a:rPr kumimoji="1" lang="en-US" altLang="ja-JP" dirty="0" err="1"/>
              <a:t>InterDigital</a:t>
            </a:r>
            <a:r>
              <a:rPr kumimoji="1" lang="en-US" altLang="ja-JP" dirty="0"/>
              <a:t> for the cross-check!</a:t>
            </a:r>
          </a:p>
          <a:p>
            <a:r>
              <a:rPr kumimoji="1" lang="en-US" altLang="ja-JP" dirty="0"/>
              <a:t>JVET-M0813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3B73131-0E63-4304-9EE2-567E63907491}"/>
              </a:ext>
            </a:extLst>
          </p:cNvPr>
          <p:cNvSpPr txBox="1"/>
          <p:nvPr/>
        </p:nvSpPr>
        <p:spPr>
          <a:xfrm>
            <a:off x="7094047" y="3788086"/>
            <a:ext cx="4406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Decoding time slightly decreases, but</a:t>
            </a:r>
          </a:p>
          <a:p>
            <a:r>
              <a:rPr kumimoji="1" lang="en-US" altLang="ja-JP" dirty="0"/>
              <a:t>0.16% loss for solution-3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79177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Current BDOF needs large buffer size beyond VPDU</a:t>
            </a:r>
          </a:p>
          <a:p>
            <a:r>
              <a:rPr lang="en-US" altLang="ja-JP" dirty="0"/>
              <a:t>All solutions can reduce the buffer size</a:t>
            </a:r>
            <a:endParaRPr kumimoji="1" lang="en-US" altLang="ja-JP" dirty="0"/>
          </a:p>
          <a:p>
            <a:r>
              <a:rPr kumimoji="1" lang="en-US" altLang="ja-JP" dirty="0"/>
              <a:t>For solution-1 and solution-2, almost no change BD-rate. </a:t>
            </a:r>
          </a:p>
          <a:p>
            <a:r>
              <a:rPr kumimoji="1" lang="en-US" altLang="ja-JP" dirty="0"/>
              <a:t>For solution-3, slight BD loss 0.16% for Y was confirmed.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kumimoji="1" lang="en-US" altLang="ja-JP" dirty="0"/>
              <a:t>Solution-1 or solution-2 is adopted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2019/1/12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2FDA607-62EA-44A8-A9D3-1AA8261C89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409821"/>
              </p:ext>
            </p:extLst>
          </p:nvPr>
        </p:nvGraphicFramePr>
        <p:xfrm>
          <a:off x="973366" y="4689140"/>
          <a:ext cx="10261142" cy="1319970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2099700">
                  <a:extLst>
                    <a:ext uri="{9D8B030D-6E8A-4147-A177-3AD203B41FA5}">
                      <a16:colId xmlns:a16="http://schemas.microsoft.com/office/drawing/2014/main" val="534347719"/>
                    </a:ext>
                  </a:extLst>
                </a:gridCol>
                <a:gridCol w="1588467">
                  <a:extLst>
                    <a:ext uri="{9D8B030D-6E8A-4147-A177-3AD203B41FA5}">
                      <a16:colId xmlns:a16="http://schemas.microsoft.com/office/drawing/2014/main" val="4112662732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3981406372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4039310323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2670150955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2444795790"/>
                    </a:ext>
                  </a:extLst>
                </a:gridCol>
                <a:gridCol w="1314595">
                  <a:extLst>
                    <a:ext uri="{9D8B030D-6E8A-4147-A177-3AD203B41FA5}">
                      <a16:colId xmlns:a16="http://schemas.microsoft.com/office/drawing/2014/main" val="482287746"/>
                    </a:ext>
                  </a:extLst>
                </a:gridCol>
              </a:tblGrid>
              <a:tr h="558664">
                <a:tc>
                  <a:txBody>
                    <a:bodyPr/>
                    <a:lstStyle/>
                    <a:p>
                      <a:pPr algn="ctr" fontAlgn="b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VTM-3.0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32x32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Solution-1 16x16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Solution-3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078649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Buffer size in pixel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128x128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32x32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16x16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64x64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866668"/>
                  </a:ext>
                </a:extLst>
              </a:tr>
              <a:tr h="38065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Buffer size 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6%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400" u="none" strike="noStrike" dirty="0">
                          <a:effectLst/>
                        </a:rPr>
                        <a:t>25%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9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1021</Words>
  <Application>Microsoft Office PowerPoint</Application>
  <PresentationFormat>ユーザー設定</PresentationFormat>
  <Paragraphs>508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21" baseType="lpstr">
      <vt:lpstr>HGP創英角ｺﾞｼｯｸUB</vt:lpstr>
      <vt:lpstr>Meiryo UI</vt:lpstr>
      <vt:lpstr>ＭＳ Ｐゴシック</vt:lpstr>
      <vt:lpstr>ＭＳ Ｐ明朝</vt:lpstr>
      <vt:lpstr>メイリオ</vt:lpstr>
      <vt:lpstr>游明朝</vt:lpstr>
      <vt:lpstr>Arial</vt:lpstr>
      <vt:lpstr>Calibri</vt:lpstr>
      <vt:lpstr>Cambria Math</vt:lpstr>
      <vt:lpstr>Times New Roman</vt:lpstr>
      <vt:lpstr>Wingdings</vt:lpstr>
      <vt:lpstr>VTD_template</vt:lpstr>
      <vt:lpstr> JVET-M0073: On early termination for BDOF</vt:lpstr>
      <vt:lpstr>Summary</vt:lpstr>
      <vt:lpstr>Early termination in BDOF</vt:lpstr>
      <vt:lpstr>Solution-1</vt:lpstr>
      <vt:lpstr>Solution-2 and solution-3</vt:lpstr>
      <vt:lpstr>Buffer size reduction</vt:lpstr>
      <vt:lpstr>Solution-1</vt:lpstr>
      <vt:lpstr>Solution-2 and solution-3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2019-01-12T09:06:05Z</dcterms:modified>
</cp:coreProperties>
</file>