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3"/>
  </p:notesMasterIdLst>
  <p:sldIdLst>
    <p:sldId id="466" r:id="rId3"/>
    <p:sldId id="486" r:id="rId4"/>
    <p:sldId id="500" r:id="rId5"/>
    <p:sldId id="505" r:id="rId6"/>
    <p:sldId id="494" r:id="rId7"/>
    <p:sldId id="495" r:id="rId8"/>
    <p:sldId id="502" r:id="rId9"/>
    <p:sldId id="503" r:id="rId10"/>
    <p:sldId id="501" r:id="rId11"/>
    <p:sldId id="504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FFFFF"/>
    <a:srgbClr val="99CCFF"/>
    <a:srgbClr val="A3FFFF"/>
    <a:srgbClr val="A50021"/>
    <a:srgbClr val="CC0000"/>
    <a:srgbClr val="005C8A"/>
    <a:srgbClr val="FF0000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1" autoAdjust="0"/>
    <p:restoredTop sz="91740" autoAdjust="0"/>
  </p:normalViewPr>
  <p:slideViewPr>
    <p:cSldViewPr>
      <p:cViewPr varScale="1">
        <p:scale>
          <a:sx n="68" d="100"/>
          <a:sy n="68" d="100"/>
        </p:scale>
        <p:origin x="13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2018/10/8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6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124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323906" y="96808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</a:t>
            </a:r>
            <a:r>
              <a:rPr lang="en-US" b="0" i="0" kern="1200" dirty="0" smtClean="0"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  <a:cs typeface="+mn-cs"/>
              </a:rPr>
              <a:t>L0689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489775" y="99953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</a:t>
            </a:r>
            <a:r>
              <a:rPr lang="en-US" b="0" i="0" kern="1200" dirty="0" smtClean="0"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  <a:cs typeface="+mn-cs"/>
              </a:rPr>
              <a:t>L0689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0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40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  <p:sldLayoutId id="2147483807" r:id="rId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-490343" y="1600200"/>
            <a:ext cx="7696200" cy="1962150"/>
          </a:xfrm>
        </p:spPr>
        <p:txBody>
          <a:bodyPr/>
          <a:lstStyle/>
          <a:p>
            <a:pPr eaLnBrk="1" hangingPunct="1"/>
            <a:r>
              <a:rPr lang="en-US" altLang="zh-CN" sz="3000" dirty="0" smtClean="0"/>
              <a:t>JVET-L0689</a:t>
            </a:r>
            <a:br>
              <a:rPr lang="en-US" altLang="zh-CN" sz="3000" dirty="0" smtClean="0"/>
            </a:br>
            <a:r>
              <a:rPr lang="en-US" altLang="zh-CN" sz="3000" dirty="0" smtClean="0"/>
              <a:t>CE3-related</a:t>
            </a:r>
            <a:r>
              <a:rPr lang="en-US" altLang="zh-CN" sz="3000" dirty="0"/>
              <a:t>: </a:t>
            </a:r>
            <a:r>
              <a:rPr lang="en-US" altLang="zh-CN" sz="3000" dirty="0" smtClean="0"/>
              <a:t>Comparison of Intra mode coding between L0222 and 3 MPM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2895" y="4800600"/>
            <a:ext cx="7192962" cy="592137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Biao </a:t>
            </a:r>
            <a:r>
              <a:rPr lang="en-US" b="1" dirty="0">
                <a:solidFill>
                  <a:srgbClr val="C00000"/>
                </a:solidFill>
              </a:rPr>
              <a:t>Wang, </a:t>
            </a:r>
            <a:r>
              <a:rPr lang="en-US" b="1" dirty="0" smtClean="0">
                <a:solidFill>
                  <a:srgbClr val="C00000"/>
                </a:solidFill>
              </a:rPr>
              <a:t>Anand Meher Kotra, </a:t>
            </a:r>
            <a:r>
              <a:rPr lang="en-US" b="1" dirty="0">
                <a:solidFill>
                  <a:srgbClr val="C00000"/>
                </a:solidFill>
              </a:rPr>
              <a:t>Semih </a:t>
            </a:r>
            <a:r>
              <a:rPr lang="en-US" b="1" dirty="0" smtClean="0">
                <a:solidFill>
                  <a:srgbClr val="C00000"/>
                </a:solidFill>
              </a:rPr>
              <a:t>Esenlik, 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Han Gao, Jianle Chen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10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Complexity analysis (from K0529)</a:t>
            </a:r>
            <a:endParaRPr lang="ko-KR" alt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3"/>
            <p:extLst/>
          </p:nvPr>
        </p:nvGraphicFramePr>
        <p:xfrm>
          <a:off x="251520" y="1075934"/>
          <a:ext cx="8713788" cy="55034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097039">
                  <a:extLst>
                    <a:ext uri="{9D8B030D-6E8A-4147-A177-3AD203B41FA5}">
                      <a16:colId xmlns="" xmlns:a16="http://schemas.microsoft.com/office/drawing/2014/main" val="1622099636"/>
                    </a:ext>
                  </a:extLst>
                </a:gridCol>
                <a:gridCol w="2712153">
                  <a:extLst>
                    <a:ext uri="{9D8B030D-6E8A-4147-A177-3AD203B41FA5}">
                      <a16:colId xmlns="" xmlns:a16="http://schemas.microsoft.com/office/drawing/2014/main" val="2453094722"/>
                    </a:ext>
                  </a:extLst>
                </a:gridCol>
                <a:gridCol w="2904596">
                  <a:extLst>
                    <a:ext uri="{9D8B030D-6E8A-4147-A177-3AD203B41FA5}">
                      <a16:colId xmlns="" xmlns:a16="http://schemas.microsoft.com/office/drawing/2014/main" val="596200729"/>
                    </a:ext>
                  </a:extLst>
                </a:gridCol>
              </a:tblGrid>
              <a:tr h="780086"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3MPM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6MPM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70477903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Full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RD check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err="1" smtClean="0">
                          <a:ln>
                            <a:noFill/>
                          </a:ln>
                        </a:rPr>
                        <a:t>numFull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+ 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max.2MPM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err="1" smtClean="0">
                          <a:ln>
                            <a:noFill/>
                          </a:ln>
                        </a:rPr>
                        <a:t>numFull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 + 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max.3MPM</a:t>
                      </a:r>
                    </a:p>
                    <a:p>
                      <a:pPr latinLnBrk="1"/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90427724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condition check in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MPM generation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12</a:t>
                      </a:r>
                      <a:endParaRPr lang="ko-KR" altLang="en-US" sz="1600" b="1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84</a:t>
                      </a:r>
                      <a:endParaRPr lang="ko-KR" altLang="en-US" sz="1600" b="1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7298957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condition check in parsing MPM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1</a:t>
                      </a:r>
                      <a:endParaRPr lang="ko-KR" altLang="en-US" sz="1600" b="1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5</a:t>
                      </a:r>
                      <a:endParaRPr lang="ko-KR" altLang="en-US" sz="1600" b="1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670535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context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model used for MPM coding</a:t>
                      </a:r>
                      <a:endParaRPr lang="ko-KR" altLang="en-US" sz="1600" b="1" dirty="0" smtClean="0">
                        <a:ln>
                          <a:noFill/>
                        </a:ln>
                      </a:endParaRPr>
                    </a:p>
                    <a:p>
                      <a:pPr latinLnBrk="1"/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0</a:t>
                      </a:r>
                      <a:endParaRPr lang="ko-KR" altLang="en-US" sz="1600" b="1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3</a:t>
                      </a:r>
                      <a:endParaRPr lang="ko-KR" altLang="en-US" sz="1600" b="1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8612031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condition check in parsing remaining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mode</a:t>
                      </a:r>
                      <a:endParaRPr lang="ko-KR" altLang="en-US" sz="1600" b="1" dirty="0" smtClean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0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1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81250800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bit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for remaining mode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6-bit FLC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5/6-bit FLC</a:t>
                      </a:r>
                      <a:endParaRPr lang="ko-KR" altLang="en-US" sz="1600" b="0" dirty="0" smtClean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39148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705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Unaligned position between VTM and L0222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  <p:sp>
        <p:nvSpPr>
          <p:cNvPr id="6" name="TextBox 5"/>
          <p:cNvSpPr txBox="1"/>
          <p:nvPr/>
        </p:nvSpPr>
        <p:spPr>
          <a:xfrm>
            <a:off x="5709581" y="2939312"/>
            <a:ext cx="3214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Fig. 1: Neighbor Intra Modes used in VTM 2.0.1 for MPM list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16576" y="1581553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Current Coding </a:t>
            </a:r>
          </a:p>
          <a:p>
            <a:r>
              <a:rPr lang="en-US" dirty="0" smtClean="0"/>
              <a:t>Unit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914400"/>
            <a:ext cx="5173836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kern="0" dirty="0" smtClean="0"/>
              <a:t>The left and above blocks’ position are different.</a:t>
            </a:r>
          </a:p>
          <a:p>
            <a:pPr lvl="1"/>
            <a:r>
              <a:rPr lang="en-US" sz="1800" kern="0" dirty="0" smtClean="0"/>
              <a:t>In  VTM 2.0.1 </a:t>
            </a:r>
            <a:r>
              <a:rPr lang="en-US" sz="1800" kern="0" dirty="0" smtClean="0">
                <a:sym typeface="Wingdings" panose="05000000000000000000" pitchFamily="2" charset="2"/>
              </a:rPr>
              <a:t> Fig. 1</a:t>
            </a:r>
          </a:p>
          <a:p>
            <a:pPr lvl="1"/>
            <a:r>
              <a:rPr lang="en-US" sz="1800" kern="0" dirty="0" smtClean="0">
                <a:sym typeface="Wingdings" panose="05000000000000000000" pitchFamily="2" charset="2"/>
              </a:rPr>
              <a:t>In </a:t>
            </a:r>
            <a:r>
              <a:rPr lang="en-US" sz="1800" b="1" kern="0" dirty="0" smtClean="0">
                <a:sym typeface="Wingdings" panose="05000000000000000000" pitchFamily="2" charset="2"/>
              </a:rPr>
              <a:t>L0222</a:t>
            </a:r>
            <a:r>
              <a:rPr lang="en-US" sz="1800" kern="0" dirty="0" smtClean="0">
                <a:sym typeface="Wingdings" panose="05000000000000000000" pitchFamily="2" charset="2"/>
              </a:rPr>
              <a:t> </a:t>
            </a:r>
            <a:r>
              <a:rPr lang="en-US" sz="1800" kern="0" dirty="0" smtClean="0">
                <a:sym typeface="Wingdings" panose="05000000000000000000" pitchFamily="2" charset="2"/>
              </a:rPr>
              <a:t>        </a:t>
            </a:r>
            <a:r>
              <a:rPr lang="en-US" sz="1800" kern="0" dirty="0" smtClean="0">
                <a:sym typeface="Wingdings" panose="05000000000000000000" pitchFamily="2" charset="2"/>
              </a:rPr>
              <a:t>Fig. 2</a:t>
            </a:r>
            <a:endParaRPr lang="en-US" sz="1800" kern="0" dirty="0" smtClean="0"/>
          </a:p>
          <a:p>
            <a:endParaRPr lang="en-US" sz="1800" kern="0" dirty="0" smtClean="0"/>
          </a:p>
          <a:p>
            <a:r>
              <a:rPr lang="en-US" sz="1800" kern="0" dirty="0" smtClean="0"/>
              <a:t>It is shown that only by changing coordinates of “L” and “A” </a:t>
            </a:r>
            <a:r>
              <a:rPr lang="en-US" sz="1800" kern="0" dirty="0" smtClean="0"/>
              <a:t>position</a:t>
            </a:r>
          </a:p>
          <a:p>
            <a:pPr lvl="1"/>
            <a:r>
              <a:rPr lang="en-US" sz="1800" kern="0" dirty="0" smtClean="0"/>
              <a:t>a </a:t>
            </a:r>
            <a:r>
              <a:rPr lang="en-US" sz="1800" kern="0" dirty="0" smtClean="0"/>
              <a:t>gain of  </a:t>
            </a:r>
            <a:r>
              <a:rPr lang="en-US" sz="1800" b="1" kern="0" dirty="0" smtClean="0"/>
              <a:t>-0.07%</a:t>
            </a:r>
            <a:r>
              <a:rPr lang="en-US" sz="1800" kern="0" dirty="0" smtClean="0"/>
              <a:t> is achieved for “AI”</a:t>
            </a:r>
          </a:p>
          <a:p>
            <a:pPr lvl="1"/>
            <a:r>
              <a:rPr lang="en-US" sz="1800" kern="0" dirty="0"/>
              <a:t>a gain of  </a:t>
            </a:r>
            <a:r>
              <a:rPr lang="en-US" sz="1800" b="1" kern="0" dirty="0"/>
              <a:t>-</a:t>
            </a:r>
            <a:r>
              <a:rPr lang="en-US" sz="1800" b="1" kern="0" dirty="0" smtClean="0"/>
              <a:t>0.02%</a:t>
            </a:r>
            <a:r>
              <a:rPr lang="en-US" sz="1800" kern="0" dirty="0" smtClean="0"/>
              <a:t> </a:t>
            </a:r>
            <a:r>
              <a:rPr lang="en-US" sz="1800" kern="0" dirty="0"/>
              <a:t>is achieved for </a:t>
            </a:r>
            <a:r>
              <a:rPr lang="en-US" sz="1800" kern="0" dirty="0" smtClean="0"/>
              <a:t>“</a:t>
            </a:r>
            <a:r>
              <a:rPr lang="en-US" altLang="zh-CN" sz="1800" kern="0" dirty="0"/>
              <a:t>RA</a:t>
            </a:r>
            <a:r>
              <a:rPr lang="en-US" sz="1800" kern="0" dirty="0" smtClean="0"/>
              <a:t>”</a:t>
            </a:r>
            <a:endParaRPr lang="en-US" sz="1800" kern="0" dirty="0"/>
          </a:p>
          <a:p>
            <a:pPr lvl="2"/>
            <a:endParaRPr lang="en-US" sz="1800" kern="0" dirty="0"/>
          </a:p>
          <a:p>
            <a:pPr lvl="1"/>
            <a:endParaRPr lang="en-US" sz="1800" b="1" kern="0" dirty="0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216368" y="912461"/>
            <a:ext cx="2008506" cy="1848484"/>
            <a:chOff x="0" y="0"/>
            <a:chExt cx="2008575" cy="1848585"/>
          </a:xfrm>
        </p:grpSpPr>
        <p:sp>
          <p:nvSpPr>
            <p:cNvPr id="10" name="Rectangle 9"/>
            <p:cNvSpPr/>
            <p:nvPr/>
          </p:nvSpPr>
          <p:spPr>
            <a:xfrm>
              <a:off x="418672" y="415201"/>
              <a:ext cx="1589903" cy="14333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415201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kern="1200">
                  <a:solidFill>
                    <a:srgbClr val="000000"/>
                  </a:solidFill>
                  <a:effectLst/>
                  <a:latin typeface="Calibri Light" panose="020F0302020204030204" pitchFamily="34" charset="0"/>
                  <a:ea typeface="DengXian"/>
                  <a:cs typeface="Times New Roman" panose="02020603050405020304" pitchFamily="18" charset="0"/>
                </a:rPr>
                <a:t>L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18672" y="0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>
                  <a:solidFill>
                    <a:srgbClr val="000000"/>
                  </a:solidFill>
                  <a:effectLst/>
                  <a:ea typeface="DengXian"/>
                  <a:cs typeface="Times New Roman" panose="02020603050405020304" pitchFamily="18" charset="0"/>
                </a:rPr>
                <a:t>A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148754" y="3659170"/>
            <a:ext cx="2008506" cy="1848484"/>
            <a:chOff x="0" y="0"/>
            <a:chExt cx="2008575" cy="1848585"/>
          </a:xfrm>
        </p:grpSpPr>
        <p:sp>
          <p:nvSpPr>
            <p:cNvPr id="14" name="Rectangle 13"/>
            <p:cNvSpPr/>
            <p:nvPr/>
          </p:nvSpPr>
          <p:spPr>
            <a:xfrm>
              <a:off x="418672" y="415201"/>
              <a:ext cx="1589903" cy="14333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0" y="1433384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kern="1200">
                  <a:solidFill>
                    <a:srgbClr val="000000"/>
                  </a:solidFill>
                  <a:effectLst/>
                  <a:latin typeface="Calibri Light" panose="020F0302020204030204" pitchFamily="34" charset="0"/>
                  <a:ea typeface="等线"/>
                  <a:cs typeface="Times New Roman" panose="02020603050405020304" pitchFamily="18" charset="0"/>
                </a:rPr>
                <a:t>L</a:t>
              </a:r>
              <a:endParaRPr lang="en-US" sz="1200">
                <a:effectLst/>
                <a:latin typeface="Times New Roman" panose="02020603050405020304" pitchFamily="18" charset="0"/>
                <a:ea typeface="等线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589903" y="0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>
                  <a:solidFill>
                    <a:srgbClr val="000000"/>
                  </a:solidFill>
                  <a:effectLst/>
                  <a:ea typeface="等线"/>
                  <a:cs typeface="Times New Roman" panose="02020603050405020304" pitchFamily="18" charset="0"/>
                </a:rPr>
                <a:t>A</a:t>
              </a:r>
              <a:endParaRPr lang="en-US" sz="1200">
                <a:effectLst/>
                <a:latin typeface="Times New Roman" panose="02020603050405020304" pitchFamily="18" charset="0"/>
                <a:ea typeface="等线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754992" y="5548999"/>
            <a:ext cx="3214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Fig. 2: Neighbor Intra Modes used in L0222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50069" y="4329336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Current Coding </a:t>
            </a:r>
          </a:p>
          <a:p>
            <a:r>
              <a:rPr lang="en-US" dirty="0" smtClean="0"/>
              <a:t>Unit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9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Aligned positions: compare L0222 with </a:t>
            </a:r>
            <a:br>
              <a:rPr lang="en-US" altLang="zh-CN" dirty="0" smtClean="0"/>
            </a:br>
            <a:r>
              <a:rPr lang="en-US" altLang="zh-CN" dirty="0" smtClean="0"/>
              <a:t>3 MPM of same positions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914400"/>
            <a:ext cx="8915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kern="0" dirty="0" smtClean="0"/>
              <a:t>Anchor: 3 MPM with same position; Tester: L0222</a:t>
            </a:r>
          </a:p>
          <a:p>
            <a:pPr marL="0" indent="0">
              <a:buNone/>
            </a:pPr>
            <a:endParaRPr lang="en-US" sz="1800" kern="0" dirty="0" smtClean="0"/>
          </a:p>
          <a:p>
            <a:endParaRPr lang="en-US" sz="1800" kern="0" dirty="0" smtClean="0"/>
          </a:p>
          <a:p>
            <a:endParaRPr lang="en-US" sz="1800" kern="0" dirty="0"/>
          </a:p>
          <a:p>
            <a:pPr lvl="1"/>
            <a:endParaRPr lang="en-US" sz="1800" b="1" kern="0" dirty="0">
              <a:solidFill>
                <a:srgbClr val="FF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767513" y="1106856"/>
            <a:ext cx="3214687" cy="2626944"/>
            <a:chOff x="6059792" y="3659170"/>
            <a:chExt cx="3214687" cy="2626944"/>
          </a:xfrm>
        </p:grpSpPr>
        <p:sp>
          <p:nvSpPr>
            <p:cNvPr id="7" name="TextBox 6"/>
            <p:cNvSpPr txBox="1"/>
            <p:nvPr/>
          </p:nvSpPr>
          <p:spPr>
            <a:xfrm>
              <a:off x="6850069" y="4329336"/>
              <a:ext cx="14401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Current Coding </a:t>
              </a:r>
            </a:p>
            <a:p>
              <a:r>
                <a:rPr lang="en-US" dirty="0" smtClean="0"/>
                <a:t>Unit</a:t>
              </a:r>
              <a:endParaRPr lang="en-US" dirty="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6148754" y="3659170"/>
              <a:ext cx="2008506" cy="1848484"/>
              <a:chOff x="0" y="0"/>
              <a:chExt cx="2008575" cy="184858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18672" y="415201"/>
                <a:ext cx="1589903" cy="143338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0" y="1433384"/>
                <a:ext cx="418672" cy="41520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kern="1200">
                    <a:solidFill>
                      <a:srgbClr val="000000"/>
                    </a:solidFill>
                    <a:effectLst/>
                    <a:latin typeface="Calibri Light" panose="020F0302020204030204" pitchFamily="34" charset="0"/>
                    <a:ea typeface="等线"/>
                    <a:cs typeface="Times New Roman" panose="02020603050405020304" pitchFamily="18" charset="0"/>
                  </a:rPr>
                  <a:t>L</a:t>
                </a:r>
                <a:endParaRPr lang="en-US" sz="1200">
                  <a:effectLst/>
                  <a:latin typeface="Times New Roman" panose="02020603050405020304" pitchFamily="18" charset="0"/>
                  <a:ea typeface="等线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589903" y="0"/>
                <a:ext cx="418672" cy="41520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kern="1200">
                    <a:solidFill>
                      <a:srgbClr val="000000"/>
                    </a:solidFill>
                    <a:effectLst/>
                    <a:ea typeface="等线"/>
                    <a:cs typeface="Times New Roman" panose="02020603050405020304" pitchFamily="18" charset="0"/>
                  </a:rPr>
                  <a:t>A</a:t>
                </a:r>
                <a:endParaRPr lang="en-US" sz="1200">
                  <a:effectLst/>
                  <a:latin typeface="Times New Roman" panose="02020603050405020304" pitchFamily="18" charset="0"/>
                  <a:ea typeface="等线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059792" y="5701339"/>
              <a:ext cx="32146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Fig. </a:t>
              </a:r>
              <a:r>
                <a:rPr lang="en-US" sz="1600" dirty="0"/>
                <a:t>1</a:t>
              </a:r>
              <a:r>
                <a:rPr lang="en-US" sz="1600" dirty="0" smtClean="0"/>
                <a:t>: Neighbors used in </a:t>
              </a:r>
            </a:p>
            <a:p>
              <a:r>
                <a:rPr lang="en-US" sz="1600" dirty="0" smtClean="0"/>
                <a:t>Two proposals</a:t>
              </a:r>
            </a:p>
          </p:txBody>
        </p:sp>
      </p:grp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653632"/>
              </p:ext>
            </p:extLst>
          </p:nvPr>
        </p:nvGraphicFramePr>
        <p:xfrm>
          <a:off x="806946" y="1729060"/>
          <a:ext cx="5441451" cy="2043920"/>
        </p:xfrm>
        <a:graphic>
          <a:graphicData uri="http://schemas.openxmlformats.org/drawingml/2006/table">
            <a:tbl>
              <a:tblPr firstRow="1" firstCol="1" bandRow="1"/>
              <a:tblGrid>
                <a:gridCol w="1285876"/>
                <a:gridCol w="831115"/>
                <a:gridCol w="831115"/>
                <a:gridCol w="831115"/>
                <a:gridCol w="831115"/>
                <a:gridCol w="831115"/>
              </a:tblGrid>
              <a:tr h="204392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Over L0154 Test1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439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431414"/>
              </p:ext>
            </p:extLst>
          </p:nvPr>
        </p:nvGraphicFramePr>
        <p:xfrm>
          <a:off x="822570" y="3925262"/>
          <a:ext cx="5425829" cy="2170741"/>
        </p:xfrm>
        <a:graphic>
          <a:graphicData uri="http://schemas.openxmlformats.org/drawingml/2006/table">
            <a:tbl>
              <a:tblPr firstRow="1" firstCol="1" bandRow="1"/>
              <a:tblGrid>
                <a:gridCol w="1282184"/>
                <a:gridCol w="828729"/>
                <a:gridCol w="828729"/>
                <a:gridCol w="828729"/>
                <a:gridCol w="828729"/>
                <a:gridCol w="828729"/>
              </a:tblGrid>
              <a:tr h="201817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Over L0154 Test1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1817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543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25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Additional experiment with high QP </a:t>
            </a:r>
            <a:br>
              <a:rPr lang="en-US" dirty="0" smtClean="0"/>
            </a:br>
            <a:r>
              <a:rPr lang="en-US" dirty="0" smtClean="0"/>
              <a:t>(27, 32, 37, 42)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9067862"/>
              </p:ext>
            </p:extLst>
          </p:nvPr>
        </p:nvGraphicFramePr>
        <p:xfrm>
          <a:off x="838200" y="2362200"/>
          <a:ext cx="5786437" cy="2667005"/>
        </p:xfrm>
        <a:graphic>
          <a:graphicData uri="http://schemas.openxmlformats.org/drawingml/2006/table">
            <a:tbl>
              <a:tblPr/>
              <a:tblGrid>
                <a:gridCol w="1362492"/>
                <a:gridCol w="884789"/>
                <a:gridCol w="884789"/>
                <a:gridCol w="884789"/>
                <a:gridCol w="884789"/>
                <a:gridCol w="884789"/>
              </a:tblGrid>
              <a:tr h="24245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245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BMS-2.0.1 with VTM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245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24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4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4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4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24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04800" y="99060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altLang="zh-CN" sz="2000" kern="0" dirty="0" smtClean="0"/>
              <a:t>Anchor: VTM 2.0.1 (All Intra)</a:t>
            </a:r>
          </a:p>
          <a:p>
            <a:r>
              <a:rPr lang="en-US" altLang="zh-CN" sz="2000" kern="0" dirty="0" smtClean="0"/>
              <a:t>Test: L0222</a:t>
            </a:r>
          </a:p>
        </p:txBody>
      </p:sp>
    </p:spTree>
    <p:extLst>
      <p:ext uri="{BB962C8B-B14F-4D97-AF65-F5344CB8AC3E}">
        <p14:creationId xmlns:p14="http://schemas.microsoft.com/office/powerpoint/2010/main" val="42950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1877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Summary &amp; 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55639"/>
            <a:ext cx="8496300" cy="5218113"/>
          </a:xfrm>
        </p:spPr>
        <p:txBody>
          <a:bodyPr/>
          <a:lstStyle/>
          <a:p>
            <a:r>
              <a:rPr lang="en-US" altLang="zh-CN" sz="2000" dirty="0" smtClean="0"/>
              <a:t>After position is aligned:</a:t>
            </a:r>
          </a:p>
          <a:p>
            <a:pPr lvl="1"/>
            <a:r>
              <a:rPr lang="en-US" altLang="zh-CN" sz="1800" dirty="0" smtClean="0"/>
              <a:t>6-MPM approach still has </a:t>
            </a:r>
            <a:r>
              <a:rPr lang="en-US" altLang="zh-CN" sz="1800" dirty="0"/>
              <a:t>coding gain </a:t>
            </a:r>
            <a:r>
              <a:rPr lang="en-US" altLang="zh-CN" sz="1800" b="1" dirty="0" smtClean="0"/>
              <a:t>-</a:t>
            </a:r>
            <a:r>
              <a:rPr lang="en-US" altLang="zh-CN" sz="1800" b="1" dirty="0" smtClean="0"/>
              <a:t>0.26% </a:t>
            </a:r>
            <a:r>
              <a:rPr lang="en-US" altLang="zh-CN" sz="1800" dirty="0" smtClean="0"/>
              <a:t>for AI and </a:t>
            </a:r>
            <a:r>
              <a:rPr lang="en-US" altLang="zh-CN" sz="1800" b="1" dirty="0" smtClean="0"/>
              <a:t>-0.11%</a:t>
            </a:r>
            <a:r>
              <a:rPr lang="en-US" altLang="zh-CN" sz="1800" dirty="0" smtClean="0"/>
              <a:t> for RA.</a:t>
            </a:r>
            <a:endParaRPr lang="en-US" altLang="zh-CN" sz="1800" dirty="0" smtClean="0"/>
          </a:p>
          <a:p>
            <a:pPr lvl="1"/>
            <a:r>
              <a:rPr lang="en-US" altLang="zh-CN" sz="1800" b="1" dirty="0" smtClean="0"/>
              <a:t>Partial RA results </a:t>
            </a:r>
            <a:r>
              <a:rPr lang="en-US" altLang="zh-CN" sz="1800" b="1" dirty="0"/>
              <a:t>3</a:t>
            </a:r>
            <a:r>
              <a:rPr lang="en-US" altLang="zh-CN" sz="1800" b="1" dirty="0" smtClean="0"/>
              <a:t> VTM</a:t>
            </a:r>
            <a:r>
              <a:rPr lang="en-US" sz="1800" dirty="0" smtClean="0"/>
              <a:t> </a:t>
            </a:r>
            <a:r>
              <a:rPr lang="en-US" altLang="zh-CN" sz="1800" b="1" dirty="0" smtClean="0"/>
              <a:t>show no BD-Rate benefit. </a:t>
            </a:r>
          </a:p>
          <a:p>
            <a:pPr lvl="1"/>
            <a:r>
              <a:rPr lang="en-US" altLang="zh-CN" sz="1800" b="1" dirty="0" smtClean="0"/>
              <a:t>With High QPs 6 MPM seems show more potential</a:t>
            </a:r>
          </a:p>
          <a:p>
            <a:pPr lvl="1"/>
            <a:r>
              <a:rPr lang="en-US" altLang="zh-CN" sz="1800" b="1" dirty="0" smtClean="0"/>
              <a:t>NO additional syntax elements are needed</a:t>
            </a:r>
          </a:p>
          <a:p>
            <a:r>
              <a:rPr lang="en-US" altLang="zh-CN" sz="1800" dirty="0" smtClean="0"/>
              <a:t>Addressed concerns of last meeting</a:t>
            </a:r>
          </a:p>
          <a:p>
            <a:pPr lvl="1"/>
            <a:r>
              <a:rPr lang="en-US" altLang="zh-CN" sz="1800" dirty="0" smtClean="0"/>
              <a:t>CABAC </a:t>
            </a:r>
            <a:r>
              <a:rPr lang="en-US" altLang="zh-CN" sz="1800" dirty="0"/>
              <a:t>and MPM decoupled</a:t>
            </a:r>
          </a:p>
          <a:p>
            <a:pPr lvl="1"/>
            <a:r>
              <a:rPr lang="en-US" altLang="zh-CN" sz="1800" dirty="0"/>
              <a:t>RD #check</a:t>
            </a:r>
            <a:r>
              <a:rPr lang="en-US" altLang="zh-CN" sz="1800" b="1" dirty="0"/>
              <a:t> </a:t>
            </a:r>
            <a:r>
              <a:rPr lang="en-US" altLang="zh-CN" sz="1800" dirty="0"/>
              <a:t>aligned</a:t>
            </a:r>
            <a:r>
              <a:rPr lang="en-US" altLang="zh-CN" sz="1800" b="1" dirty="0"/>
              <a:t> </a:t>
            </a:r>
            <a:r>
              <a:rPr lang="en-US" altLang="zh-CN" sz="1800" dirty="0"/>
              <a:t>with VTM 2.0.1</a:t>
            </a:r>
          </a:p>
          <a:p>
            <a:pPr lvl="1"/>
            <a:r>
              <a:rPr lang="en-US" altLang="zh-CN" sz="1800" dirty="0"/>
              <a:t>Line buffer constrain considered for CUs along CTU </a:t>
            </a:r>
          </a:p>
          <a:p>
            <a:pPr lvl="1"/>
            <a:r>
              <a:rPr lang="en-US" altLang="zh-CN" sz="1800" dirty="0"/>
              <a:t>Limited #checks: 3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more in MPM and 1 more in non-MPM w/o mask </a:t>
            </a:r>
            <a:r>
              <a:rPr lang="en-US" altLang="zh-CN" sz="1800" dirty="0" smtClean="0"/>
              <a:t>table</a:t>
            </a:r>
          </a:p>
          <a:p>
            <a:r>
              <a:rPr lang="en-US" altLang="zh-CN" sz="1800" dirty="0" smtClean="0">
                <a:solidFill>
                  <a:srgbClr val="C00000"/>
                </a:solidFill>
              </a:rPr>
              <a:t>We suggest to adopt L0222 for Intra mode signaling</a:t>
            </a:r>
          </a:p>
          <a:p>
            <a:endParaRPr lang="en-US" altLang="zh-CN" sz="1500" dirty="0" smtClean="0"/>
          </a:p>
          <a:p>
            <a:endParaRPr lang="zh-CN" altLang="en-US" sz="17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75422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827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Backup: compare L0222 vs. VTM2.0.1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7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914400"/>
            <a:ext cx="8915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kern="0" dirty="0" smtClean="0"/>
              <a:t>Anchor: VTM2.0.1;  Tester: L0222, run in same cluster. </a:t>
            </a:r>
          </a:p>
          <a:p>
            <a:pPr marL="0" indent="0">
              <a:buNone/>
            </a:pPr>
            <a:endParaRPr lang="en-US" sz="1800" kern="0" dirty="0" smtClean="0"/>
          </a:p>
          <a:p>
            <a:endParaRPr lang="en-US" sz="1800" kern="0" dirty="0" smtClean="0"/>
          </a:p>
          <a:p>
            <a:endParaRPr lang="en-US" sz="1800" kern="0" dirty="0"/>
          </a:p>
          <a:p>
            <a:pPr lvl="1"/>
            <a:endParaRPr lang="en-US" sz="1800" b="1" kern="0" dirty="0">
              <a:solidFill>
                <a:srgbClr val="FF0000"/>
              </a:solidFill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293333"/>
              </p:ext>
            </p:extLst>
          </p:nvPr>
        </p:nvGraphicFramePr>
        <p:xfrm>
          <a:off x="806946" y="1729060"/>
          <a:ext cx="5441451" cy="2043920"/>
        </p:xfrm>
        <a:graphic>
          <a:graphicData uri="http://schemas.openxmlformats.org/drawingml/2006/table">
            <a:tbl>
              <a:tblPr firstRow="1" firstCol="1" bandRow="1"/>
              <a:tblGrid>
                <a:gridCol w="1285876"/>
                <a:gridCol w="831115"/>
                <a:gridCol w="831115"/>
                <a:gridCol w="831115"/>
                <a:gridCol w="831115"/>
                <a:gridCol w="831115"/>
              </a:tblGrid>
              <a:tr h="204392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Over L0154 Test1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439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/>
          </p:nvPr>
        </p:nvGraphicFramePr>
        <p:xfrm>
          <a:off x="822570" y="3925262"/>
          <a:ext cx="5425829" cy="2170741"/>
        </p:xfrm>
        <a:graphic>
          <a:graphicData uri="http://schemas.openxmlformats.org/drawingml/2006/table">
            <a:tbl>
              <a:tblPr firstRow="1" firstCol="1" bandRow="1"/>
              <a:tblGrid>
                <a:gridCol w="1282184"/>
                <a:gridCol w="828729"/>
                <a:gridCol w="828729"/>
                <a:gridCol w="828729"/>
                <a:gridCol w="828729"/>
                <a:gridCol w="828729"/>
              </a:tblGrid>
              <a:tr h="201817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Over L0154 Test1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1817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543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300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Backup: compare 3 VTM with new positions</a:t>
            </a:r>
            <a:br>
              <a:rPr lang="en-US" altLang="zh-CN" dirty="0" smtClean="0"/>
            </a:br>
            <a:r>
              <a:rPr lang="en-US" altLang="zh-CN" dirty="0" smtClean="0"/>
              <a:t> vs. VTM2.0.1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8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838200"/>
            <a:ext cx="8915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endParaRPr lang="en-US" sz="1800" kern="0" dirty="0" smtClean="0"/>
          </a:p>
          <a:p>
            <a:r>
              <a:rPr lang="en-US" sz="1800" kern="0" dirty="0" smtClean="0"/>
              <a:t>Anchor: VTM2.0.1;  Tester: 3 MPM with new positons. </a:t>
            </a:r>
          </a:p>
          <a:p>
            <a:pPr marL="0" indent="0">
              <a:buNone/>
            </a:pPr>
            <a:endParaRPr lang="en-US" sz="1800" kern="0" dirty="0" smtClean="0"/>
          </a:p>
          <a:p>
            <a:endParaRPr lang="en-US" sz="1800" kern="0" dirty="0" smtClean="0"/>
          </a:p>
          <a:p>
            <a:endParaRPr lang="en-US" sz="1800" kern="0" dirty="0"/>
          </a:p>
          <a:p>
            <a:pPr lvl="1"/>
            <a:endParaRPr lang="en-US" sz="1800" b="1" kern="0" dirty="0">
              <a:solidFill>
                <a:srgbClr val="FF0000"/>
              </a:solidFill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904626"/>
              </p:ext>
            </p:extLst>
          </p:nvPr>
        </p:nvGraphicFramePr>
        <p:xfrm>
          <a:off x="806946" y="1729060"/>
          <a:ext cx="5441451" cy="2043920"/>
        </p:xfrm>
        <a:graphic>
          <a:graphicData uri="http://schemas.openxmlformats.org/drawingml/2006/table">
            <a:tbl>
              <a:tblPr firstRow="1" firstCol="1" bandRow="1"/>
              <a:tblGrid>
                <a:gridCol w="1285876"/>
                <a:gridCol w="831115"/>
                <a:gridCol w="831115"/>
                <a:gridCol w="831115"/>
                <a:gridCol w="831115"/>
                <a:gridCol w="831115"/>
              </a:tblGrid>
              <a:tr h="204392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Over L0154 Test1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439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3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18125"/>
              </p:ext>
            </p:extLst>
          </p:nvPr>
        </p:nvGraphicFramePr>
        <p:xfrm>
          <a:off x="822570" y="3925262"/>
          <a:ext cx="5425829" cy="2170741"/>
        </p:xfrm>
        <a:graphic>
          <a:graphicData uri="http://schemas.openxmlformats.org/drawingml/2006/table">
            <a:tbl>
              <a:tblPr firstRow="1" firstCol="1" bandRow="1"/>
              <a:tblGrid>
                <a:gridCol w="1282184"/>
                <a:gridCol w="828729"/>
                <a:gridCol w="828729"/>
                <a:gridCol w="828729"/>
                <a:gridCol w="828729"/>
                <a:gridCol w="828729"/>
              </a:tblGrid>
              <a:tr h="201817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Over L0154 Test1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1817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8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543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12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525188"/>
              </p:ext>
            </p:extLst>
          </p:nvPr>
        </p:nvGraphicFramePr>
        <p:xfrm>
          <a:off x="19929" y="1375120"/>
          <a:ext cx="9124070" cy="4416080"/>
        </p:xfrm>
        <a:graphic>
          <a:graphicData uri="http://schemas.openxmlformats.org/drawingml/2006/table">
            <a:tbl>
              <a:tblPr firstRow="1" firstCol="1" bandRow="1"/>
              <a:tblGrid>
                <a:gridCol w="532378"/>
                <a:gridCol w="584854"/>
                <a:gridCol w="537457"/>
                <a:gridCol w="581469"/>
                <a:gridCol w="683035"/>
                <a:gridCol w="553539"/>
                <a:gridCol w="661030"/>
                <a:gridCol w="635637"/>
                <a:gridCol w="556924"/>
                <a:gridCol w="741437"/>
                <a:gridCol w="574698"/>
                <a:gridCol w="459589"/>
                <a:gridCol w="353791"/>
                <a:gridCol w="363947"/>
                <a:gridCol w="566234"/>
                <a:gridCol w="738051"/>
              </a:tblGrid>
              <a:tr h="131805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 number of neighbors to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Line buffer required?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0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0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layers of if conditions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 number of comparison operator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 number of logical operators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 number of assignment operators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 number of increments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 number of bit operation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Parsing dependency?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Number of Context modeling for MPM coding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number of full RDO checks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Has LUT?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LUT size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Number of condition check for remaining modes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Non-MPM coding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07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VTM2 3MPM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b="1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 or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6-bit FLC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6.1.1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 or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6.2.1a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 or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6.3.1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 or 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6.3.2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 or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6.4.1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 or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6-bit FLC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6.4.2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 or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6-bit FLC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6.5.1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 or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1" dirty="0"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7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Combo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 or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9929" y="304800"/>
            <a:ext cx="8064500" cy="633412"/>
          </a:xfrm>
          <a:prstGeom prst="rect">
            <a:avLst/>
          </a:prstGeom>
        </p:spPr>
        <p:txBody>
          <a:bodyPr/>
          <a:lstStyle>
            <a:lvl1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2pPr>
            <a:lvl3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3pPr>
            <a:lvl4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4pPr>
            <a:lvl5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5pPr>
            <a:lvl6pPr marL="4572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6pPr>
            <a:lvl7pPr marL="9144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7pPr>
            <a:lvl8pPr marL="13716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8pPr>
            <a:lvl9pPr marL="18288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9pPr>
          </a:lstStyle>
          <a:p>
            <a:r>
              <a:rPr lang="en-US" altLang="zh-CN" kern="0" dirty="0" smtClean="0"/>
              <a:t>Complexity table of VTM and L0222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51704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193098</TotalTime>
  <Words>1527</Words>
  <Application>Microsoft Office PowerPoint</Application>
  <PresentationFormat>On-screen Show (4:3)</PresentationFormat>
  <Paragraphs>631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32" baseType="lpstr">
      <vt:lpstr>DengXian</vt:lpstr>
      <vt:lpstr>DengXian</vt:lpstr>
      <vt:lpstr>FrutigerNext LT Bold</vt:lpstr>
      <vt:lpstr>FrutigerNext LT Medium</vt:lpstr>
      <vt:lpstr>FrutigerNext LT Regular</vt:lpstr>
      <vt:lpstr>맑은 고딕</vt:lpstr>
      <vt:lpstr>맑은 고딕</vt:lpstr>
      <vt:lpstr>ＭＳ Ｐゴシック</vt:lpstr>
      <vt:lpstr>ＭＳ Ｐゴシック</vt:lpstr>
      <vt:lpstr>SimHei</vt:lpstr>
      <vt:lpstr>宋体</vt:lpstr>
      <vt:lpstr>华文细黑</vt:lpstr>
      <vt:lpstr>삼성고딕 M</vt:lpstr>
      <vt:lpstr>삼성긴고딕OTF ExtraBold</vt:lpstr>
      <vt:lpstr>Arial</vt:lpstr>
      <vt:lpstr>Calibri</vt:lpstr>
      <vt:lpstr>Calibri Light</vt:lpstr>
      <vt:lpstr>Times New Roman</vt:lpstr>
      <vt:lpstr>Wingdings</vt:lpstr>
      <vt:lpstr>Wingdings 3</vt:lpstr>
      <vt:lpstr>Slide Template—English（20060512） </vt:lpstr>
      <vt:lpstr>Custom Design</vt:lpstr>
      <vt:lpstr>JVET-L0689 CE3-related: Comparison of Intra mode coding between L0222 and 3 MPM</vt:lpstr>
      <vt:lpstr>Unaligned position between VTM and L0222</vt:lpstr>
      <vt:lpstr>Aligned positions: compare L0222 with  3 MPM of same positions</vt:lpstr>
      <vt:lpstr>Additional experiment with high QP  (27, 32, 37, 42)  </vt:lpstr>
      <vt:lpstr>Summary &amp; Conclusion</vt:lpstr>
      <vt:lpstr>PowerPoint Presentation</vt:lpstr>
      <vt:lpstr>Backup: compare L0222 vs. VTM2.0.1</vt:lpstr>
      <vt:lpstr>Backup: compare 3 VTM with new positions  vs. VTM2.0.1</vt:lpstr>
      <vt:lpstr>PowerPoint Presentation</vt:lpstr>
      <vt:lpstr>Complexity analysis (from K0529)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Biao Wang</cp:lastModifiedBy>
  <cp:revision>9387</cp:revision>
  <dcterms:created xsi:type="dcterms:W3CDTF">2005-06-03T02:22:32Z</dcterms:created>
  <dcterms:modified xsi:type="dcterms:W3CDTF">2018-10-08T08:54:10Z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1531159379</vt:lpwstr>
  </property>
</Properties>
</file>