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9" r:id="rId5"/>
    <p:sldId id="260" r:id="rId6"/>
    <p:sldId id="265" r:id="rId7"/>
    <p:sldId id="261" r:id="rId8"/>
    <p:sldId id="263" r:id="rId9"/>
    <p:sldId id="266" r:id="rId10"/>
    <p:sldId id="267" r:id="rId11"/>
    <p:sldId id="262" r:id="rId12"/>
    <p:sldId id="259" r:id="rId13"/>
    <p:sldId id="26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38" autoAdjust="0"/>
    <p:restoredTop sz="94660"/>
  </p:normalViewPr>
  <p:slideViewPr>
    <p:cSldViewPr snapToGrid="0">
      <p:cViewPr varScale="1">
        <p:scale>
          <a:sx n="74" d="100"/>
          <a:sy n="74" d="100"/>
        </p:scale>
        <p:origin x="81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C9E7246-0CAE-4939-98FB-8B169CD257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86A6235-7426-4C9E-B86E-0C1B0B0690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AD1D83D-19A6-41FC-B40F-92DC108A3B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6D8C0-6D51-4246-BBF4-0D8F42F9881C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8AE7FEC-FF3C-49B3-9B17-9319BFE8E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3E739C5-36A7-4563-BB63-C247BF531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80C-A301-4670-92F1-1C337013C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182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1BBD892-F928-4ABA-9F9C-37E342352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FD0DC66-D634-4F0C-9002-B63A4542BA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2AA9695-54CD-4DF2-945F-D95CAEE17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6D8C0-6D51-4246-BBF4-0D8F42F9881C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A30A91D-6DFF-4AEB-BA5F-317852F24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AD6A916-789D-405E-A09A-68B3D4E34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80C-A301-4670-92F1-1C337013C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891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4D00B3A5-1056-47F4-A992-E0DA76B03F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45E0DFD8-A7F1-4CD3-B941-26479F95A8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D2F7783-811A-4FE6-9C83-67CF49483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6D8C0-6D51-4246-BBF4-0D8F42F9881C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8C481E3-F9FC-4DD8-B868-44D5D23F3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59E985C-9F4B-4F89-9598-11D3AB2F6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80C-A301-4670-92F1-1C337013C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128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74317C6-4241-4D8A-8A35-C03379584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24EA310-4C52-4006-8F01-7D8B332BB2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97EDC9D-41C9-4C5B-A86A-EED67D8C0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6D8C0-6D51-4246-BBF4-0D8F42F9881C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ED1FB7B-AEC7-431D-AA19-108503FDD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F162EF8-9FE9-4005-BA8D-926137FAE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80C-A301-4670-92F1-1C337013C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662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F5325AA-E092-4DCD-B2B7-4F99896E0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88BB827-0262-4BBC-A002-12092F3DBB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ABE1FA6-504D-4F9A-8594-B7675E896C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6D8C0-6D51-4246-BBF4-0D8F42F9881C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FE23ACC-56A4-4B28-99C2-696120E70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09466F9-8D6F-4196-9D94-E71C3CF65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80C-A301-4670-92F1-1C337013C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6486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7CC2C5D-48EE-46DE-8357-D196388C5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2483CF9-CF73-442A-9F09-E614E28DDC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BAFCA53-B133-452C-A156-4ECE4A34FC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5B93E9F-02B8-4F94-8BE5-F2F7924BF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6D8C0-6D51-4246-BBF4-0D8F42F9881C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E63D446-59FC-4B75-8E5E-38A1673E25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E3DD271-C12C-41CB-A0D8-7463971BC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80C-A301-4670-92F1-1C337013C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2194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84D9623-2E97-4CF0-8200-CCCDB9FE4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8E5D3EA-094A-4E3A-9965-0BCEE2588C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E89C1F8F-188C-4F9C-BB49-A54AD0BF7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1475502B-427A-4780-B6E8-BEB7C596BB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04E081A3-2ED2-45CA-ABC3-A8DC8D9AB8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BE705B0F-D56F-438C-B392-A853C7D45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6D8C0-6D51-4246-BBF4-0D8F42F9881C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5FDC06CE-D71D-4A1C-9C8E-BBD466590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DCCF6E38-5F3E-4F4C-A329-4CF1F0A88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80C-A301-4670-92F1-1C337013C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508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D14515F-C5AD-4738-B1D7-76256129A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2A72E542-6C04-4CB7-A717-A112184ED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6D8C0-6D51-4246-BBF4-0D8F42F9881C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D06EC76E-37FE-4945-9304-0FEA1748B0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A093642F-FE7A-4D23-8BF8-297C199FD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80C-A301-4670-92F1-1C337013C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464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9A10198-7ECF-4335-9742-CE83A6CE3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6D8C0-6D51-4246-BBF4-0D8F42F9881C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56E3368F-350B-4F4D-9F02-3771E7959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D56463F9-2755-40CA-A451-C33BD6573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80C-A301-4670-92F1-1C337013C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503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FE5E563-2E32-4A95-A936-BD28E97EF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666E093-878B-4131-AC89-DBC6C43BA1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B5AF1526-B61E-4DFE-A32D-2B50892EE9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99E8196-16F2-47A7-B8CE-EC636E222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6D8C0-6D51-4246-BBF4-0D8F42F9881C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5651E61A-A46F-4D42-B91E-24A99B6F8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DCF5CA36-551A-42B4-8325-09DBBEB60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80C-A301-4670-92F1-1C337013C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861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6F4296-E0ED-4258-81B7-CD7A45F88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AD17675F-0D92-4E50-8070-6CC60B7704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D2E4D51-8A94-4AD2-825A-D9326776CE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6CBAA07-5CB5-4C9A-B61C-55CB1EA8B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C6D8C0-6D51-4246-BBF4-0D8F42F9881C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79427B0-847B-4666-A9B9-F4156F622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082375B-A478-4282-B810-222FEF10A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80C-A301-4670-92F1-1C337013C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1228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BFD01BEA-2BB0-4E54-8A8D-0F234AEA2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9B35B61-D2C4-4EE3-AFFB-CD8D50542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A27DDE7-F387-4C47-93E9-B11962DC6E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C6D8C0-6D51-4246-BBF4-0D8F42F9881C}" type="datetimeFigureOut">
              <a:rPr lang="en-US" smtClean="0"/>
              <a:t>10/5/2018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F4C0861-A86B-44BF-89A4-ABAFAF4627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27C3803-1BCF-424A-B51B-6BB42977A4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A280C-A301-4670-92F1-1C337013C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749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47B6ADA-3EAD-4640-9DED-A0EFEA9E23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CE11-related: CTU line buffer reduction for long filter deblocking (JVET-L0572)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D5FD4A4-976B-404C-B068-F04BF83A75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A.M. Kotra, S. Esenlik, B. Wang, J. Chen (Huawei), W. Zhu, </a:t>
            </a:r>
            <a:r>
              <a:rPr lang="en-US" u="sng" dirty="0"/>
              <a:t>K. Misra</a:t>
            </a:r>
            <a:r>
              <a:rPr lang="en-US" dirty="0"/>
              <a:t>, P. Cowan, A. </a:t>
            </a:r>
            <a:r>
              <a:rPr lang="en-US" dirty="0" err="1"/>
              <a:t>Segall</a:t>
            </a:r>
            <a:r>
              <a:rPr lang="en-US" dirty="0"/>
              <a:t> (Sharp)</a:t>
            </a:r>
          </a:p>
        </p:txBody>
      </p:sp>
    </p:spTree>
    <p:extLst>
      <p:ext uri="{BB962C8B-B14F-4D97-AF65-F5344CB8AC3E}">
        <p14:creationId xmlns:p14="http://schemas.microsoft.com/office/powerpoint/2010/main" val="257116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E9BEEAF-E774-4F20-B177-0D02617FB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7D9D87C-318D-47DD-B3E7-A23F35B689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71550" lvl="1" indent="-514350">
              <a:buFont typeface="+mj-lt"/>
              <a:buAutoNum type="arabicPeriod"/>
            </a:pPr>
            <a:r>
              <a:rPr lang="en-US" sz="2800" dirty="0"/>
              <a:t>Limited support long filters for large </a:t>
            </a:r>
            <a:r>
              <a:rPr lang="en-US" sz="2800" dirty="0" err="1"/>
              <a:t>luma</a:t>
            </a:r>
            <a:r>
              <a:rPr lang="en-US" sz="2800" dirty="0"/>
              <a:t> blocks for above CTU boundary (to reduce CTU line buffers)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 dirty="0"/>
              <a:t>Samples beyond CTU line boundary are not used in </a:t>
            </a:r>
            <a:r>
              <a:rPr lang="en-US" sz="2800" dirty="0" err="1"/>
              <a:t>deblocking</a:t>
            </a:r>
            <a:r>
              <a:rPr lang="en-US" sz="2800" dirty="0"/>
              <a:t> control process (to reduce CTU line buffers)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 dirty="0"/>
              <a:t>Subsampling of </a:t>
            </a:r>
            <a:r>
              <a:rPr lang="en-US" sz="2800" dirty="0" err="1"/>
              <a:t>chroma</a:t>
            </a:r>
            <a:r>
              <a:rPr lang="en-US" sz="2800" dirty="0"/>
              <a:t> gradient computation to reduce complexity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 dirty="0"/>
              <a:t>Threshold change in strong </a:t>
            </a:r>
            <a:r>
              <a:rPr lang="en-US" sz="2800" dirty="0" err="1"/>
              <a:t>deblocking</a:t>
            </a:r>
            <a:r>
              <a:rPr lang="en-US" sz="2800" dirty="0"/>
              <a:t> condition for </a:t>
            </a:r>
            <a:r>
              <a:rPr lang="en-US" sz="2800" dirty="0" err="1"/>
              <a:t>luma</a:t>
            </a:r>
            <a:r>
              <a:rPr lang="en-US" sz="2800" dirty="0"/>
              <a:t> long filter </a:t>
            </a:r>
            <a:r>
              <a:rPr lang="en-US" sz="2800" dirty="0" err="1"/>
              <a:t>deblocking</a:t>
            </a:r>
            <a:r>
              <a:rPr lang="en-US" sz="2800" dirty="0"/>
              <a:t> for objective gain</a:t>
            </a:r>
          </a:p>
          <a:p>
            <a:r>
              <a:rPr lang="en-US" dirty="0" smtClean="0"/>
              <a:t>We propose to adopt the above changes to VVC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453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E15CE81C-3177-4DA3-8166-16FB0888F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3099158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95FA764-D104-498B-B486-BCE145A21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Luma</a:t>
            </a:r>
            <a:r>
              <a:rPr lang="en-US" dirty="0"/>
              <a:t> long filter for large blocks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0536E60-33DA-4D87-B67F-17087D5B5C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 hangingPunct="0">
              <a:buNone/>
            </a:pPr>
            <a:r>
              <a:rPr lang="en-GB" dirty="0"/>
              <a:t>p</a:t>
            </a:r>
            <a:r>
              <a:rPr lang="en-GB" baseline="-25000" dirty="0"/>
              <a:t>6</a:t>
            </a:r>
            <a:r>
              <a:rPr lang="en-GB" dirty="0"/>
              <a:t>′= (7*p</a:t>
            </a:r>
            <a:r>
              <a:rPr lang="en-GB" baseline="-25000" dirty="0"/>
              <a:t>7</a:t>
            </a:r>
            <a:r>
              <a:rPr lang="en-GB" dirty="0"/>
              <a:t>+2*p</a:t>
            </a:r>
            <a:r>
              <a:rPr lang="en-GB" baseline="-25000" dirty="0"/>
              <a:t>6</a:t>
            </a:r>
            <a:r>
              <a:rPr lang="en-GB" dirty="0"/>
              <a:t>+p</a:t>
            </a:r>
            <a:r>
              <a:rPr lang="en-GB" baseline="-25000" dirty="0"/>
              <a:t>5</a:t>
            </a:r>
            <a:r>
              <a:rPr lang="en-GB" dirty="0"/>
              <a:t>+p</a:t>
            </a:r>
            <a:r>
              <a:rPr lang="en-GB" baseline="-25000" dirty="0"/>
              <a:t>4</a:t>
            </a:r>
            <a:r>
              <a:rPr lang="en-GB" dirty="0"/>
              <a:t>+p</a:t>
            </a:r>
            <a:r>
              <a:rPr lang="en-GB" baseline="-25000" dirty="0"/>
              <a:t>3</a:t>
            </a:r>
            <a:r>
              <a:rPr lang="en-GB" dirty="0"/>
              <a:t>+p</a:t>
            </a:r>
            <a:r>
              <a:rPr lang="en-GB" baseline="-25000" dirty="0"/>
              <a:t>2</a:t>
            </a:r>
            <a:r>
              <a:rPr lang="en-GB" dirty="0"/>
              <a:t>+ p</a:t>
            </a:r>
            <a:r>
              <a:rPr lang="en-GB" baseline="-25000" dirty="0"/>
              <a:t>1</a:t>
            </a:r>
            <a:r>
              <a:rPr lang="en-GB" dirty="0"/>
              <a:t>+p</a:t>
            </a:r>
            <a:r>
              <a:rPr lang="en-GB" baseline="-25000" dirty="0"/>
              <a:t>0</a:t>
            </a:r>
            <a:r>
              <a:rPr lang="en-GB" dirty="0"/>
              <a:t>+q</a:t>
            </a:r>
            <a:r>
              <a:rPr lang="en-GB" baseline="-25000" dirty="0"/>
              <a:t>0</a:t>
            </a:r>
            <a:r>
              <a:rPr lang="en-GB" dirty="0"/>
              <a:t>+ 8) &gt;&gt; 4</a:t>
            </a:r>
            <a:endParaRPr lang="en-US" dirty="0"/>
          </a:p>
          <a:p>
            <a:pPr marL="0" indent="0" hangingPunct="0">
              <a:buNone/>
            </a:pPr>
            <a:r>
              <a:rPr lang="en-GB" dirty="0"/>
              <a:t>p</a:t>
            </a:r>
            <a:r>
              <a:rPr lang="en-GB" baseline="-25000" dirty="0"/>
              <a:t>5</a:t>
            </a:r>
            <a:r>
              <a:rPr lang="en-GB" dirty="0"/>
              <a:t>′= (6*p</a:t>
            </a:r>
            <a:r>
              <a:rPr lang="en-GB" baseline="-25000" dirty="0"/>
              <a:t>7</a:t>
            </a:r>
            <a:r>
              <a:rPr lang="en-GB" dirty="0"/>
              <a:t>+p</a:t>
            </a:r>
            <a:r>
              <a:rPr lang="en-GB" baseline="-25000" dirty="0"/>
              <a:t>6</a:t>
            </a:r>
            <a:r>
              <a:rPr lang="en-GB" dirty="0"/>
              <a:t>+2*p</a:t>
            </a:r>
            <a:r>
              <a:rPr lang="en-GB" baseline="-25000" dirty="0"/>
              <a:t>5</a:t>
            </a:r>
            <a:r>
              <a:rPr lang="en-GB" dirty="0"/>
              <a:t>+p</a:t>
            </a:r>
            <a:r>
              <a:rPr lang="en-GB" baseline="-25000" dirty="0"/>
              <a:t>4</a:t>
            </a:r>
            <a:r>
              <a:rPr lang="en-GB" dirty="0"/>
              <a:t>+p</a:t>
            </a:r>
            <a:r>
              <a:rPr lang="en-GB" baseline="-25000" dirty="0"/>
              <a:t>3</a:t>
            </a:r>
            <a:r>
              <a:rPr lang="en-GB" dirty="0"/>
              <a:t>+p</a:t>
            </a:r>
            <a:r>
              <a:rPr lang="en-GB" baseline="-25000" dirty="0"/>
              <a:t>2</a:t>
            </a:r>
            <a:r>
              <a:rPr lang="en-GB" dirty="0"/>
              <a:t>+p</a:t>
            </a:r>
            <a:r>
              <a:rPr lang="en-GB" baseline="-25000" dirty="0"/>
              <a:t>1</a:t>
            </a:r>
            <a:r>
              <a:rPr lang="en-GB" dirty="0"/>
              <a:t>+p</a:t>
            </a:r>
            <a:r>
              <a:rPr lang="en-GB" baseline="-25000" dirty="0"/>
              <a:t>0</a:t>
            </a:r>
            <a:r>
              <a:rPr lang="en-GB" dirty="0"/>
              <a:t>+q</a:t>
            </a:r>
            <a:r>
              <a:rPr lang="en-GB" baseline="-25000" dirty="0"/>
              <a:t>0</a:t>
            </a:r>
            <a:r>
              <a:rPr lang="en-GB" dirty="0"/>
              <a:t>+q</a:t>
            </a:r>
            <a:r>
              <a:rPr lang="en-GB" baseline="-25000" dirty="0"/>
              <a:t>1</a:t>
            </a:r>
            <a:r>
              <a:rPr lang="en-GB" dirty="0"/>
              <a:t>+ 8) &gt;&gt; 4</a:t>
            </a:r>
            <a:endParaRPr lang="en-US" dirty="0"/>
          </a:p>
          <a:p>
            <a:pPr marL="0" indent="0" hangingPunct="0">
              <a:buNone/>
            </a:pPr>
            <a:r>
              <a:rPr lang="en-GB" dirty="0"/>
              <a:t>p</a:t>
            </a:r>
            <a:r>
              <a:rPr lang="en-GB" baseline="-25000" dirty="0"/>
              <a:t>4</a:t>
            </a:r>
            <a:r>
              <a:rPr lang="en-GB" dirty="0"/>
              <a:t>′= (5*p</a:t>
            </a:r>
            <a:r>
              <a:rPr lang="en-GB" baseline="-25000" dirty="0"/>
              <a:t>7</a:t>
            </a:r>
            <a:r>
              <a:rPr lang="en-GB" dirty="0"/>
              <a:t>+p</a:t>
            </a:r>
            <a:r>
              <a:rPr lang="en-GB" baseline="-25000" dirty="0"/>
              <a:t>6</a:t>
            </a:r>
            <a:r>
              <a:rPr lang="en-GB" dirty="0"/>
              <a:t>+p</a:t>
            </a:r>
            <a:r>
              <a:rPr lang="en-GB" baseline="-25000" dirty="0"/>
              <a:t>5</a:t>
            </a:r>
            <a:r>
              <a:rPr lang="en-GB" dirty="0"/>
              <a:t>+2*p</a:t>
            </a:r>
            <a:r>
              <a:rPr lang="en-GB" baseline="-25000" dirty="0"/>
              <a:t>4</a:t>
            </a:r>
            <a:r>
              <a:rPr lang="en-GB" dirty="0"/>
              <a:t>+p</a:t>
            </a:r>
            <a:r>
              <a:rPr lang="en-GB" baseline="-25000" dirty="0"/>
              <a:t>3</a:t>
            </a:r>
            <a:r>
              <a:rPr lang="en-GB" dirty="0"/>
              <a:t>+p</a:t>
            </a:r>
            <a:r>
              <a:rPr lang="en-GB" baseline="-25000" dirty="0"/>
              <a:t>2</a:t>
            </a:r>
            <a:r>
              <a:rPr lang="en-GB" dirty="0"/>
              <a:t>+p</a:t>
            </a:r>
            <a:r>
              <a:rPr lang="en-GB" baseline="-25000" dirty="0"/>
              <a:t>1</a:t>
            </a:r>
            <a:r>
              <a:rPr lang="en-GB" dirty="0"/>
              <a:t>+p</a:t>
            </a:r>
            <a:r>
              <a:rPr lang="en-GB" baseline="-25000" dirty="0"/>
              <a:t>0</a:t>
            </a:r>
            <a:r>
              <a:rPr lang="en-GB" dirty="0"/>
              <a:t>+q</a:t>
            </a:r>
            <a:r>
              <a:rPr lang="en-GB" baseline="-25000" dirty="0"/>
              <a:t>0</a:t>
            </a:r>
            <a:r>
              <a:rPr lang="en-GB" dirty="0"/>
              <a:t>+q</a:t>
            </a:r>
            <a:r>
              <a:rPr lang="en-GB" baseline="-25000" dirty="0"/>
              <a:t>1</a:t>
            </a:r>
            <a:r>
              <a:rPr lang="en-GB" dirty="0"/>
              <a:t>+q</a:t>
            </a:r>
            <a:r>
              <a:rPr lang="en-GB" baseline="-25000" dirty="0"/>
              <a:t>2</a:t>
            </a:r>
            <a:r>
              <a:rPr lang="en-GB" dirty="0"/>
              <a:t>+ 8) &gt;&gt; 4</a:t>
            </a:r>
            <a:endParaRPr lang="en-US" dirty="0"/>
          </a:p>
          <a:p>
            <a:pPr marL="0" indent="0" hangingPunct="0">
              <a:buNone/>
            </a:pPr>
            <a:r>
              <a:rPr lang="en-GB" dirty="0"/>
              <a:t>p</a:t>
            </a:r>
            <a:r>
              <a:rPr lang="en-GB" baseline="-25000" dirty="0"/>
              <a:t>3</a:t>
            </a:r>
            <a:r>
              <a:rPr lang="en-GB" dirty="0"/>
              <a:t>′= (4*p</a:t>
            </a:r>
            <a:r>
              <a:rPr lang="en-GB" baseline="-25000" dirty="0"/>
              <a:t>7</a:t>
            </a:r>
            <a:r>
              <a:rPr lang="en-GB" dirty="0"/>
              <a:t>+p</a:t>
            </a:r>
            <a:r>
              <a:rPr lang="en-GB" baseline="-25000" dirty="0"/>
              <a:t>6</a:t>
            </a:r>
            <a:r>
              <a:rPr lang="en-GB" dirty="0"/>
              <a:t>+p</a:t>
            </a:r>
            <a:r>
              <a:rPr lang="en-GB" baseline="-25000" dirty="0"/>
              <a:t>5</a:t>
            </a:r>
            <a:r>
              <a:rPr lang="en-GB" dirty="0"/>
              <a:t>+p</a:t>
            </a:r>
            <a:r>
              <a:rPr lang="en-GB" baseline="-25000" dirty="0"/>
              <a:t>4</a:t>
            </a:r>
            <a:r>
              <a:rPr lang="en-GB" dirty="0"/>
              <a:t>+2*p</a:t>
            </a:r>
            <a:r>
              <a:rPr lang="en-GB" baseline="-25000" dirty="0"/>
              <a:t>3</a:t>
            </a:r>
            <a:r>
              <a:rPr lang="en-GB" dirty="0"/>
              <a:t>+p</a:t>
            </a:r>
            <a:r>
              <a:rPr lang="en-GB" baseline="-25000" dirty="0"/>
              <a:t>2</a:t>
            </a:r>
            <a:r>
              <a:rPr lang="en-GB" dirty="0"/>
              <a:t>+p</a:t>
            </a:r>
            <a:r>
              <a:rPr lang="en-GB" baseline="-25000" dirty="0"/>
              <a:t>1</a:t>
            </a:r>
            <a:r>
              <a:rPr lang="en-GB" dirty="0"/>
              <a:t>+p</a:t>
            </a:r>
            <a:r>
              <a:rPr lang="en-GB" baseline="-25000" dirty="0"/>
              <a:t>0</a:t>
            </a:r>
            <a:r>
              <a:rPr lang="en-GB" dirty="0"/>
              <a:t>+q</a:t>
            </a:r>
            <a:r>
              <a:rPr lang="en-GB" baseline="-25000" dirty="0"/>
              <a:t>0</a:t>
            </a:r>
            <a:r>
              <a:rPr lang="en-GB" dirty="0"/>
              <a:t>+q</a:t>
            </a:r>
            <a:r>
              <a:rPr lang="en-GB" baseline="-25000" dirty="0"/>
              <a:t>1</a:t>
            </a:r>
            <a:r>
              <a:rPr lang="en-GB" dirty="0"/>
              <a:t>+q</a:t>
            </a:r>
            <a:r>
              <a:rPr lang="en-GB" baseline="-25000" dirty="0"/>
              <a:t>2</a:t>
            </a:r>
            <a:r>
              <a:rPr lang="en-GB" dirty="0"/>
              <a:t>+q</a:t>
            </a:r>
            <a:r>
              <a:rPr lang="en-GB" baseline="-25000" dirty="0"/>
              <a:t>3</a:t>
            </a:r>
            <a:r>
              <a:rPr lang="en-GB" dirty="0"/>
              <a:t>+ 8) &gt;&gt; 4</a:t>
            </a:r>
            <a:endParaRPr lang="en-US" dirty="0"/>
          </a:p>
          <a:p>
            <a:pPr marL="0" indent="0" hangingPunct="0">
              <a:buNone/>
            </a:pPr>
            <a:r>
              <a:rPr lang="en-GB" dirty="0"/>
              <a:t>p</a:t>
            </a:r>
            <a:r>
              <a:rPr lang="en-GB" baseline="-25000" dirty="0"/>
              <a:t>2</a:t>
            </a:r>
            <a:r>
              <a:rPr lang="en-GB" dirty="0"/>
              <a:t>′= (3*p</a:t>
            </a:r>
            <a:r>
              <a:rPr lang="en-GB" baseline="-25000" dirty="0"/>
              <a:t>7</a:t>
            </a:r>
            <a:r>
              <a:rPr lang="en-GB" dirty="0"/>
              <a:t>+p</a:t>
            </a:r>
            <a:r>
              <a:rPr lang="en-GB" baseline="-25000" dirty="0"/>
              <a:t>6</a:t>
            </a:r>
            <a:r>
              <a:rPr lang="en-GB" dirty="0"/>
              <a:t>+p</a:t>
            </a:r>
            <a:r>
              <a:rPr lang="en-GB" baseline="-25000" dirty="0"/>
              <a:t>5</a:t>
            </a:r>
            <a:r>
              <a:rPr lang="en-GB" dirty="0"/>
              <a:t>+p</a:t>
            </a:r>
            <a:r>
              <a:rPr lang="en-GB" baseline="-25000" dirty="0"/>
              <a:t>4</a:t>
            </a:r>
            <a:r>
              <a:rPr lang="en-GB" dirty="0"/>
              <a:t>+p</a:t>
            </a:r>
            <a:r>
              <a:rPr lang="en-GB" baseline="-25000" dirty="0"/>
              <a:t>3</a:t>
            </a:r>
            <a:r>
              <a:rPr lang="en-GB" dirty="0"/>
              <a:t>+2*p</a:t>
            </a:r>
            <a:r>
              <a:rPr lang="en-GB" baseline="-25000" dirty="0"/>
              <a:t>2</a:t>
            </a:r>
            <a:r>
              <a:rPr lang="en-GB" dirty="0"/>
              <a:t>+p</a:t>
            </a:r>
            <a:r>
              <a:rPr lang="en-GB" baseline="-25000" dirty="0"/>
              <a:t>1</a:t>
            </a:r>
            <a:r>
              <a:rPr lang="en-GB" dirty="0"/>
              <a:t>+p</a:t>
            </a:r>
            <a:r>
              <a:rPr lang="en-GB" baseline="-25000" dirty="0"/>
              <a:t>0</a:t>
            </a:r>
            <a:r>
              <a:rPr lang="en-GB" dirty="0"/>
              <a:t>+q</a:t>
            </a:r>
            <a:r>
              <a:rPr lang="en-GB" baseline="-25000" dirty="0"/>
              <a:t>0</a:t>
            </a:r>
            <a:r>
              <a:rPr lang="en-GB" dirty="0"/>
              <a:t>+q</a:t>
            </a:r>
            <a:r>
              <a:rPr lang="en-GB" baseline="-25000" dirty="0"/>
              <a:t>1</a:t>
            </a:r>
            <a:r>
              <a:rPr lang="en-GB" dirty="0"/>
              <a:t>+q</a:t>
            </a:r>
            <a:r>
              <a:rPr lang="en-GB" baseline="-25000" dirty="0"/>
              <a:t>2</a:t>
            </a:r>
            <a:r>
              <a:rPr lang="en-GB" dirty="0"/>
              <a:t>+q</a:t>
            </a:r>
            <a:r>
              <a:rPr lang="en-GB" baseline="-25000" dirty="0"/>
              <a:t>3</a:t>
            </a:r>
            <a:r>
              <a:rPr lang="en-GB" dirty="0"/>
              <a:t>+q</a:t>
            </a:r>
            <a:r>
              <a:rPr lang="en-GB" baseline="-25000" dirty="0"/>
              <a:t>4</a:t>
            </a:r>
            <a:r>
              <a:rPr lang="en-GB" dirty="0"/>
              <a:t>+8) &gt;&gt; 4</a:t>
            </a:r>
            <a:endParaRPr lang="en-US" dirty="0"/>
          </a:p>
          <a:p>
            <a:pPr marL="0" indent="0" hangingPunct="0">
              <a:buNone/>
            </a:pPr>
            <a:r>
              <a:rPr lang="en-GB" dirty="0"/>
              <a:t>p</a:t>
            </a:r>
            <a:r>
              <a:rPr lang="en-GB" baseline="-25000" dirty="0"/>
              <a:t>1</a:t>
            </a:r>
            <a:r>
              <a:rPr lang="en-GB" dirty="0"/>
              <a:t>′= (2*p</a:t>
            </a:r>
            <a:r>
              <a:rPr lang="en-GB" baseline="-25000" dirty="0"/>
              <a:t>7</a:t>
            </a:r>
            <a:r>
              <a:rPr lang="en-GB" dirty="0"/>
              <a:t>+p</a:t>
            </a:r>
            <a:r>
              <a:rPr lang="en-GB" baseline="-25000" dirty="0"/>
              <a:t>6</a:t>
            </a:r>
            <a:r>
              <a:rPr lang="en-GB" dirty="0"/>
              <a:t>+p</a:t>
            </a:r>
            <a:r>
              <a:rPr lang="en-GB" baseline="-25000" dirty="0"/>
              <a:t>5</a:t>
            </a:r>
            <a:r>
              <a:rPr lang="en-GB" dirty="0"/>
              <a:t>+p</a:t>
            </a:r>
            <a:r>
              <a:rPr lang="en-GB" baseline="-25000" dirty="0"/>
              <a:t>4</a:t>
            </a:r>
            <a:r>
              <a:rPr lang="en-GB" dirty="0"/>
              <a:t>+p</a:t>
            </a:r>
            <a:r>
              <a:rPr lang="en-GB" baseline="-25000" dirty="0"/>
              <a:t>3</a:t>
            </a:r>
            <a:r>
              <a:rPr lang="en-GB" dirty="0"/>
              <a:t>+p</a:t>
            </a:r>
            <a:r>
              <a:rPr lang="en-GB" baseline="-25000" dirty="0"/>
              <a:t>2</a:t>
            </a:r>
            <a:r>
              <a:rPr lang="en-GB" dirty="0"/>
              <a:t>+2*p</a:t>
            </a:r>
            <a:r>
              <a:rPr lang="en-GB" baseline="-25000" dirty="0"/>
              <a:t>1</a:t>
            </a:r>
            <a:r>
              <a:rPr lang="en-GB" dirty="0"/>
              <a:t>+p</a:t>
            </a:r>
            <a:r>
              <a:rPr lang="en-GB" baseline="-25000" dirty="0"/>
              <a:t>0</a:t>
            </a:r>
            <a:r>
              <a:rPr lang="en-GB" dirty="0"/>
              <a:t>+q</a:t>
            </a:r>
            <a:r>
              <a:rPr lang="en-GB" baseline="-25000" dirty="0"/>
              <a:t>0</a:t>
            </a:r>
            <a:r>
              <a:rPr lang="en-GB" dirty="0"/>
              <a:t>+q</a:t>
            </a:r>
            <a:r>
              <a:rPr lang="en-GB" baseline="-25000" dirty="0"/>
              <a:t>1</a:t>
            </a:r>
            <a:r>
              <a:rPr lang="en-GB" dirty="0"/>
              <a:t>+q</a:t>
            </a:r>
            <a:r>
              <a:rPr lang="en-GB" baseline="-25000" dirty="0"/>
              <a:t>2</a:t>
            </a:r>
            <a:r>
              <a:rPr lang="en-GB" dirty="0"/>
              <a:t>+q</a:t>
            </a:r>
            <a:r>
              <a:rPr lang="en-GB" baseline="-25000" dirty="0"/>
              <a:t>3</a:t>
            </a:r>
            <a:r>
              <a:rPr lang="en-GB" dirty="0"/>
              <a:t>+q</a:t>
            </a:r>
            <a:r>
              <a:rPr lang="en-GB" baseline="-25000" dirty="0"/>
              <a:t>4</a:t>
            </a:r>
            <a:r>
              <a:rPr lang="en-GB" dirty="0"/>
              <a:t>+q</a:t>
            </a:r>
            <a:r>
              <a:rPr lang="en-GB" baseline="-25000" dirty="0"/>
              <a:t>5</a:t>
            </a:r>
            <a:r>
              <a:rPr lang="en-GB" dirty="0"/>
              <a:t>+8) &gt;&gt; 4</a:t>
            </a:r>
            <a:endParaRPr lang="en-US" dirty="0"/>
          </a:p>
          <a:p>
            <a:pPr marL="0" indent="0" hangingPunct="0">
              <a:buNone/>
            </a:pPr>
            <a:r>
              <a:rPr lang="en-GB" dirty="0"/>
              <a:t>p</a:t>
            </a:r>
            <a:r>
              <a:rPr lang="en-GB" baseline="-25000" dirty="0"/>
              <a:t>0</a:t>
            </a:r>
            <a:r>
              <a:rPr lang="en-GB" dirty="0"/>
              <a:t>′= (p</a:t>
            </a:r>
            <a:r>
              <a:rPr lang="en-GB" baseline="-25000" dirty="0"/>
              <a:t>7</a:t>
            </a:r>
            <a:r>
              <a:rPr lang="en-GB" dirty="0"/>
              <a:t>+p</a:t>
            </a:r>
            <a:r>
              <a:rPr lang="en-GB" baseline="-25000" dirty="0"/>
              <a:t>6</a:t>
            </a:r>
            <a:r>
              <a:rPr lang="en-GB" dirty="0"/>
              <a:t>+p</a:t>
            </a:r>
            <a:r>
              <a:rPr lang="en-GB" baseline="-25000" dirty="0"/>
              <a:t>5</a:t>
            </a:r>
            <a:r>
              <a:rPr lang="en-GB" dirty="0"/>
              <a:t>+p</a:t>
            </a:r>
            <a:r>
              <a:rPr lang="en-GB" baseline="-25000" dirty="0"/>
              <a:t>4</a:t>
            </a:r>
            <a:r>
              <a:rPr lang="en-GB" dirty="0"/>
              <a:t>+p</a:t>
            </a:r>
            <a:r>
              <a:rPr lang="en-GB" baseline="-25000" dirty="0"/>
              <a:t>3</a:t>
            </a:r>
            <a:r>
              <a:rPr lang="en-GB" dirty="0"/>
              <a:t>+p</a:t>
            </a:r>
            <a:r>
              <a:rPr lang="en-GB" baseline="-25000" dirty="0"/>
              <a:t>2</a:t>
            </a:r>
            <a:r>
              <a:rPr lang="en-GB" dirty="0"/>
              <a:t>+p</a:t>
            </a:r>
            <a:r>
              <a:rPr lang="en-GB" baseline="-25000" dirty="0"/>
              <a:t>1</a:t>
            </a:r>
            <a:r>
              <a:rPr lang="en-GB" dirty="0"/>
              <a:t>+2*p</a:t>
            </a:r>
            <a:r>
              <a:rPr lang="en-GB" baseline="-25000" dirty="0"/>
              <a:t>0</a:t>
            </a:r>
            <a:r>
              <a:rPr lang="en-GB" dirty="0"/>
              <a:t>+q</a:t>
            </a:r>
            <a:r>
              <a:rPr lang="en-GB" baseline="-25000" dirty="0"/>
              <a:t>0</a:t>
            </a:r>
            <a:r>
              <a:rPr lang="en-GB" dirty="0"/>
              <a:t>+q</a:t>
            </a:r>
            <a:r>
              <a:rPr lang="en-GB" baseline="-25000" dirty="0"/>
              <a:t>1</a:t>
            </a:r>
            <a:r>
              <a:rPr lang="en-GB" dirty="0"/>
              <a:t>+q</a:t>
            </a:r>
            <a:r>
              <a:rPr lang="en-GB" baseline="-25000" dirty="0"/>
              <a:t>2</a:t>
            </a:r>
            <a:r>
              <a:rPr lang="en-GB" dirty="0"/>
              <a:t>+q</a:t>
            </a:r>
            <a:r>
              <a:rPr lang="en-GB" baseline="-25000" dirty="0"/>
              <a:t>3</a:t>
            </a:r>
            <a:r>
              <a:rPr lang="en-GB" dirty="0"/>
              <a:t>+q</a:t>
            </a:r>
            <a:r>
              <a:rPr lang="en-GB" baseline="-25000" dirty="0"/>
              <a:t>4</a:t>
            </a:r>
            <a:r>
              <a:rPr lang="en-GB" dirty="0"/>
              <a:t>+q</a:t>
            </a:r>
            <a:r>
              <a:rPr lang="en-GB" baseline="-25000" dirty="0"/>
              <a:t>5</a:t>
            </a:r>
            <a:r>
              <a:rPr lang="en-GB" dirty="0"/>
              <a:t>+q</a:t>
            </a:r>
            <a:r>
              <a:rPr lang="en-GB" baseline="-25000" dirty="0"/>
              <a:t>6</a:t>
            </a:r>
            <a:r>
              <a:rPr lang="en-GB" dirty="0"/>
              <a:t>+8) &gt;&gt; 4</a:t>
            </a:r>
            <a:endParaRPr lang="en-US" dirty="0"/>
          </a:p>
          <a:p>
            <a:pPr marL="0" indent="0" hangingPunct="0">
              <a:buNone/>
            </a:pPr>
            <a:r>
              <a:rPr lang="fr-FR" dirty="0"/>
              <a:t>q</a:t>
            </a:r>
            <a:r>
              <a:rPr lang="fr-FR" baseline="-25000" dirty="0"/>
              <a:t>6</a:t>
            </a:r>
            <a:r>
              <a:rPr lang="fr-FR" dirty="0"/>
              <a:t>′= (7*q</a:t>
            </a:r>
            <a:r>
              <a:rPr lang="fr-FR" baseline="-25000" dirty="0"/>
              <a:t>7</a:t>
            </a:r>
            <a:r>
              <a:rPr lang="fr-FR" dirty="0"/>
              <a:t>+2*q</a:t>
            </a:r>
            <a:r>
              <a:rPr lang="fr-FR" baseline="-25000" dirty="0"/>
              <a:t>6</a:t>
            </a:r>
            <a:r>
              <a:rPr lang="fr-FR" dirty="0"/>
              <a:t>+q</a:t>
            </a:r>
            <a:r>
              <a:rPr lang="fr-FR" baseline="-25000" dirty="0"/>
              <a:t>5</a:t>
            </a:r>
            <a:r>
              <a:rPr lang="fr-FR" dirty="0"/>
              <a:t>+q</a:t>
            </a:r>
            <a:r>
              <a:rPr lang="fr-FR" baseline="-25000" dirty="0"/>
              <a:t>4</a:t>
            </a:r>
            <a:r>
              <a:rPr lang="fr-FR" dirty="0"/>
              <a:t>+q</a:t>
            </a:r>
            <a:r>
              <a:rPr lang="fr-FR" baseline="-25000" dirty="0"/>
              <a:t>3</a:t>
            </a:r>
            <a:r>
              <a:rPr lang="fr-FR" dirty="0"/>
              <a:t>+q</a:t>
            </a:r>
            <a:r>
              <a:rPr lang="fr-FR" baseline="-25000" dirty="0"/>
              <a:t>2</a:t>
            </a:r>
            <a:r>
              <a:rPr lang="fr-FR" dirty="0"/>
              <a:t>+ q</a:t>
            </a:r>
            <a:r>
              <a:rPr lang="fr-FR" baseline="-25000" dirty="0"/>
              <a:t>1</a:t>
            </a:r>
            <a:r>
              <a:rPr lang="fr-FR" dirty="0"/>
              <a:t>+q</a:t>
            </a:r>
            <a:r>
              <a:rPr lang="fr-FR" baseline="-25000" dirty="0"/>
              <a:t>0</a:t>
            </a:r>
            <a:r>
              <a:rPr lang="fr-FR" dirty="0"/>
              <a:t>+p</a:t>
            </a:r>
            <a:r>
              <a:rPr lang="fr-FR" baseline="-25000" dirty="0"/>
              <a:t>0</a:t>
            </a:r>
            <a:r>
              <a:rPr lang="fr-FR" dirty="0"/>
              <a:t>+ 8) &gt;&gt; 4</a:t>
            </a:r>
            <a:endParaRPr lang="en-US" dirty="0"/>
          </a:p>
          <a:p>
            <a:pPr marL="0" indent="0" hangingPunct="0">
              <a:buNone/>
            </a:pPr>
            <a:r>
              <a:rPr lang="fr-FR" dirty="0"/>
              <a:t>q</a:t>
            </a:r>
            <a:r>
              <a:rPr lang="fr-FR" baseline="-25000" dirty="0"/>
              <a:t>5</a:t>
            </a:r>
            <a:r>
              <a:rPr lang="fr-FR" dirty="0"/>
              <a:t>′= (6*q</a:t>
            </a:r>
            <a:r>
              <a:rPr lang="fr-FR" baseline="-25000" dirty="0"/>
              <a:t>7</a:t>
            </a:r>
            <a:r>
              <a:rPr lang="fr-FR" dirty="0"/>
              <a:t>+q</a:t>
            </a:r>
            <a:r>
              <a:rPr lang="fr-FR" baseline="-25000" dirty="0"/>
              <a:t>6</a:t>
            </a:r>
            <a:r>
              <a:rPr lang="fr-FR" dirty="0"/>
              <a:t>+2*q</a:t>
            </a:r>
            <a:r>
              <a:rPr lang="fr-FR" baseline="-25000" dirty="0"/>
              <a:t>5</a:t>
            </a:r>
            <a:r>
              <a:rPr lang="fr-FR" dirty="0"/>
              <a:t>+q</a:t>
            </a:r>
            <a:r>
              <a:rPr lang="fr-FR" baseline="-25000" dirty="0"/>
              <a:t>4</a:t>
            </a:r>
            <a:r>
              <a:rPr lang="fr-FR" dirty="0"/>
              <a:t>+q</a:t>
            </a:r>
            <a:r>
              <a:rPr lang="fr-FR" baseline="-25000" dirty="0"/>
              <a:t>3</a:t>
            </a:r>
            <a:r>
              <a:rPr lang="fr-FR" dirty="0"/>
              <a:t>+q</a:t>
            </a:r>
            <a:r>
              <a:rPr lang="fr-FR" baseline="-25000" dirty="0"/>
              <a:t>2</a:t>
            </a:r>
            <a:r>
              <a:rPr lang="fr-FR" dirty="0"/>
              <a:t>+q</a:t>
            </a:r>
            <a:r>
              <a:rPr lang="fr-FR" baseline="-25000" dirty="0"/>
              <a:t>1</a:t>
            </a:r>
            <a:r>
              <a:rPr lang="fr-FR" dirty="0"/>
              <a:t>+q</a:t>
            </a:r>
            <a:r>
              <a:rPr lang="fr-FR" baseline="-25000" dirty="0"/>
              <a:t>0</a:t>
            </a:r>
            <a:r>
              <a:rPr lang="fr-FR" dirty="0"/>
              <a:t>+p</a:t>
            </a:r>
            <a:r>
              <a:rPr lang="fr-FR" baseline="-25000" dirty="0"/>
              <a:t>0</a:t>
            </a:r>
            <a:r>
              <a:rPr lang="fr-FR" dirty="0"/>
              <a:t>+p</a:t>
            </a:r>
            <a:r>
              <a:rPr lang="fr-FR" baseline="-25000" dirty="0"/>
              <a:t>1</a:t>
            </a:r>
            <a:r>
              <a:rPr lang="fr-FR" dirty="0"/>
              <a:t>+ 8) &gt;&gt; 4</a:t>
            </a:r>
            <a:endParaRPr lang="en-US" dirty="0"/>
          </a:p>
          <a:p>
            <a:pPr marL="0" indent="0" hangingPunct="0">
              <a:buNone/>
            </a:pPr>
            <a:r>
              <a:rPr lang="fr-FR" dirty="0"/>
              <a:t>q</a:t>
            </a:r>
            <a:r>
              <a:rPr lang="fr-FR" baseline="-25000" dirty="0"/>
              <a:t>4</a:t>
            </a:r>
            <a:r>
              <a:rPr lang="fr-FR" dirty="0"/>
              <a:t>′= (5*q</a:t>
            </a:r>
            <a:r>
              <a:rPr lang="fr-FR" baseline="-25000" dirty="0"/>
              <a:t>7</a:t>
            </a:r>
            <a:r>
              <a:rPr lang="fr-FR" dirty="0"/>
              <a:t>+q</a:t>
            </a:r>
            <a:r>
              <a:rPr lang="fr-FR" baseline="-25000" dirty="0"/>
              <a:t>6</a:t>
            </a:r>
            <a:r>
              <a:rPr lang="fr-FR" dirty="0"/>
              <a:t>+q</a:t>
            </a:r>
            <a:r>
              <a:rPr lang="fr-FR" baseline="-25000" dirty="0"/>
              <a:t>5</a:t>
            </a:r>
            <a:r>
              <a:rPr lang="fr-FR" dirty="0"/>
              <a:t>+2*q</a:t>
            </a:r>
            <a:r>
              <a:rPr lang="fr-FR" baseline="-25000" dirty="0"/>
              <a:t>4</a:t>
            </a:r>
            <a:r>
              <a:rPr lang="fr-FR" dirty="0"/>
              <a:t>+q</a:t>
            </a:r>
            <a:r>
              <a:rPr lang="fr-FR" baseline="-25000" dirty="0"/>
              <a:t>3</a:t>
            </a:r>
            <a:r>
              <a:rPr lang="fr-FR" dirty="0"/>
              <a:t>+q</a:t>
            </a:r>
            <a:r>
              <a:rPr lang="fr-FR" baseline="-25000" dirty="0"/>
              <a:t>2</a:t>
            </a:r>
            <a:r>
              <a:rPr lang="fr-FR" dirty="0"/>
              <a:t>+q</a:t>
            </a:r>
            <a:r>
              <a:rPr lang="fr-FR" baseline="-25000" dirty="0"/>
              <a:t>1</a:t>
            </a:r>
            <a:r>
              <a:rPr lang="fr-FR" dirty="0"/>
              <a:t>+q</a:t>
            </a:r>
            <a:r>
              <a:rPr lang="fr-FR" baseline="-25000" dirty="0"/>
              <a:t>0</a:t>
            </a:r>
            <a:r>
              <a:rPr lang="fr-FR" dirty="0"/>
              <a:t>+p</a:t>
            </a:r>
            <a:r>
              <a:rPr lang="fr-FR" baseline="-25000" dirty="0"/>
              <a:t>0</a:t>
            </a:r>
            <a:r>
              <a:rPr lang="fr-FR" dirty="0"/>
              <a:t>+p</a:t>
            </a:r>
            <a:r>
              <a:rPr lang="fr-FR" baseline="-25000" dirty="0"/>
              <a:t>1</a:t>
            </a:r>
            <a:r>
              <a:rPr lang="fr-FR" dirty="0"/>
              <a:t>+p</a:t>
            </a:r>
            <a:r>
              <a:rPr lang="fr-FR" baseline="-25000" dirty="0"/>
              <a:t>2</a:t>
            </a:r>
            <a:r>
              <a:rPr lang="fr-FR" dirty="0"/>
              <a:t>+ 8) &gt;&gt; 4</a:t>
            </a:r>
            <a:endParaRPr lang="en-US" dirty="0"/>
          </a:p>
          <a:p>
            <a:pPr marL="0" indent="0" hangingPunct="0">
              <a:buNone/>
            </a:pPr>
            <a:r>
              <a:rPr lang="fr-FR" dirty="0"/>
              <a:t>q</a:t>
            </a:r>
            <a:r>
              <a:rPr lang="fr-FR" baseline="-25000" dirty="0"/>
              <a:t>3</a:t>
            </a:r>
            <a:r>
              <a:rPr lang="fr-FR" dirty="0"/>
              <a:t>′= (4*q</a:t>
            </a:r>
            <a:r>
              <a:rPr lang="fr-FR" baseline="-25000" dirty="0"/>
              <a:t>7</a:t>
            </a:r>
            <a:r>
              <a:rPr lang="fr-FR" dirty="0"/>
              <a:t>+q</a:t>
            </a:r>
            <a:r>
              <a:rPr lang="fr-FR" baseline="-25000" dirty="0"/>
              <a:t>6</a:t>
            </a:r>
            <a:r>
              <a:rPr lang="fr-FR" dirty="0"/>
              <a:t>+q</a:t>
            </a:r>
            <a:r>
              <a:rPr lang="fr-FR" baseline="-25000" dirty="0"/>
              <a:t>5</a:t>
            </a:r>
            <a:r>
              <a:rPr lang="fr-FR" dirty="0"/>
              <a:t>+q</a:t>
            </a:r>
            <a:r>
              <a:rPr lang="fr-FR" baseline="-25000" dirty="0"/>
              <a:t>4</a:t>
            </a:r>
            <a:r>
              <a:rPr lang="fr-FR" dirty="0"/>
              <a:t>+2*q</a:t>
            </a:r>
            <a:r>
              <a:rPr lang="fr-FR" baseline="-25000" dirty="0"/>
              <a:t>3</a:t>
            </a:r>
            <a:r>
              <a:rPr lang="fr-FR" dirty="0"/>
              <a:t>+q</a:t>
            </a:r>
            <a:r>
              <a:rPr lang="fr-FR" baseline="-25000" dirty="0"/>
              <a:t>2</a:t>
            </a:r>
            <a:r>
              <a:rPr lang="fr-FR" dirty="0"/>
              <a:t>+q</a:t>
            </a:r>
            <a:r>
              <a:rPr lang="fr-FR" baseline="-25000" dirty="0"/>
              <a:t>1</a:t>
            </a:r>
            <a:r>
              <a:rPr lang="fr-FR" dirty="0"/>
              <a:t>+q</a:t>
            </a:r>
            <a:r>
              <a:rPr lang="fr-FR" baseline="-25000" dirty="0"/>
              <a:t>0</a:t>
            </a:r>
            <a:r>
              <a:rPr lang="fr-FR" dirty="0"/>
              <a:t>+p</a:t>
            </a:r>
            <a:r>
              <a:rPr lang="fr-FR" baseline="-25000" dirty="0"/>
              <a:t>0</a:t>
            </a:r>
            <a:r>
              <a:rPr lang="fr-FR" dirty="0"/>
              <a:t>+p</a:t>
            </a:r>
            <a:r>
              <a:rPr lang="fr-FR" baseline="-25000" dirty="0"/>
              <a:t>1</a:t>
            </a:r>
            <a:r>
              <a:rPr lang="fr-FR" dirty="0"/>
              <a:t>+p</a:t>
            </a:r>
            <a:r>
              <a:rPr lang="fr-FR" baseline="-25000" dirty="0"/>
              <a:t>2</a:t>
            </a:r>
            <a:r>
              <a:rPr lang="fr-FR" dirty="0"/>
              <a:t>+p</a:t>
            </a:r>
            <a:r>
              <a:rPr lang="fr-FR" baseline="-25000" dirty="0"/>
              <a:t>3</a:t>
            </a:r>
            <a:r>
              <a:rPr lang="fr-FR" dirty="0"/>
              <a:t>+ 8) &gt;&gt; 4</a:t>
            </a:r>
            <a:endParaRPr lang="en-US" dirty="0"/>
          </a:p>
          <a:p>
            <a:pPr marL="0" indent="0" hangingPunct="0">
              <a:buNone/>
            </a:pPr>
            <a:r>
              <a:rPr lang="fr-FR" dirty="0"/>
              <a:t>q</a:t>
            </a:r>
            <a:r>
              <a:rPr lang="fr-FR" baseline="-25000" dirty="0"/>
              <a:t>2</a:t>
            </a:r>
            <a:r>
              <a:rPr lang="fr-FR" dirty="0"/>
              <a:t>′= (3*q</a:t>
            </a:r>
            <a:r>
              <a:rPr lang="fr-FR" baseline="-25000" dirty="0"/>
              <a:t>7</a:t>
            </a:r>
            <a:r>
              <a:rPr lang="fr-FR" dirty="0"/>
              <a:t>+q</a:t>
            </a:r>
            <a:r>
              <a:rPr lang="fr-FR" baseline="-25000" dirty="0"/>
              <a:t>6</a:t>
            </a:r>
            <a:r>
              <a:rPr lang="fr-FR" dirty="0"/>
              <a:t>+q</a:t>
            </a:r>
            <a:r>
              <a:rPr lang="fr-FR" baseline="-25000" dirty="0"/>
              <a:t>5</a:t>
            </a:r>
            <a:r>
              <a:rPr lang="fr-FR" dirty="0"/>
              <a:t>+q</a:t>
            </a:r>
            <a:r>
              <a:rPr lang="fr-FR" baseline="-25000" dirty="0"/>
              <a:t>4</a:t>
            </a:r>
            <a:r>
              <a:rPr lang="fr-FR" dirty="0"/>
              <a:t>+q</a:t>
            </a:r>
            <a:r>
              <a:rPr lang="fr-FR" baseline="-25000" dirty="0"/>
              <a:t>3</a:t>
            </a:r>
            <a:r>
              <a:rPr lang="fr-FR" dirty="0"/>
              <a:t>+2*q</a:t>
            </a:r>
            <a:r>
              <a:rPr lang="fr-FR" baseline="-25000" dirty="0"/>
              <a:t>2</a:t>
            </a:r>
            <a:r>
              <a:rPr lang="fr-FR" dirty="0"/>
              <a:t>+q</a:t>
            </a:r>
            <a:r>
              <a:rPr lang="fr-FR" baseline="-25000" dirty="0"/>
              <a:t>1</a:t>
            </a:r>
            <a:r>
              <a:rPr lang="fr-FR" dirty="0"/>
              <a:t>+q</a:t>
            </a:r>
            <a:r>
              <a:rPr lang="fr-FR" baseline="-25000" dirty="0"/>
              <a:t>0</a:t>
            </a:r>
            <a:r>
              <a:rPr lang="fr-FR" dirty="0"/>
              <a:t>+p</a:t>
            </a:r>
            <a:r>
              <a:rPr lang="fr-FR" baseline="-25000" dirty="0"/>
              <a:t>0</a:t>
            </a:r>
            <a:r>
              <a:rPr lang="fr-FR" dirty="0"/>
              <a:t>+p</a:t>
            </a:r>
            <a:r>
              <a:rPr lang="fr-FR" baseline="-25000" dirty="0"/>
              <a:t>1</a:t>
            </a:r>
            <a:r>
              <a:rPr lang="fr-FR" dirty="0"/>
              <a:t>+p</a:t>
            </a:r>
            <a:r>
              <a:rPr lang="fr-FR" baseline="-25000" dirty="0"/>
              <a:t>2</a:t>
            </a:r>
            <a:r>
              <a:rPr lang="fr-FR" dirty="0"/>
              <a:t>+p</a:t>
            </a:r>
            <a:r>
              <a:rPr lang="fr-FR" baseline="-25000" dirty="0"/>
              <a:t>3</a:t>
            </a:r>
            <a:r>
              <a:rPr lang="fr-FR" dirty="0"/>
              <a:t>+p</a:t>
            </a:r>
            <a:r>
              <a:rPr lang="fr-FR" baseline="-25000" dirty="0"/>
              <a:t>4</a:t>
            </a:r>
            <a:r>
              <a:rPr lang="fr-FR" dirty="0"/>
              <a:t>+8) &gt;&gt; 4</a:t>
            </a:r>
            <a:endParaRPr lang="en-US" dirty="0"/>
          </a:p>
          <a:p>
            <a:pPr marL="0" indent="0" hangingPunct="0">
              <a:buNone/>
            </a:pPr>
            <a:r>
              <a:rPr lang="fr-FR" dirty="0"/>
              <a:t>q</a:t>
            </a:r>
            <a:r>
              <a:rPr lang="fr-FR" baseline="-25000" dirty="0"/>
              <a:t>1</a:t>
            </a:r>
            <a:r>
              <a:rPr lang="fr-FR" dirty="0"/>
              <a:t>′= (2*q</a:t>
            </a:r>
            <a:r>
              <a:rPr lang="fr-FR" baseline="-25000" dirty="0"/>
              <a:t>7</a:t>
            </a:r>
            <a:r>
              <a:rPr lang="fr-FR" dirty="0"/>
              <a:t>+q</a:t>
            </a:r>
            <a:r>
              <a:rPr lang="fr-FR" baseline="-25000" dirty="0"/>
              <a:t>6</a:t>
            </a:r>
            <a:r>
              <a:rPr lang="fr-FR" dirty="0"/>
              <a:t>+q</a:t>
            </a:r>
            <a:r>
              <a:rPr lang="fr-FR" baseline="-25000" dirty="0"/>
              <a:t>5</a:t>
            </a:r>
            <a:r>
              <a:rPr lang="fr-FR" dirty="0"/>
              <a:t>+q</a:t>
            </a:r>
            <a:r>
              <a:rPr lang="fr-FR" baseline="-25000" dirty="0"/>
              <a:t>4</a:t>
            </a:r>
            <a:r>
              <a:rPr lang="fr-FR" dirty="0"/>
              <a:t>+q</a:t>
            </a:r>
            <a:r>
              <a:rPr lang="fr-FR" baseline="-25000" dirty="0"/>
              <a:t>3</a:t>
            </a:r>
            <a:r>
              <a:rPr lang="fr-FR" dirty="0"/>
              <a:t>+q</a:t>
            </a:r>
            <a:r>
              <a:rPr lang="fr-FR" baseline="-25000" dirty="0"/>
              <a:t>2</a:t>
            </a:r>
            <a:r>
              <a:rPr lang="fr-FR" dirty="0"/>
              <a:t>+2*q</a:t>
            </a:r>
            <a:r>
              <a:rPr lang="fr-FR" baseline="-25000" dirty="0"/>
              <a:t>1</a:t>
            </a:r>
            <a:r>
              <a:rPr lang="fr-FR" dirty="0"/>
              <a:t>+q</a:t>
            </a:r>
            <a:r>
              <a:rPr lang="fr-FR" baseline="-25000" dirty="0"/>
              <a:t>0</a:t>
            </a:r>
            <a:r>
              <a:rPr lang="fr-FR" dirty="0"/>
              <a:t>+p</a:t>
            </a:r>
            <a:r>
              <a:rPr lang="fr-FR" baseline="-25000" dirty="0"/>
              <a:t>0</a:t>
            </a:r>
            <a:r>
              <a:rPr lang="fr-FR" dirty="0"/>
              <a:t>+p</a:t>
            </a:r>
            <a:r>
              <a:rPr lang="fr-FR" baseline="-25000" dirty="0"/>
              <a:t>1</a:t>
            </a:r>
            <a:r>
              <a:rPr lang="fr-FR" dirty="0"/>
              <a:t>+p</a:t>
            </a:r>
            <a:r>
              <a:rPr lang="fr-FR" baseline="-25000" dirty="0"/>
              <a:t>2</a:t>
            </a:r>
            <a:r>
              <a:rPr lang="fr-FR" dirty="0"/>
              <a:t>+p</a:t>
            </a:r>
            <a:r>
              <a:rPr lang="fr-FR" baseline="-25000" dirty="0"/>
              <a:t>3</a:t>
            </a:r>
            <a:r>
              <a:rPr lang="fr-FR" dirty="0"/>
              <a:t>+p</a:t>
            </a:r>
            <a:r>
              <a:rPr lang="fr-FR" baseline="-25000" dirty="0"/>
              <a:t>4</a:t>
            </a:r>
            <a:r>
              <a:rPr lang="fr-FR" dirty="0"/>
              <a:t>+p</a:t>
            </a:r>
            <a:r>
              <a:rPr lang="fr-FR" baseline="-25000" dirty="0"/>
              <a:t>5</a:t>
            </a:r>
            <a:r>
              <a:rPr lang="fr-FR" dirty="0"/>
              <a:t>+8) &gt;&gt; 4</a:t>
            </a:r>
            <a:endParaRPr lang="en-US" dirty="0"/>
          </a:p>
          <a:p>
            <a:pPr marL="0" indent="0" hangingPunct="0">
              <a:buNone/>
            </a:pPr>
            <a:r>
              <a:rPr lang="fr-FR" dirty="0"/>
              <a:t>q</a:t>
            </a:r>
            <a:r>
              <a:rPr lang="fr-FR" baseline="-25000" dirty="0"/>
              <a:t>0</a:t>
            </a:r>
            <a:r>
              <a:rPr lang="fr-FR" dirty="0"/>
              <a:t>′= (q</a:t>
            </a:r>
            <a:r>
              <a:rPr lang="fr-FR" baseline="-25000" dirty="0"/>
              <a:t>7</a:t>
            </a:r>
            <a:r>
              <a:rPr lang="fr-FR" dirty="0"/>
              <a:t>+q</a:t>
            </a:r>
            <a:r>
              <a:rPr lang="fr-FR" baseline="-25000" dirty="0"/>
              <a:t>6</a:t>
            </a:r>
            <a:r>
              <a:rPr lang="fr-FR" dirty="0"/>
              <a:t>+q</a:t>
            </a:r>
            <a:r>
              <a:rPr lang="fr-FR" baseline="-25000" dirty="0"/>
              <a:t>5</a:t>
            </a:r>
            <a:r>
              <a:rPr lang="fr-FR" dirty="0"/>
              <a:t>+q</a:t>
            </a:r>
            <a:r>
              <a:rPr lang="fr-FR" baseline="-25000" dirty="0"/>
              <a:t>4</a:t>
            </a:r>
            <a:r>
              <a:rPr lang="fr-FR" dirty="0"/>
              <a:t>+q</a:t>
            </a:r>
            <a:r>
              <a:rPr lang="fr-FR" baseline="-25000" dirty="0"/>
              <a:t>3</a:t>
            </a:r>
            <a:r>
              <a:rPr lang="fr-FR" dirty="0"/>
              <a:t>+q</a:t>
            </a:r>
            <a:r>
              <a:rPr lang="fr-FR" baseline="-25000" dirty="0"/>
              <a:t>2</a:t>
            </a:r>
            <a:r>
              <a:rPr lang="fr-FR" dirty="0"/>
              <a:t>+q</a:t>
            </a:r>
            <a:r>
              <a:rPr lang="fr-FR" baseline="-25000" dirty="0"/>
              <a:t>1</a:t>
            </a:r>
            <a:r>
              <a:rPr lang="fr-FR" dirty="0"/>
              <a:t>+2*q</a:t>
            </a:r>
            <a:r>
              <a:rPr lang="fr-FR" baseline="-25000" dirty="0"/>
              <a:t>0</a:t>
            </a:r>
            <a:r>
              <a:rPr lang="fr-FR" dirty="0"/>
              <a:t>+p</a:t>
            </a:r>
            <a:r>
              <a:rPr lang="fr-FR" baseline="-25000" dirty="0"/>
              <a:t>0</a:t>
            </a:r>
            <a:r>
              <a:rPr lang="fr-FR" dirty="0"/>
              <a:t>+p</a:t>
            </a:r>
            <a:r>
              <a:rPr lang="fr-FR" baseline="-25000" dirty="0"/>
              <a:t>1</a:t>
            </a:r>
            <a:r>
              <a:rPr lang="fr-FR" dirty="0"/>
              <a:t>+p</a:t>
            </a:r>
            <a:r>
              <a:rPr lang="fr-FR" baseline="-25000" dirty="0"/>
              <a:t>2</a:t>
            </a:r>
            <a:r>
              <a:rPr lang="fr-FR" dirty="0"/>
              <a:t>+p</a:t>
            </a:r>
            <a:r>
              <a:rPr lang="fr-FR" baseline="-25000" dirty="0"/>
              <a:t>3</a:t>
            </a:r>
            <a:r>
              <a:rPr lang="fr-FR" dirty="0"/>
              <a:t>+p</a:t>
            </a:r>
            <a:r>
              <a:rPr lang="fr-FR" baseline="-25000" dirty="0"/>
              <a:t>4</a:t>
            </a:r>
            <a:r>
              <a:rPr lang="fr-FR" dirty="0"/>
              <a:t>+p</a:t>
            </a:r>
            <a:r>
              <a:rPr lang="fr-FR" baseline="-25000" dirty="0"/>
              <a:t>5</a:t>
            </a:r>
            <a:r>
              <a:rPr lang="fr-FR" dirty="0"/>
              <a:t>+p</a:t>
            </a:r>
            <a:r>
              <a:rPr lang="fr-FR" baseline="-25000" dirty="0"/>
              <a:t>6</a:t>
            </a:r>
            <a:r>
              <a:rPr lang="fr-FR" dirty="0"/>
              <a:t>+8) &gt;&gt; 4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138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A458FA9-1E4E-47B8-BEFC-91C4846AE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Large blocks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141C8CB-E029-4C37-9986-C424E4D3B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Luma</a:t>
            </a:r>
            <a:endParaRPr lang="en-US" dirty="0"/>
          </a:p>
          <a:p>
            <a:pPr marL="0" indent="0">
              <a:buNone/>
            </a:pPr>
            <a:r>
              <a:rPr lang="en-GB" dirty="0" err="1"/>
              <a:t>LongTapDeblocking</a:t>
            </a:r>
            <a:r>
              <a:rPr lang="en-GB" dirty="0"/>
              <a:t>  =  (	( p side &gt;= 32 &amp;&amp; q side &gt;= 16 ) || ( p side &gt;= 16 &amp;&amp; q side &gt;= 32 )  )  ) ? TRUE : FALSE</a:t>
            </a:r>
            <a:endParaRPr lang="en-US" dirty="0"/>
          </a:p>
          <a:p>
            <a:endParaRPr lang="en-US" dirty="0"/>
          </a:p>
          <a:p>
            <a:r>
              <a:rPr lang="en-US" dirty="0"/>
              <a:t>Chroma</a:t>
            </a:r>
          </a:p>
          <a:p>
            <a:pPr marL="0" indent="0">
              <a:buNone/>
            </a:pPr>
            <a:r>
              <a:rPr lang="en-US" dirty="0"/>
              <a:t>P-side &gt;= 8 (chroma samples) &amp;&amp; Q-side &gt;= 8 (</a:t>
            </a:r>
            <a:r>
              <a:rPr lang="en-US"/>
              <a:t>chroma samples)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55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1F268EF-1663-41D2-9E84-32A7507E03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E5C1B35-AD7B-4351-BE6C-4041A9676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Builds the following on top of using long filters for large blocks and using HEVC strong filter and control for chroma: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 dirty="0"/>
              <a:t>Limited support long filters for large </a:t>
            </a:r>
            <a:r>
              <a:rPr lang="en-US" sz="2800" dirty="0" err="1"/>
              <a:t>luma</a:t>
            </a:r>
            <a:r>
              <a:rPr lang="en-US" sz="2800" dirty="0"/>
              <a:t> blocks for above CTU boundary (to reduce CTU line buffers)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 dirty="0"/>
              <a:t>Samples beyond CTU line boundary are not used in deblocking control process (to reduce CTU line buffers)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 dirty="0"/>
              <a:t>Subsampling of chroma gradient computation to reduce complexity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800" dirty="0"/>
              <a:t>Threshold change in strong deblocking condition for </a:t>
            </a:r>
            <a:r>
              <a:rPr lang="en-US" sz="2800" dirty="0" err="1"/>
              <a:t>luma</a:t>
            </a:r>
            <a:r>
              <a:rPr lang="en-US" sz="2800" dirty="0"/>
              <a:t> long filter deblocking for objective gain</a:t>
            </a:r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3384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523" y="1240894"/>
            <a:ext cx="4456341" cy="461558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Problem:</a:t>
            </a:r>
          </a:p>
          <a:p>
            <a:pPr lvl="1"/>
            <a:r>
              <a:rPr lang="en-US" dirty="0" smtClean="0"/>
              <a:t>Using a longer tap filter at CTU boundaries will require a increase in line buffer when compared to DBF present in VTM.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Current Proposal: </a:t>
            </a:r>
          </a:p>
          <a:p>
            <a:pPr lvl="1"/>
            <a:r>
              <a:rPr lang="en-US" b="1" dirty="0"/>
              <a:t>At CTU boundaries for the top </a:t>
            </a:r>
            <a:r>
              <a:rPr lang="en-US" b="1" dirty="0" smtClean="0"/>
              <a:t>blocks</a:t>
            </a:r>
            <a:endParaRPr lang="en-US" b="1" dirty="0"/>
          </a:p>
          <a:p>
            <a:pPr lvl="2"/>
            <a:r>
              <a:rPr lang="en-US" b="1" dirty="0" smtClean="0"/>
              <a:t>Only “3</a:t>
            </a:r>
            <a:r>
              <a:rPr lang="en-US" b="1" dirty="0"/>
              <a:t>” samples </a:t>
            </a:r>
            <a:r>
              <a:rPr lang="en-US" b="1" dirty="0" smtClean="0"/>
              <a:t>are modified </a:t>
            </a:r>
          </a:p>
          <a:p>
            <a:pPr lvl="2"/>
            <a:r>
              <a:rPr lang="en-US" b="1" dirty="0" smtClean="0"/>
              <a:t>Same </a:t>
            </a:r>
            <a:r>
              <a:rPr lang="en-US" b="1" dirty="0"/>
              <a:t>as in </a:t>
            </a:r>
            <a:r>
              <a:rPr lang="en-US" b="1" dirty="0" smtClean="0"/>
              <a:t>VTM </a:t>
            </a:r>
            <a:endParaRPr lang="en-US" b="1" dirty="0"/>
          </a:p>
          <a:p>
            <a:pPr lvl="1"/>
            <a:endParaRPr lang="en-US" dirty="0" smtClean="0">
              <a:solidFill>
                <a:srgbClr val="C00000"/>
              </a:solidFill>
            </a:endParaRPr>
          </a:p>
          <a:p>
            <a:endParaRPr lang="en-US" sz="13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/>
          </a:p>
          <a:p>
            <a:pPr>
              <a:defRPr/>
            </a:pPr>
            <a:r>
              <a:rPr lang="de-DE" altLang="en-US" smtClean="0"/>
              <a:t>Page </a:t>
            </a:r>
            <a:fld id="{FBA03D3F-98F9-4D36-AF4D-D10216070939}" type="slidenum">
              <a:rPr lang="de-DE" altLang="en-US" smtClean="0"/>
              <a:pPr>
                <a:defRPr/>
              </a:pPr>
              <a:t>3</a:t>
            </a:fld>
            <a:endParaRPr lang="en-GB" altLang="en-US" dirty="0"/>
          </a:p>
        </p:txBody>
      </p:sp>
      <p:sp>
        <p:nvSpPr>
          <p:cNvPr id="145" name="Title 1">
            <a:extLst>
              <a:ext uri="{FF2B5EF4-FFF2-40B4-BE49-F238E27FC236}">
                <a16:creationId xmlns="" xmlns:a16="http://schemas.microsoft.com/office/drawing/2014/main" id="{A89398E8-0240-45C1-BA8F-AA7B8DBFA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259" y="-19553"/>
            <a:ext cx="10515600" cy="1325563"/>
          </a:xfrm>
        </p:spPr>
        <p:txBody>
          <a:bodyPr/>
          <a:lstStyle/>
          <a:p>
            <a:r>
              <a:rPr lang="en-US" dirty="0"/>
              <a:t>Limited support long filter at CTU boundary</a:t>
            </a:r>
          </a:p>
        </p:txBody>
      </p:sp>
      <p:grpSp>
        <p:nvGrpSpPr>
          <p:cNvPr id="455" name="Group 454"/>
          <p:cNvGrpSpPr/>
          <p:nvPr/>
        </p:nvGrpSpPr>
        <p:grpSpPr>
          <a:xfrm>
            <a:off x="6232596" y="965622"/>
            <a:ext cx="4902263" cy="5266640"/>
            <a:chOff x="4064815" y="719806"/>
            <a:chExt cx="4902263" cy="5266640"/>
          </a:xfrm>
        </p:grpSpPr>
        <p:cxnSp>
          <p:nvCxnSpPr>
            <p:cNvPr id="456" name="Straight Connector 455"/>
            <p:cNvCxnSpPr/>
            <p:nvPr/>
          </p:nvCxnSpPr>
          <p:spPr>
            <a:xfrm>
              <a:off x="5649734" y="2553279"/>
              <a:ext cx="2984805" cy="0"/>
            </a:xfrm>
            <a:prstGeom prst="line">
              <a:avLst/>
            </a:prstGeom>
            <a:ln w="63500">
              <a:solidFill>
                <a:srgbClr val="FF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7" name="Straight Arrow Connector 456"/>
            <p:cNvCxnSpPr/>
            <p:nvPr/>
          </p:nvCxnSpPr>
          <p:spPr>
            <a:xfrm flipV="1">
              <a:off x="4553308" y="2616853"/>
              <a:ext cx="1152128" cy="54737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8" name="TextBox 457"/>
            <p:cNvSpPr txBox="1"/>
            <p:nvPr/>
          </p:nvSpPr>
          <p:spPr>
            <a:xfrm>
              <a:off x="4064815" y="3121741"/>
              <a:ext cx="135769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Horizontal edge overlapping with CTU boundary</a:t>
              </a:r>
              <a:endParaRPr lang="en-US" sz="1000" dirty="0"/>
            </a:p>
          </p:txBody>
        </p:sp>
        <p:grpSp>
          <p:nvGrpSpPr>
            <p:cNvPr id="459" name="Group 458"/>
            <p:cNvGrpSpPr/>
            <p:nvPr/>
          </p:nvGrpSpPr>
          <p:grpSpPr>
            <a:xfrm>
              <a:off x="4078924" y="719806"/>
              <a:ext cx="4888154" cy="5266640"/>
              <a:chOff x="4078924" y="719806"/>
              <a:chExt cx="4888154" cy="5266640"/>
            </a:xfrm>
          </p:grpSpPr>
          <p:grpSp>
            <p:nvGrpSpPr>
              <p:cNvPr id="460" name="Group 459"/>
              <p:cNvGrpSpPr/>
              <p:nvPr/>
            </p:nvGrpSpPr>
            <p:grpSpPr>
              <a:xfrm>
                <a:off x="5652120" y="2593589"/>
                <a:ext cx="3168628" cy="3006676"/>
                <a:chOff x="5868144" y="2636912"/>
                <a:chExt cx="3168628" cy="3006676"/>
              </a:xfrm>
            </p:grpSpPr>
            <p:grpSp>
              <p:nvGrpSpPr>
                <p:cNvPr id="511" name="Group 510"/>
                <p:cNvGrpSpPr/>
                <p:nvPr/>
              </p:nvGrpSpPr>
              <p:grpSpPr>
                <a:xfrm>
                  <a:off x="5868144" y="2636912"/>
                  <a:ext cx="3168628" cy="3006676"/>
                  <a:chOff x="4932040" y="2445335"/>
                  <a:chExt cx="3168628" cy="3006676"/>
                </a:xfrm>
              </p:grpSpPr>
              <p:sp>
                <p:nvSpPr>
                  <p:cNvPr id="513" name="Rectangle 512"/>
                  <p:cNvSpPr/>
                  <p:nvPr/>
                </p:nvSpPr>
                <p:spPr>
                  <a:xfrm>
                    <a:off x="4932040" y="2445335"/>
                    <a:ext cx="2984401" cy="2973031"/>
                  </a:xfrm>
                  <a:prstGeom prst="rect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14" name="Oval 513"/>
                  <p:cNvSpPr/>
                  <p:nvPr/>
                </p:nvSpPr>
                <p:spPr>
                  <a:xfrm>
                    <a:off x="4965665" y="2457135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15" name="Oval 514"/>
                  <p:cNvSpPr/>
                  <p:nvPr/>
                </p:nvSpPr>
                <p:spPr>
                  <a:xfrm>
                    <a:off x="5345396" y="2457135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16" name="Oval 515"/>
                  <p:cNvSpPr/>
                  <p:nvPr/>
                </p:nvSpPr>
                <p:spPr>
                  <a:xfrm>
                    <a:off x="5714926" y="2464108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17" name="Oval 516"/>
                  <p:cNvSpPr/>
                  <p:nvPr/>
                </p:nvSpPr>
                <p:spPr>
                  <a:xfrm>
                    <a:off x="6065476" y="2467195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18" name="Oval 517"/>
                  <p:cNvSpPr/>
                  <p:nvPr/>
                </p:nvSpPr>
                <p:spPr>
                  <a:xfrm>
                    <a:off x="6428120" y="2453631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19" name="Oval 518"/>
                  <p:cNvSpPr/>
                  <p:nvPr/>
                </p:nvSpPr>
                <p:spPr>
                  <a:xfrm>
                    <a:off x="6807851" y="2453631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20" name="Oval 519"/>
                  <p:cNvSpPr/>
                  <p:nvPr/>
                </p:nvSpPr>
                <p:spPr>
                  <a:xfrm>
                    <a:off x="7177381" y="2460604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21" name="Oval 520"/>
                  <p:cNvSpPr/>
                  <p:nvPr/>
                </p:nvSpPr>
                <p:spPr>
                  <a:xfrm>
                    <a:off x="7537421" y="2451864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22" name="Oval 521"/>
                  <p:cNvSpPr/>
                  <p:nvPr/>
                </p:nvSpPr>
                <p:spPr>
                  <a:xfrm>
                    <a:off x="7186871" y="2835912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23" name="Oval 522"/>
                  <p:cNvSpPr/>
                  <p:nvPr/>
                </p:nvSpPr>
                <p:spPr>
                  <a:xfrm>
                    <a:off x="7546911" y="2827172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24" name="Oval 523"/>
                  <p:cNvSpPr/>
                  <p:nvPr/>
                </p:nvSpPr>
                <p:spPr>
                  <a:xfrm>
                    <a:off x="4951020" y="2858188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25" name="Oval 524"/>
                  <p:cNvSpPr/>
                  <p:nvPr/>
                </p:nvSpPr>
                <p:spPr>
                  <a:xfrm>
                    <a:off x="5330751" y="2858188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26" name="Oval 525"/>
                  <p:cNvSpPr/>
                  <p:nvPr/>
                </p:nvSpPr>
                <p:spPr>
                  <a:xfrm>
                    <a:off x="5700281" y="2865161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27" name="Oval 526"/>
                  <p:cNvSpPr/>
                  <p:nvPr/>
                </p:nvSpPr>
                <p:spPr>
                  <a:xfrm>
                    <a:off x="6060321" y="2856421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28" name="Oval 527"/>
                  <p:cNvSpPr/>
                  <p:nvPr/>
                </p:nvSpPr>
                <p:spPr>
                  <a:xfrm>
                    <a:off x="6447100" y="2854684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29" name="Oval 528"/>
                  <p:cNvSpPr/>
                  <p:nvPr/>
                </p:nvSpPr>
                <p:spPr>
                  <a:xfrm>
                    <a:off x="6826831" y="2854684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30" name="Oval 529"/>
                  <p:cNvSpPr/>
                  <p:nvPr/>
                </p:nvSpPr>
                <p:spPr>
                  <a:xfrm>
                    <a:off x="4951020" y="3252299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31" name="Oval 530"/>
                  <p:cNvSpPr/>
                  <p:nvPr/>
                </p:nvSpPr>
                <p:spPr>
                  <a:xfrm>
                    <a:off x="5330751" y="3252299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32" name="Oval 531"/>
                  <p:cNvSpPr/>
                  <p:nvPr/>
                </p:nvSpPr>
                <p:spPr>
                  <a:xfrm>
                    <a:off x="5700281" y="3259272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33" name="Oval 532"/>
                  <p:cNvSpPr/>
                  <p:nvPr/>
                </p:nvSpPr>
                <p:spPr>
                  <a:xfrm>
                    <a:off x="6060321" y="3250532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34" name="Oval 533"/>
                  <p:cNvSpPr/>
                  <p:nvPr/>
                </p:nvSpPr>
                <p:spPr>
                  <a:xfrm>
                    <a:off x="6447100" y="3248795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35" name="Oval 534"/>
                  <p:cNvSpPr/>
                  <p:nvPr/>
                </p:nvSpPr>
                <p:spPr>
                  <a:xfrm>
                    <a:off x="6826831" y="3248795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36" name="Oval 535"/>
                  <p:cNvSpPr/>
                  <p:nvPr/>
                </p:nvSpPr>
                <p:spPr>
                  <a:xfrm>
                    <a:off x="7196361" y="3255768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37" name="Oval 536"/>
                  <p:cNvSpPr/>
                  <p:nvPr/>
                </p:nvSpPr>
                <p:spPr>
                  <a:xfrm>
                    <a:off x="4951020" y="3634166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38" name="Oval 537"/>
                  <p:cNvSpPr/>
                  <p:nvPr/>
                </p:nvSpPr>
                <p:spPr>
                  <a:xfrm>
                    <a:off x="5330751" y="3634166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39" name="Oval 538"/>
                  <p:cNvSpPr/>
                  <p:nvPr/>
                </p:nvSpPr>
                <p:spPr>
                  <a:xfrm>
                    <a:off x="5700281" y="3641139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40" name="Oval 539"/>
                  <p:cNvSpPr/>
                  <p:nvPr/>
                </p:nvSpPr>
                <p:spPr>
                  <a:xfrm>
                    <a:off x="6060321" y="3632399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41" name="Oval 540"/>
                  <p:cNvSpPr/>
                  <p:nvPr/>
                </p:nvSpPr>
                <p:spPr>
                  <a:xfrm>
                    <a:off x="6447100" y="3630662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42" name="Oval 541"/>
                  <p:cNvSpPr/>
                  <p:nvPr/>
                </p:nvSpPr>
                <p:spPr>
                  <a:xfrm>
                    <a:off x="6826831" y="3630662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43" name="Oval 542"/>
                  <p:cNvSpPr/>
                  <p:nvPr/>
                </p:nvSpPr>
                <p:spPr>
                  <a:xfrm>
                    <a:off x="7196361" y="3637635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44" name="Oval 543"/>
                  <p:cNvSpPr/>
                  <p:nvPr/>
                </p:nvSpPr>
                <p:spPr>
                  <a:xfrm>
                    <a:off x="7556401" y="3628895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45" name="Oval 544"/>
                  <p:cNvSpPr/>
                  <p:nvPr/>
                </p:nvSpPr>
                <p:spPr>
                  <a:xfrm>
                    <a:off x="4951020" y="4021269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46" name="Oval 545"/>
                  <p:cNvSpPr/>
                  <p:nvPr/>
                </p:nvSpPr>
                <p:spPr>
                  <a:xfrm>
                    <a:off x="5330751" y="3996821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47" name="Oval 546"/>
                  <p:cNvSpPr/>
                  <p:nvPr/>
                </p:nvSpPr>
                <p:spPr>
                  <a:xfrm>
                    <a:off x="5700281" y="4003794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48" name="Oval 547"/>
                  <p:cNvSpPr/>
                  <p:nvPr/>
                </p:nvSpPr>
                <p:spPr>
                  <a:xfrm>
                    <a:off x="6060321" y="3995054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49" name="Oval 548"/>
                  <p:cNvSpPr/>
                  <p:nvPr/>
                </p:nvSpPr>
                <p:spPr>
                  <a:xfrm>
                    <a:off x="6447100" y="3993317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50" name="Oval 549"/>
                  <p:cNvSpPr/>
                  <p:nvPr/>
                </p:nvSpPr>
                <p:spPr>
                  <a:xfrm>
                    <a:off x="6826831" y="3993317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51" name="Oval 550"/>
                  <p:cNvSpPr/>
                  <p:nvPr/>
                </p:nvSpPr>
                <p:spPr>
                  <a:xfrm>
                    <a:off x="7196361" y="4000290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52" name="Oval 551"/>
                  <p:cNvSpPr/>
                  <p:nvPr/>
                </p:nvSpPr>
                <p:spPr>
                  <a:xfrm>
                    <a:off x="7556401" y="3991550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53" name="Oval 552"/>
                  <p:cNvSpPr/>
                  <p:nvPr/>
                </p:nvSpPr>
                <p:spPr>
                  <a:xfrm>
                    <a:off x="4951020" y="4396128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54" name="Oval 553"/>
                  <p:cNvSpPr/>
                  <p:nvPr/>
                </p:nvSpPr>
                <p:spPr>
                  <a:xfrm>
                    <a:off x="5330751" y="4371680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55" name="Oval 554"/>
                  <p:cNvSpPr/>
                  <p:nvPr/>
                </p:nvSpPr>
                <p:spPr>
                  <a:xfrm>
                    <a:off x="5700281" y="4378653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56" name="Oval 555"/>
                  <p:cNvSpPr/>
                  <p:nvPr/>
                </p:nvSpPr>
                <p:spPr>
                  <a:xfrm>
                    <a:off x="6060321" y="4369913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57" name="Oval 556"/>
                  <p:cNvSpPr/>
                  <p:nvPr/>
                </p:nvSpPr>
                <p:spPr>
                  <a:xfrm>
                    <a:off x="6447100" y="4368176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58" name="Oval 557"/>
                  <p:cNvSpPr/>
                  <p:nvPr/>
                </p:nvSpPr>
                <p:spPr>
                  <a:xfrm>
                    <a:off x="6826831" y="4368176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59" name="Oval 558"/>
                  <p:cNvSpPr/>
                  <p:nvPr/>
                </p:nvSpPr>
                <p:spPr>
                  <a:xfrm>
                    <a:off x="7196361" y="4375149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60" name="Oval 559"/>
                  <p:cNvSpPr/>
                  <p:nvPr/>
                </p:nvSpPr>
                <p:spPr>
                  <a:xfrm>
                    <a:off x="4941530" y="4767483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61" name="Oval 560"/>
                  <p:cNvSpPr/>
                  <p:nvPr/>
                </p:nvSpPr>
                <p:spPr>
                  <a:xfrm>
                    <a:off x="5321261" y="4743035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62" name="Oval 561"/>
                  <p:cNvSpPr/>
                  <p:nvPr/>
                </p:nvSpPr>
                <p:spPr>
                  <a:xfrm>
                    <a:off x="5690791" y="4750008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63" name="Oval 562"/>
                  <p:cNvSpPr/>
                  <p:nvPr/>
                </p:nvSpPr>
                <p:spPr>
                  <a:xfrm>
                    <a:off x="6050831" y="4741268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64" name="Oval 563"/>
                  <p:cNvSpPr/>
                  <p:nvPr/>
                </p:nvSpPr>
                <p:spPr>
                  <a:xfrm>
                    <a:off x="6437610" y="4739531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65" name="Oval 564"/>
                  <p:cNvSpPr/>
                  <p:nvPr/>
                </p:nvSpPr>
                <p:spPr>
                  <a:xfrm>
                    <a:off x="6817341" y="4739531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66" name="Oval 565"/>
                  <p:cNvSpPr/>
                  <p:nvPr/>
                </p:nvSpPr>
                <p:spPr>
                  <a:xfrm>
                    <a:off x="7186871" y="4746504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67" name="Oval 566"/>
                  <p:cNvSpPr/>
                  <p:nvPr/>
                </p:nvSpPr>
                <p:spPr>
                  <a:xfrm>
                    <a:off x="7546911" y="4737764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68" name="Oval 567"/>
                  <p:cNvSpPr/>
                  <p:nvPr/>
                </p:nvSpPr>
                <p:spPr>
                  <a:xfrm>
                    <a:off x="7542545" y="3235029"/>
                    <a:ext cx="360040" cy="360040"/>
                  </a:xfrm>
                  <a:prstGeom prst="ellipse">
                    <a:avLst/>
                  </a:prstGeom>
                  <a:solidFill>
                    <a:srgbClr val="00B0F0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x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569" name="TextBox 568"/>
                  <p:cNvSpPr txBox="1"/>
                  <p:nvPr/>
                </p:nvSpPr>
                <p:spPr>
                  <a:xfrm>
                    <a:off x="4961995" y="5086186"/>
                    <a:ext cx="492443" cy="332181"/>
                  </a:xfrm>
                  <a:prstGeom prst="rect">
                    <a:avLst/>
                  </a:prstGeom>
                  <a:noFill/>
                </p:spPr>
                <p:txBody>
                  <a:bodyPr vert="vert" wrap="square" rtlCol="0">
                    <a:spAutoFit/>
                  </a:bodyPr>
                  <a:lstStyle/>
                  <a:p>
                    <a:r>
                      <a:rPr lang="en-US" dirty="0" smtClean="0"/>
                      <a:t>…</a:t>
                    </a:r>
                  </a:p>
                </p:txBody>
              </p:sp>
              <p:sp>
                <p:nvSpPr>
                  <p:cNvPr id="570" name="TextBox 569"/>
                  <p:cNvSpPr txBox="1"/>
                  <p:nvPr/>
                </p:nvSpPr>
                <p:spPr>
                  <a:xfrm>
                    <a:off x="5375654" y="5102018"/>
                    <a:ext cx="492443" cy="332181"/>
                  </a:xfrm>
                  <a:prstGeom prst="rect">
                    <a:avLst/>
                  </a:prstGeom>
                  <a:noFill/>
                </p:spPr>
                <p:txBody>
                  <a:bodyPr vert="vert" wrap="square" rtlCol="0">
                    <a:spAutoFit/>
                  </a:bodyPr>
                  <a:lstStyle/>
                  <a:p>
                    <a:r>
                      <a:rPr lang="en-US" dirty="0" smtClean="0"/>
                      <a:t>…</a:t>
                    </a:r>
                  </a:p>
                </p:txBody>
              </p:sp>
              <p:sp>
                <p:nvSpPr>
                  <p:cNvPr id="571" name="TextBox 570"/>
                  <p:cNvSpPr txBox="1"/>
                  <p:nvPr/>
                </p:nvSpPr>
                <p:spPr>
                  <a:xfrm>
                    <a:off x="5761601" y="5113892"/>
                    <a:ext cx="492443" cy="332181"/>
                  </a:xfrm>
                  <a:prstGeom prst="rect">
                    <a:avLst/>
                  </a:prstGeom>
                  <a:noFill/>
                </p:spPr>
                <p:txBody>
                  <a:bodyPr vert="vert" wrap="square" rtlCol="0">
                    <a:spAutoFit/>
                  </a:bodyPr>
                  <a:lstStyle/>
                  <a:p>
                    <a:r>
                      <a:rPr lang="en-US" dirty="0" smtClean="0"/>
                      <a:t>…</a:t>
                    </a:r>
                  </a:p>
                </p:txBody>
              </p:sp>
              <p:sp>
                <p:nvSpPr>
                  <p:cNvPr id="572" name="TextBox 571"/>
                  <p:cNvSpPr txBox="1"/>
                  <p:nvPr/>
                </p:nvSpPr>
                <p:spPr>
                  <a:xfrm>
                    <a:off x="6117863" y="5119830"/>
                    <a:ext cx="492443" cy="332181"/>
                  </a:xfrm>
                  <a:prstGeom prst="rect">
                    <a:avLst/>
                  </a:prstGeom>
                  <a:noFill/>
                </p:spPr>
                <p:txBody>
                  <a:bodyPr vert="vert" wrap="square" rtlCol="0">
                    <a:spAutoFit/>
                  </a:bodyPr>
                  <a:lstStyle/>
                  <a:p>
                    <a:r>
                      <a:rPr lang="en-US" dirty="0" smtClean="0"/>
                      <a:t>…</a:t>
                    </a:r>
                  </a:p>
                </p:txBody>
              </p:sp>
              <p:sp>
                <p:nvSpPr>
                  <p:cNvPr id="573" name="TextBox 572"/>
                  <p:cNvSpPr txBox="1"/>
                  <p:nvPr/>
                </p:nvSpPr>
                <p:spPr>
                  <a:xfrm>
                    <a:off x="6491940" y="5113892"/>
                    <a:ext cx="492443" cy="332181"/>
                  </a:xfrm>
                  <a:prstGeom prst="rect">
                    <a:avLst/>
                  </a:prstGeom>
                  <a:noFill/>
                </p:spPr>
                <p:txBody>
                  <a:bodyPr vert="vert" wrap="square" rtlCol="0">
                    <a:spAutoFit/>
                  </a:bodyPr>
                  <a:lstStyle/>
                  <a:p>
                    <a:r>
                      <a:rPr lang="en-US" dirty="0" smtClean="0"/>
                      <a:t>…</a:t>
                    </a:r>
                  </a:p>
                </p:txBody>
              </p:sp>
              <p:sp>
                <p:nvSpPr>
                  <p:cNvPr id="574" name="TextBox 573"/>
                  <p:cNvSpPr txBox="1"/>
                  <p:nvPr/>
                </p:nvSpPr>
                <p:spPr>
                  <a:xfrm>
                    <a:off x="6883824" y="5107956"/>
                    <a:ext cx="492443" cy="332181"/>
                  </a:xfrm>
                  <a:prstGeom prst="rect">
                    <a:avLst/>
                  </a:prstGeom>
                  <a:noFill/>
                </p:spPr>
                <p:txBody>
                  <a:bodyPr vert="vert" wrap="square" rtlCol="0">
                    <a:spAutoFit/>
                  </a:bodyPr>
                  <a:lstStyle/>
                  <a:p>
                    <a:r>
                      <a:rPr lang="en-US" dirty="0" smtClean="0"/>
                      <a:t>…</a:t>
                    </a:r>
                  </a:p>
                </p:txBody>
              </p:sp>
              <p:sp>
                <p:nvSpPr>
                  <p:cNvPr id="575" name="TextBox 574"/>
                  <p:cNvSpPr txBox="1"/>
                  <p:nvPr/>
                </p:nvSpPr>
                <p:spPr>
                  <a:xfrm>
                    <a:off x="7246027" y="5083509"/>
                    <a:ext cx="492443" cy="332181"/>
                  </a:xfrm>
                  <a:prstGeom prst="rect">
                    <a:avLst/>
                  </a:prstGeom>
                  <a:noFill/>
                </p:spPr>
                <p:txBody>
                  <a:bodyPr vert="vert" wrap="square" rtlCol="0">
                    <a:spAutoFit/>
                  </a:bodyPr>
                  <a:lstStyle/>
                  <a:p>
                    <a:r>
                      <a:rPr lang="en-US" dirty="0" smtClean="0"/>
                      <a:t>…</a:t>
                    </a:r>
                  </a:p>
                </p:txBody>
              </p:sp>
              <p:sp>
                <p:nvSpPr>
                  <p:cNvPr id="576" name="TextBox 575"/>
                  <p:cNvSpPr txBox="1"/>
                  <p:nvPr/>
                </p:nvSpPr>
                <p:spPr>
                  <a:xfrm>
                    <a:off x="7608225" y="5083504"/>
                    <a:ext cx="492443" cy="332181"/>
                  </a:xfrm>
                  <a:prstGeom prst="rect">
                    <a:avLst/>
                  </a:prstGeom>
                  <a:noFill/>
                </p:spPr>
                <p:txBody>
                  <a:bodyPr vert="vert" wrap="square" rtlCol="0">
                    <a:spAutoFit/>
                  </a:bodyPr>
                  <a:lstStyle/>
                  <a:p>
                    <a:r>
                      <a:rPr lang="en-US" dirty="0" smtClean="0"/>
                      <a:t>…</a:t>
                    </a:r>
                  </a:p>
                </p:txBody>
              </p:sp>
            </p:grpSp>
            <p:sp>
              <p:nvSpPr>
                <p:cNvPr id="512" name="Oval 511"/>
                <p:cNvSpPr/>
                <p:nvPr/>
              </p:nvSpPr>
              <p:spPr>
                <a:xfrm>
                  <a:off x="8502399" y="4537412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461" name="Rectangle 460"/>
              <p:cNvSpPr/>
              <p:nvPr/>
            </p:nvSpPr>
            <p:spPr>
              <a:xfrm>
                <a:off x="5649734" y="741434"/>
                <a:ext cx="2996681" cy="180590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462" name="Group 461"/>
              <p:cNvGrpSpPr/>
              <p:nvPr/>
            </p:nvGrpSpPr>
            <p:grpSpPr>
              <a:xfrm>
                <a:off x="4078924" y="770732"/>
                <a:ext cx="4548107" cy="4785722"/>
                <a:chOff x="4078924" y="770732"/>
                <a:chExt cx="4548107" cy="4785722"/>
              </a:xfrm>
            </p:grpSpPr>
            <p:sp>
              <p:nvSpPr>
                <p:cNvPr id="475" name="Oval 474"/>
                <p:cNvSpPr/>
                <p:nvPr/>
              </p:nvSpPr>
              <p:spPr>
                <a:xfrm>
                  <a:off x="5671100" y="2163706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6" name="Oval 475"/>
                <p:cNvSpPr/>
                <p:nvPr/>
              </p:nvSpPr>
              <p:spPr>
                <a:xfrm>
                  <a:off x="6050831" y="2163706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7" name="Oval 476"/>
                <p:cNvSpPr/>
                <p:nvPr/>
              </p:nvSpPr>
              <p:spPr>
                <a:xfrm>
                  <a:off x="6420361" y="2170679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8" name="Oval 477"/>
                <p:cNvSpPr/>
                <p:nvPr/>
              </p:nvSpPr>
              <p:spPr>
                <a:xfrm>
                  <a:off x="6770911" y="2173766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79" name="Oval 478"/>
                <p:cNvSpPr/>
                <p:nvPr/>
              </p:nvSpPr>
              <p:spPr>
                <a:xfrm>
                  <a:off x="7133555" y="2160202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0" name="Oval 479"/>
                <p:cNvSpPr/>
                <p:nvPr/>
              </p:nvSpPr>
              <p:spPr>
                <a:xfrm>
                  <a:off x="7513286" y="2160202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1" name="Oval 480"/>
                <p:cNvSpPr/>
                <p:nvPr/>
              </p:nvSpPr>
              <p:spPr>
                <a:xfrm>
                  <a:off x="7882816" y="2167175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2" name="Oval 481"/>
                <p:cNvSpPr/>
                <p:nvPr/>
              </p:nvSpPr>
              <p:spPr>
                <a:xfrm>
                  <a:off x="8242856" y="2158435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3" name="Oval 482"/>
                <p:cNvSpPr/>
                <p:nvPr/>
              </p:nvSpPr>
              <p:spPr>
                <a:xfrm>
                  <a:off x="5695235" y="1795998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4" name="Oval 483"/>
                <p:cNvSpPr/>
                <p:nvPr/>
              </p:nvSpPr>
              <p:spPr>
                <a:xfrm>
                  <a:off x="6074966" y="1795998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5" name="Oval 484"/>
                <p:cNvSpPr/>
                <p:nvPr/>
              </p:nvSpPr>
              <p:spPr>
                <a:xfrm>
                  <a:off x="6444496" y="1802971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6" name="Oval 485"/>
                <p:cNvSpPr/>
                <p:nvPr/>
              </p:nvSpPr>
              <p:spPr>
                <a:xfrm>
                  <a:off x="6795046" y="1806058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7" name="Oval 486"/>
                <p:cNvSpPr/>
                <p:nvPr/>
              </p:nvSpPr>
              <p:spPr>
                <a:xfrm>
                  <a:off x="7157690" y="1792494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8" name="Oval 487"/>
                <p:cNvSpPr/>
                <p:nvPr/>
              </p:nvSpPr>
              <p:spPr>
                <a:xfrm>
                  <a:off x="7537421" y="1792494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89" name="Oval 488"/>
                <p:cNvSpPr/>
                <p:nvPr/>
              </p:nvSpPr>
              <p:spPr>
                <a:xfrm>
                  <a:off x="7906951" y="1799467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0" name="Oval 489"/>
                <p:cNvSpPr/>
                <p:nvPr/>
              </p:nvSpPr>
              <p:spPr>
                <a:xfrm>
                  <a:off x="8266991" y="1790727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1" name="Oval 490"/>
                <p:cNvSpPr/>
                <p:nvPr/>
              </p:nvSpPr>
              <p:spPr>
                <a:xfrm>
                  <a:off x="5686528" y="1421842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2" name="Oval 491"/>
                <p:cNvSpPr/>
                <p:nvPr/>
              </p:nvSpPr>
              <p:spPr>
                <a:xfrm>
                  <a:off x="6066259" y="1421842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3" name="Oval 492"/>
                <p:cNvSpPr/>
                <p:nvPr/>
              </p:nvSpPr>
              <p:spPr>
                <a:xfrm>
                  <a:off x="6435789" y="1428815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4" name="Oval 493"/>
                <p:cNvSpPr/>
                <p:nvPr/>
              </p:nvSpPr>
              <p:spPr>
                <a:xfrm>
                  <a:off x="6786339" y="1431902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5" name="Oval 494"/>
                <p:cNvSpPr/>
                <p:nvPr/>
              </p:nvSpPr>
              <p:spPr>
                <a:xfrm>
                  <a:off x="7148983" y="1418338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6" name="Oval 495"/>
                <p:cNvSpPr/>
                <p:nvPr/>
              </p:nvSpPr>
              <p:spPr>
                <a:xfrm>
                  <a:off x="7528714" y="1418338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7" name="Oval 496"/>
                <p:cNvSpPr/>
                <p:nvPr/>
              </p:nvSpPr>
              <p:spPr>
                <a:xfrm>
                  <a:off x="7898244" y="1425311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8" name="Oval 497"/>
                <p:cNvSpPr/>
                <p:nvPr/>
              </p:nvSpPr>
              <p:spPr>
                <a:xfrm>
                  <a:off x="8258284" y="1416571"/>
                  <a:ext cx="360040" cy="360040"/>
                </a:xfrm>
                <a:prstGeom prst="ellipse">
                  <a:avLst/>
                </a:prstGeom>
                <a:solidFill>
                  <a:srgbClr val="00B0F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99" name="Oval 498"/>
                <p:cNvSpPr/>
                <p:nvPr/>
              </p:nvSpPr>
              <p:spPr>
                <a:xfrm>
                  <a:off x="5690466" y="1066145"/>
                  <a:ext cx="360040" cy="360040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0" name="Oval 499"/>
                <p:cNvSpPr/>
                <p:nvPr/>
              </p:nvSpPr>
              <p:spPr>
                <a:xfrm>
                  <a:off x="6070197" y="1066145"/>
                  <a:ext cx="360040" cy="360040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1" name="Oval 500"/>
                <p:cNvSpPr/>
                <p:nvPr/>
              </p:nvSpPr>
              <p:spPr>
                <a:xfrm>
                  <a:off x="6439727" y="1073118"/>
                  <a:ext cx="360040" cy="360040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2" name="Oval 501"/>
                <p:cNvSpPr/>
                <p:nvPr/>
              </p:nvSpPr>
              <p:spPr>
                <a:xfrm>
                  <a:off x="6790277" y="1076205"/>
                  <a:ext cx="360040" cy="360040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3" name="Oval 502"/>
                <p:cNvSpPr/>
                <p:nvPr/>
              </p:nvSpPr>
              <p:spPr>
                <a:xfrm>
                  <a:off x="7152921" y="1062641"/>
                  <a:ext cx="360040" cy="360040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4" name="Oval 503"/>
                <p:cNvSpPr/>
                <p:nvPr/>
              </p:nvSpPr>
              <p:spPr>
                <a:xfrm>
                  <a:off x="7532652" y="1062641"/>
                  <a:ext cx="360040" cy="360040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5" name="Oval 504"/>
                <p:cNvSpPr/>
                <p:nvPr/>
              </p:nvSpPr>
              <p:spPr>
                <a:xfrm>
                  <a:off x="7902182" y="1069614"/>
                  <a:ext cx="360040" cy="360040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06" name="Oval 505"/>
                <p:cNvSpPr/>
                <p:nvPr/>
              </p:nvSpPr>
              <p:spPr>
                <a:xfrm>
                  <a:off x="8262222" y="1060874"/>
                  <a:ext cx="360040" cy="360040"/>
                </a:xfrm>
                <a:prstGeom prst="ellipse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/>
                      </a:solidFill>
                    </a:rPr>
                    <a:t>x</a:t>
                  </a:r>
                  <a:endParaRPr lang="en-US" dirty="0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507" name="Picture 506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 rot="5400000">
                  <a:off x="3909313" y="3830072"/>
                  <a:ext cx="2987299" cy="465465"/>
                </a:xfrm>
                <a:prstGeom prst="rect">
                  <a:avLst/>
                </a:prstGeom>
              </p:spPr>
            </p:pic>
            <p:sp>
              <p:nvSpPr>
                <p:cNvPr id="508" name="TextBox 507"/>
                <p:cNvSpPr txBox="1"/>
                <p:nvPr/>
              </p:nvSpPr>
              <p:spPr>
                <a:xfrm>
                  <a:off x="4084914" y="3931926"/>
                  <a:ext cx="1357692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dirty="0" smtClean="0"/>
                    <a:t>Block Height =16</a:t>
                  </a:r>
                  <a:endParaRPr lang="en-US" sz="1000" dirty="0"/>
                </a:p>
              </p:txBody>
            </p:sp>
            <p:pic>
              <p:nvPicPr>
                <p:cNvPr id="509" name="Picture 508"/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 rot="5400000">
                  <a:off x="4488411" y="1425899"/>
                  <a:ext cx="1775799" cy="465465"/>
                </a:xfrm>
                <a:prstGeom prst="rect">
                  <a:avLst/>
                </a:prstGeom>
              </p:spPr>
            </p:pic>
            <p:sp>
              <p:nvSpPr>
                <p:cNvPr id="510" name="TextBox 509"/>
                <p:cNvSpPr txBox="1"/>
                <p:nvPr/>
              </p:nvSpPr>
              <p:spPr>
                <a:xfrm>
                  <a:off x="4078924" y="1515700"/>
                  <a:ext cx="1357692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000" dirty="0" smtClean="0"/>
                    <a:t>Block Height =16</a:t>
                  </a:r>
                  <a:endParaRPr lang="en-US" sz="1000" dirty="0"/>
                </a:p>
              </p:txBody>
            </p:sp>
          </p:grpSp>
          <p:sp>
            <p:nvSpPr>
              <p:cNvPr id="463" name="TextBox 462"/>
              <p:cNvSpPr txBox="1"/>
              <p:nvPr/>
            </p:nvSpPr>
            <p:spPr>
              <a:xfrm>
                <a:off x="5668220" y="719806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464" name="TextBox 463"/>
              <p:cNvSpPr txBox="1"/>
              <p:nvPr/>
            </p:nvSpPr>
            <p:spPr>
              <a:xfrm>
                <a:off x="6064065" y="723763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465" name="TextBox 464"/>
              <p:cNvSpPr txBox="1"/>
              <p:nvPr/>
            </p:nvSpPr>
            <p:spPr>
              <a:xfrm>
                <a:off x="6444075" y="723762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466" name="TextBox 465"/>
              <p:cNvSpPr txBox="1"/>
              <p:nvPr/>
            </p:nvSpPr>
            <p:spPr>
              <a:xfrm>
                <a:off x="6782525" y="729703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467" name="TextBox 466"/>
              <p:cNvSpPr txBox="1"/>
              <p:nvPr/>
            </p:nvSpPr>
            <p:spPr>
              <a:xfrm>
                <a:off x="7162536" y="741576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468" name="TextBox 467"/>
              <p:cNvSpPr txBox="1"/>
              <p:nvPr/>
            </p:nvSpPr>
            <p:spPr>
              <a:xfrm>
                <a:off x="7536611" y="741576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469" name="TextBox 468"/>
              <p:cNvSpPr txBox="1"/>
              <p:nvPr/>
            </p:nvSpPr>
            <p:spPr>
              <a:xfrm>
                <a:off x="7934437" y="759386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470" name="TextBox 469"/>
              <p:cNvSpPr txBox="1"/>
              <p:nvPr/>
            </p:nvSpPr>
            <p:spPr>
              <a:xfrm>
                <a:off x="8278829" y="747513"/>
                <a:ext cx="492443" cy="332181"/>
              </a:xfrm>
              <a:prstGeom prst="rect">
                <a:avLst/>
              </a:prstGeom>
              <a:noFill/>
            </p:spPr>
            <p:txBody>
              <a:bodyPr vert="vert" wrap="square" rtlCol="0">
                <a:spAutoFit/>
              </a:bodyPr>
              <a:lstStyle/>
              <a:p>
                <a:r>
                  <a:rPr lang="en-US" dirty="0" smtClean="0"/>
                  <a:t>…</a:t>
                </a:r>
              </a:p>
            </p:txBody>
          </p:sp>
          <p:sp>
            <p:nvSpPr>
              <p:cNvPr id="473" name="Oval 472"/>
              <p:cNvSpPr/>
              <p:nvPr/>
            </p:nvSpPr>
            <p:spPr>
              <a:xfrm>
                <a:off x="6220375" y="5626406"/>
                <a:ext cx="360040" cy="360040"/>
              </a:xfrm>
              <a:prstGeom prst="ellipse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/>
                    </a:solidFill>
                  </a:rPr>
                  <a:t>x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4" name="TextBox 473"/>
              <p:cNvSpPr txBox="1"/>
              <p:nvPr/>
            </p:nvSpPr>
            <p:spPr>
              <a:xfrm>
                <a:off x="6608496" y="5708375"/>
                <a:ext cx="235858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 smtClean="0"/>
                  <a:t>Sample modified by filter</a:t>
                </a:r>
                <a:endParaRPr lang="en-US" sz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8701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1143000"/>
            <a:ext cx="8610600" cy="4256088"/>
          </a:xfrm>
        </p:spPr>
        <p:txBody>
          <a:bodyPr/>
          <a:lstStyle/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>
              <a:lnSpc>
                <a:spcPts val="1200"/>
              </a:lnSpc>
            </a:pPr>
            <a:endParaRPr lang="en-US" sz="2000" b="1" dirty="0">
              <a:solidFill>
                <a:srgbClr val="C00000"/>
              </a:solidFill>
            </a:endParaRPr>
          </a:p>
          <a:p>
            <a:pPr lvl="1">
              <a:lnSpc>
                <a:spcPts val="1200"/>
              </a:lnSpc>
            </a:pPr>
            <a:endParaRPr lang="en-US" sz="2000" dirty="0"/>
          </a:p>
          <a:p>
            <a:pPr marL="392113" lvl="1" indent="0">
              <a:buNone/>
            </a:pPr>
            <a:r>
              <a:rPr lang="en-US" sz="2000" dirty="0"/>
              <a:t>	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altLang="en-US" smtClean="0">
              <a:solidFill>
                <a:srgbClr val="000000"/>
              </a:solidFill>
            </a:endParaRPr>
          </a:p>
          <a:p>
            <a:pPr>
              <a:defRPr/>
            </a:pPr>
            <a:r>
              <a:rPr lang="de-DE" altLang="en-US" smtClean="0">
                <a:solidFill>
                  <a:srgbClr val="000000"/>
                </a:solidFill>
              </a:rPr>
              <a:t>Page </a:t>
            </a:r>
            <a:fld id="{7355A557-1978-4999-AEFC-565156B92731}" type="slidenum">
              <a:rPr lang="de-DE" altLang="en-US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en-GB" altLang="en-US" dirty="0">
              <a:solidFill>
                <a:srgbClr val="000000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520098"/>
              </p:ext>
            </p:extLst>
          </p:nvPr>
        </p:nvGraphicFramePr>
        <p:xfrm>
          <a:off x="2057400" y="1561957"/>
          <a:ext cx="7597729" cy="4019147"/>
        </p:xfrm>
        <a:graphic>
          <a:graphicData uri="http://schemas.openxmlformats.org/drawingml/2006/table">
            <a:tbl>
              <a:tblPr firstRow="1" firstCol="1" bandRow="1"/>
              <a:tblGrid>
                <a:gridCol w="1392024"/>
                <a:gridCol w="4768890"/>
                <a:gridCol w="1436815"/>
              </a:tblGrid>
              <a:tr h="811607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Output pixel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Filter coefficients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Input pixels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6,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 1,  1,  1,   1,  1,  1,  0,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5,  1,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1,  1,   1,  1,  1,  1,   0,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 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5,  1,  1, 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 1,  1,  1,  1,   1,  0}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4,  1,  1,   1,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1,  1,  1,  1,   1,  1}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3,  1,  1,   1,  1,   </a:t>
                      </a: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1,  1,   1,  1}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2,  1,  1,   1,  1, 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1,   1,  2}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1,  1,  1,   1,  1, 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1,   1,  3}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1,  1,   1,  1,   1,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1,   1,  4}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2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5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0,  1,   1,  1,   1,  1,  1,  1,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 1,  5}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54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</a:t>
                      </a:r>
                      <a:r>
                        <a:rPr lang="en-US" sz="1600" baseline="-25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{0,   0,  0,   0,  0,  0,  0,   1,  1,   1,  1,  1,  1,  1,   </a:t>
                      </a: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3</a:t>
                      </a: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  6}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p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0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~ q</a:t>
                      </a:r>
                      <a:r>
                        <a:rPr lang="en-US" sz="1600" baseline="-25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7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="" xmlns:a16="http://schemas.microsoft.com/office/drawing/2014/main" id="{A89398E8-0240-45C1-BA8F-AA7B8DBFA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259" y="-19553"/>
            <a:ext cx="10515600" cy="1325563"/>
          </a:xfrm>
        </p:spPr>
        <p:txBody>
          <a:bodyPr/>
          <a:lstStyle/>
          <a:p>
            <a:r>
              <a:rPr lang="en-US" dirty="0"/>
              <a:t>Limited support long filter at CTU boundary</a:t>
            </a:r>
          </a:p>
        </p:txBody>
      </p:sp>
    </p:spTree>
    <p:extLst>
      <p:ext uri="{BB962C8B-B14F-4D97-AF65-F5344CB8AC3E}">
        <p14:creationId xmlns:p14="http://schemas.microsoft.com/office/powerpoint/2010/main" val="150894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DCE08D6-D741-4164-916E-0184CE23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Deblocking control process at CTU boundary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4E68FE-4DD1-446A-A917-D43323B143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…</a:t>
            </a:r>
          </a:p>
          <a:p>
            <a:pPr marL="0" indent="0">
              <a:buNone/>
            </a:pPr>
            <a:r>
              <a:rPr lang="en-US" dirty="0" err="1">
                <a:highlight>
                  <a:srgbClr val="FFFF00"/>
                </a:highlight>
              </a:rPr>
              <a:t>ControlSamplesAccessible</a:t>
            </a:r>
            <a:r>
              <a:rPr lang="en-US" dirty="0"/>
              <a:t> = p0 belongs to CTU above current CTU ? FALSE : TRUE</a:t>
            </a:r>
          </a:p>
          <a:p>
            <a:pPr marL="0" indent="0">
              <a:buNone/>
            </a:pPr>
            <a:r>
              <a:rPr lang="en-US" dirty="0"/>
              <a:t>if ( </a:t>
            </a:r>
            <a:r>
              <a:rPr lang="en-US" dirty="0" err="1"/>
              <a:t>LongTapDeblocking</a:t>
            </a:r>
            <a:r>
              <a:rPr lang="en-US" dirty="0"/>
              <a:t> )</a:t>
            </a:r>
          </a:p>
          <a:p>
            <a:pPr marL="0" indent="0">
              <a:buNone/>
            </a:pPr>
            <a:r>
              <a:rPr lang="en-US" dirty="0"/>
              <a:t>	if (p side is greater than or equal to 32 &amp;&amp; </a:t>
            </a:r>
            <a:r>
              <a:rPr lang="en-US" dirty="0" err="1">
                <a:highlight>
                  <a:srgbClr val="FFFF00"/>
                </a:highlight>
              </a:rPr>
              <a:t>ControlSamplesAccessible</a:t>
            </a:r>
            <a:r>
              <a:rPr lang="en-US" dirty="0"/>
              <a:t> )</a:t>
            </a:r>
          </a:p>
          <a:p>
            <a:pPr marL="0" indent="0">
              <a:buNone/>
            </a:pPr>
            <a:r>
              <a:rPr lang="en-US" dirty="0"/>
              <a:t>		dp0 = ( dp0 + Abs( p5,0 − 2 * p4,0 + p3,0 ) + 1 ) &gt;&gt; 1</a:t>
            </a:r>
          </a:p>
          <a:p>
            <a:pPr marL="0" indent="0">
              <a:buNone/>
            </a:pPr>
            <a:r>
              <a:rPr lang="en-US" dirty="0"/>
              <a:t>		dp3 = ( dp3 + Abs( p5,3 − 2 * p4,3 + p3,3 ) + 1 ) &gt;&gt; 1</a:t>
            </a:r>
          </a:p>
          <a:p>
            <a:pPr marL="0" indent="0">
              <a:buNone/>
            </a:pPr>
            <a:r>
              <a:rPr lang="en-US" dirty="0"/>
              <a:t>…</a:t>
            </a:r>
          </a:p>
          <a:p>
            <a:pPr marL="0" indent="0">
              <a:buNone/>
            </a:pPr>
            <a:r>
              <a:rPr lang="en-US" dirty="0"/>
              <a:t>if ( p side is greater than or equal to 32 &amp;&amp; </a:t>
            </a:r>
            <a:r>
              <a:rPr lang="en-US" dirty="0" err="1"/>
              <a:t>LongTapDeblocking</a:t>
            </a:r>
            <a:r>
              <a:rPr lang="en-US" dirty="0"/>
              <a:t> &amp;&amp; </a:t>
            </a:r>
            <a:r>
              <a:rPr lang="en-US" dirty="0" err="1">
                <a:highlight>
                  <a:srgbClr val="FFFF00"/>
                </a:highlight>
              </a:rPr>
              <a:t>ControlSamplesAccessible</a:t>
            </a:r>
            <a:r>
              <a:rPr lang="en-US" dirty="0"/>
              <a:t> )</a:t>
            </a:r>
          </a:p>
          <a:p>
            <a:pPr marL="0" indent="0">
              <a:buNone/>
            </a:pPr>
            <a:r>
              <a:rPr lang="en-US" dirty="0"/>
              <a:t>		sp3 = ( sp3 + Abs( p7 − p3 ) + 1) &gt;&gt; 1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76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33FB177-FE6E-4DBE-BD77-9E902D20F4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Chroma gradient computation when using HEVC strong filter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A4EFCC1-3A53-4E02-9A6D-8B755309C2A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GB" dirty="0"/>
              <a:t>Strong deblocking decision in chroma are made very 2-sample segment (e.g. in CE11.1.7b)</a:t>
            </a:r>
          </a:p>
          <a:p>
            <a:pPr marL="0" indent="0" hangingPunct="0">
              <a:buNone/>
            </a:pPr>
            <a:endParaRPr lang="en-GB" dirty="0"/>
          </a:p>
          <a:p>
            <a:pPr marL="0" indent="0" hangingPunct="0">
              <a:buNone/>
            </a:pPr>
            <a:r>
              <a:rPr lang="en-GB" b="1" dirty="0">
                <a:solidFill>
                  <a:srgbClr val="FF0000"/>
                </a:solidFill>
              </a:rPr>
              <a:t>Problem:</a:t>
            </a:r>
          </a:p>
          <a:p>
            <a:pPr marL="0" indent="0" hangingPunct="0">
              <a:buNone/>
            </a:pPr>
            <a:r>
              <a:rPr lang="en-GB" b="1" dirty="0">
                <a:solidFill>
                  <a:srgbClr val="FF0000"/>
                </a:solidFill>
              </a:rPr>
              <a:t>As a result, in worst-case gradient computations are carried out for every chroma line </a:t>
            </a:r>
            <a:endParaRPr lang="en-U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A0B70C1-DDC8-4D9D-80AE-0E15F9176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GB" dirty="0"/>
              <a:t>dp0 = Abs( p</a:t>
            </a:r>
            <a:r>
              <a:rPr lang="en-GB" baseline="-25000" dirty="0"/>
              <a:t>2,0</a:t>
            </a:r>
            <a:r>
              <a:rPr lang="en-GB" dirty="0"/>
              <a:t> − 2 * p</a:t>
            </a:r>
            <a:r>
              <a:rPr lang="en-GB" baseline="-25000" dirty="0"/>
              <a:t>1,0</a:t>
            </a:r>
            <a:r>
              <a:rPr lang="en-GB" dirty="0"/>
              <a:t> + p</a:t>
            </a:r>
            <a:r>
              <a:rPr lang="en-GB" baseline="-25000" dirty="0"/>
              <a:t>0,0</a:t>
            </a:r>
            <a:r>
              <a:rPr lang="en-GB" dirty="0"/>
              <a:t> )</a:t>
            </a:r>
            <a:endParaRPr lang="en-US" dirty="0"/>
          </a:p>
          <a:p>
            <a:pPr marL="0" indent="0" hangingPunct="0">
              <a:buNone/>
            </a:pPr>
            <a:r>
              <a:rPr lang="en-GB" dirty="0"/>
              <a:t>dp1 = Abs( p</a:t>
            </a:r>
            <a:r>
              <a:rPr lang="en-GB" baseline="-25000" dirty="0"/>
              <a:t>2,1</a:t>
            </a:r>
            <a:r>
              <a:rPr lang="en-GB" dirty="0"/>
              <a:t> − 2 * p</a:t>
            </a:r>
            <a:r>
              <a:rPr lang="en-GB" baseline="-25000" dirty="0"/>
              <a:t>1,1</a:t>
            </a:r>
            <a:r>
              <a:rPr lang="en-GB" dirty="0"/>
              <a:t> + p</a:t>
            </a:r>
            <a:r>
              <a:rPr lang="en-GB" baseline="-25000" dirty="0"/>
              <a:t>0,1</a:t>
            </a:r>
            <a:r>
              <a:rPr lang="en-GB" dirty="0"/>
              <a:t> )</a:t>
            </a:r>
            <a:endParaRPr lang="en-US" dirty="0"/>
          </a:p>
          <a:p>
            <a:pPr marL="0" indent="0" hangingPunct="0">
              <a:buNone/>
            </a:pPr>
            <a:r>
              <a:rPr lang="en-GB" dirty="0"/>
              <a:t>dq0 = Abs( q</a:t>
            </a:r>
            <a:r>
              <a:rPr lang="en-GB" baseline="-25000" dirty="0"/>
              <a:t>2,0</a:t>
            </a:r>
            <a:r>
              <a:rPr lang="en-GB" dirty="0"/>
              <a:t> − 2 * q</a:t>
            </a:r>
            <a:r>
              <a:rPr lang="en-GB" baseline="-25000" dirty="0"/>
              <a:t>1,0</a:t>
            </a:r>
            <a:r>
              <a:rPr lang="en-GB" dirty="0"/>
              <a:t> + q</a:t>
            </a:r>
            <a:r>
              <a:rPr lang="en-GB" baseline="-25000" dirty="0"/>
              <a:t>0,0</a:t>
            </a:r>
            <a:r>
              <a:rPr lang="en-GB" dirty="0"/>
              <a:t> )</a:t>
            </a:r>
            <a:endParaRPr lang="en-US" dirty="0"/>
          </a:p>
          <a:p>
            <a:pPr marL="0" indent="0" hangingPunct="0">
              <a:buNone/>
            </a:pPr>
            <a:r>
              <a:rPr lang="en-GB" dirty="0"/>
              <a:t>dq1 = Abs( q</a:t>
            </a:r>
            <a:r>
              <a:rPr lang="en-GB" baseline="-25000" dirty="0"/>
              <a:t>2,1</a:t>
            </a:r>
            <a:r>
              <a:rPr lang="en-GB" dirty="0"/>
              <a:t> − 2 * q</a:t>
            </a:r>
            <a:r>
              <a:rPr lang="en-GB" baseline="-25000" dirty="0"/>
              <a:t>1,1</a:t>
            </a:r>
            <a:r>
              <a:rPr lang="en-GB" dirty="0"/>
              <a:t> + q</a:t>
            </a:r>
            <a:r>
              <a:rPr lang="en-GB" baseline="-25000" dirty="0"/>
              <a:t>0,1</a:t>
            </a:r>
            <a:r>
              <a:rPr lang="en-GB" dirty="0"/>
              <a:t> )</a:t>
            </a:r>
            <a:endParaRPr lang="en-US" dirty="0"/>
          </a:p>
          <a:p>
            <a:pPr marL="0" indent="0" hangingPunct="0">
              <a:buNone/>
            </a:pPr>
            <a:r>
              <a:rPr lang="en-GB" dirty="0"/>
              <a:t>dpq0 = dp0 + dq0</a:t>
            </a:r>
            <a:endParaRPr lang="en-US" dirty="0"/>
          </a:p>
          <a:p>
            <a:pPr marL="0" indent="0" hangingPunct="0">
              <a:buNone/>
            </a:pPr>
            <a:r>
              <a:rPr lang="en-GB" dirty="0"/>
              <a:t>dpq1 = dp1 + dq1</a:t>
            </a:r>
            <a:endParaRPr lang="en-US" dirty="0"/>
          </a:p>
          <a:p>
            <a:pPr marL="0" indent="0" hangingPunct="0">
              <a:buNone/>
            </a:pPr>
            <a:r>
              <a:rPr lang="en-GB" dirty="0"/>
              <a:t>d = dpq0 + dpq1</a:t>
            </a:r>
          </a:p>
        </p:txBody>
      </p:sp>
    </p:spTree>
    <p:extLst>
      <p:ext uri="{BB962C8B-B14F-4D97-AF65-F5344CB8AC3E}">
        <p14:creationId xmlns:p14="http://schemas.microsoft.com/office/powerpoint/2010/main" val="101849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B6AB186-6716-458C-86F1-73765585D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Subsampling of chroma gradient computation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AAD5B26-DE05-4B29-96BB-5787FBB9BCB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GB" b="1" dirty="0"/>
              <a:t>Proposal</a:t>
            </a:r>
            <a:r>
              <a:rPr lang="en-GB" dirty="0"/>
              <a:t>: Compute gradients for only one of the two lines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Reduction of worst case complexity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E287AD6-C07D-4274-A63A-AB1B116FA6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noFill/>
          <a:ln>
            <a:solidFill>
              <a:schemeClr val="tx1"/>
            </a:solidFill>
          </a:ln>
        </p:spPr>
        <p:txBody>
          <a:bodyPr/>
          <a:lstStyle/>
          <a:p>
            <a:pPr marL="0" indent="0" hangingPunct="0">
              <a:buNone/>
            </a:pPr>
            <a:r>
              <a:rPr lang="en-GB" dirty="0"/>
              <a:t>dp0 = Abs( p</a:t>
            </a:r>
            <a:r>
              <a:rPr lang="en-GB" baseline="-25000" dirty="0"/>
              <a:t>2,0</a:t>
            </a:r>
            <a:r>
              <a:rPr lang="en-GB" dirty="0"/>
              <a:t> − 2 * p</a:t>
            </a:r>
            <a:r>
              <a:rPr lang="en-GB" baseline="-25000" dirty="0"/>
              <a:t>1,0</a:t>
            </a:r>
            <a:r>
              <a:rPr lang="en-GB" dirty="0"/>
              <a:t> + p</a:t>
            </a:r>
            <a:r>
              <a:rPr lang="en-GB" baseline="-25000" dirty="0"/>
              <a:t>0,0</a:t>
            </a:r>
            <a:r>
              <a:rPr lang="en-GB" dirty="0"/>
              <a:t> )</a:t>
            </a:r>
            <a:endParaRPr lang="en-US" dirty="0"/>
          </a:p>
          <a:p>
            <a:pPr marL="0" indent="0" hangingPunct="0">
              <a:buNone/>
            </a:pPr>
            <a:r>
              <a:rPr lang="en-GB" strike="sngStrike" dirty="0">
                <a:highlight>
                  <a:srgbClr val="FFFF00"/>
                </a:highlight>
              </a:rPr>
              <a:t>dp1 = Abs( p</a:t>
            </a:r>
            <a:r>
              <a:rPr lang="en-GB" strike="sngStrike" baseline="-25000" dirty="0">
                <a:highlight>
                  <a:srgbClr val="FFFF00"/>
                </a:highlight>
              </a:rPr>
              <a:t>2,1</a:t>
            </a:r>
            <a:r>
              <a:rPr lang="en-GB" strike="sngStrike" dirty="0">
                <a:highlight>
                  <a:srgbClr val="FFFF00"/>
                </a:highlight>
              </a:rPr>
              <a:t> − 2 * p</a:t>
            </a:r>
            <a:r>
              <a:rPr lang="en-GB" strike="sngStrike" baseline="-25000" dirty="0">
                <a:highlight>
                  <a:srgbClr val="FFFF00"/>
                </a:highlight>
              </a:rPr>
              <a:t>1,1</a:t>
            </a:r>
            <a:r>
              <a:rPr lang="en-GB" strike="sngStrike" dirty="0">
                <a:highlight>
                  <a:srgbClr val="FFFF00"/>
                </a:highlight>
              </a:rPr>
              <a:t> + p</a:t>
            </a:r>
            <a:r>
              <a:rPr lang="en-GB" strike="sngStrike" baseline="-25000" dirty="0">
                <a:highlight>
                  <a:srgbClr val="FFFF00"/>
                </a:highlight>
              </a:rPr>
              <a:t>0,1</a:t>
            </a:r>
            <a:r>
              <a:rPr lang="en-GB" strike="sngStrike" dirty="0">
                <a:highlight>
                  <a:srgbClr val="FFFF00"/>
                </a:highlight>
              </a:rPr>
              <a:t> )</a:t>
            </a:r>
            <a:endParaRPr lang="en-US" strike="sngStrike" dirty="0">
              <a:highlight>
                <a:srgbClr val="FFFF00"/>
              </a:highlight>
            </a:endParaRPr>
          </a:p>
          <a:p>
            <a:pPr marL="0" indent="0" hangingPunct="0">
              <a:buNone/>
            </a:pPr>
            <a:r>
              <a:rPr lang="en-GB" dirty="0"/>
              <a:t>dq0 = Abs( q</a:t>
            </a:r>
            <a:r>
              <a:rPr lang="en-GB" baseline="-25000" dirty="0"/>
              <a:t>2,0</a:t>
            </a:r>
            <a:r>
              <a:rPr lang="en-GB" dirty="0"/>
              <a:t> − 2 * q</a:t>
            </a:r>
            <a:r>
              <a:rPr lang="en-GB" baseline="-25000" dirty="0"/>
              <a:t>1,0</a:t>
            </a:r>
            <a:r>
              <a:rPr lang="en-GB" dirty="0"/>
              <a:t> + q</a:t>
            </a:r>
            <a:r>
              <a:rPr lang="en-GB" baseline="-25000" dirty="0"/>
              <a:t>0,0</a:t>
            </a:r>
            <a:r>
              <a:rPr lang="en-GB" dirty="0"/>
              <a:t> )</a:t>
            </a:r>
            <a:endParaRPr lang="en-US" dirty="0"/>
          </a:p>
          <a:p>
            <a:pPr marL="0" indent="0" hangingPunct="0">
              <a:buNone/>
            </a:pPr>
            <a:r>
              <a:rPr lang="en-GB" strike="sngStrike" dirty="0">
                <a:highlight>
                  <a:srgbClr val="FFFF00"/>
                </a:highlight>
              </a:rPr>
              <a:t>dq1 = Abs( q</a:t>
            </a:r>
            <a:r>
              <a:rPr lang="en-GB" strike="sngStrike" baseline="-25000" dirty="0">
                <a:highlight>
                  <a:srgbClr val="FFFF00"/>
                </a:highlight>
              </a:rPr>
              <a:t>2,1</a:t>
            </a:r>
            <a:r>
              <a:rPr lang="en-GB" strike="sngStrike" dirty="0">
                <a:highlight>
                  <a:srgbClr val="FFFF00"/>
                </a:highlight>
              </a:rPr>
              <a:t> − 2 * q</a:t>
            </a:r>
            <a:r>
              <a:rPr lang="en-GB" strike="sngStrike" baseline="-25000" dirty="0">
                <a:highlight>
                  <a:srgbClr val="FFFF00"/>
                </a:highlight>
              </a:rPr>
              <a:t>1,1</a:t>
            </a:r>
            <a:r>
              <a:rPr lang="en-GB" strike="sngStrike" dirty="0">
                <a:highlight>
                  <a:srgbClr val="FFFF00"/>
                </a:highlight>
              </a:rPr>
              <a:t> + q</a:t>
            </a:r>
            <a:r>
              <a:rPr lang="en-GB" strike="sngStrike" baseline="-25000" dirty="0">
                <a:highlight>
                  <a:srgbClr val="FFFF00"/>
                </a:highlight>
              </a:rPr>
              <a:t>0,1</a:t>
            </a:r>
            <a:r>
              <a:rPr lang="en-GB" strike="sngStrike" dirty="0">
                <a:highlight>
                  <a:srgbClr val="FFFF00"/>
                </a:highlight>
              </a:rPr>
              <a:t> )</a:t>
            </a:r>
            <a:endParaRPr lang="en-US" strike="sngStrike" dirty="0">
              <a:highlight>
                <a:srgbClr val="FFFF00"/>
              </a:highlight>
            </a:endParaRPr>
          </a:p>
          <a:p>
            <a:pPr marL="0" indent="0" hangingPunct="0">
              <a:buNone/>
            </a:pPr>
            <a:r>
              <a:rPr lang="en-GB" dirty="0"/>
              <a:t>dpq0 = dp0 + dq0</a:t>
            </a:r>
            <a:endParaRPr lang="en-US" dirty="0"/>
          </a:p>
          <a:p>
            <a:pPr marL="0" indent="0" hangingPunct="0">
              <a:buNone/>
            </a:pPr>
            <a:r>
              <a:rPr lang="en-GB" strike="sngStrike" dirty="0">
                <a:highlight>
                  <a:srgbClr val="FFFF00"/>
                </a:highlight>
              </a:rPr>
              <a:t>dpq1 = dp1 + dq1</a:t>
            </a:r>
            <a:endParaRPr lang="en-US" strike="sngStrike" dirty="0">
              <a:highlight>
                <a:srgbClr val="FFFF00"/>
              </a:highlight>
            </a:endParaRPr>
          </a:p>
          <a:p>
            <a:pPr marL="0" indent="0" hangingPunct="0">
              <a:buNone/>
            </a:pPr>
            <a:r>
              <a:rPr lang="en-GB" dirty="0"/>
              <a:t>d = </a:t>
            </a:r>
            <a:r>
              <a:rPr lang="en-GB" dirty="0">
                <a:highlight>
                  <a:srgbClr val="FFFF00"/>
                </a:highlight>
              </a:rPr>
              <a:t>2*</a:t>
            </a:r>
            <a:r>
              <a:rPr lang="en-GB" dirty="0"/>
              <a:t>dpq0</a:t>
            </a:r>
            <a:r>
              <a:rPr lang="en-GB" strike="sngStrike" dirty="0">
                <a:highlight>
                  <a:srgbClr val="FFFF00"/>
                </a:highlight>
              </a:rPr>
              <a:t> + dpq1</a:t>
            </a:r>
            <a:endParaRPr lang="en-US" strike="sngStrike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83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B473DEC-BD55-4945-9290-91246A236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Threshold change for long filter deblocking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5730344-303B-43A3-9854-A1A281F2DC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The use of long filters with the same threshold as the original HEVC filters may lead to objective loss, e.g. CE11.1.7b:</a:t>
            </a: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 0.01 (AI) / 0.16% (RA) / 0.42% (LDB) / 0.28% (LDP)</a:t>
            </a:r>
            <a:r>
              <a:rPr lang="en-US" b="1" dirty="0"/>
              <a:t> </a:t>
            </a: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Proposal</a:t>
            </a:r>
            <a:r>
              <a:rPr lang="en-US" dirty="0"/>
              <a:t>: Reduce the threshold for better objective gain</a:t>
            </a:r>
          </a:p>
          <a:p>
            <a:pPr marL="0" indent="0">
              <a:buNone/>
            </a:pPr>
            <a:r>
              <a:rPr lang="en-GB" dirty="0"/>
              <a:t>As in HEVC derive, </a:t>
            </a:r>
            <a:r>
              <a:rPr lang="en-GB" dirty="0" err="1"/>
              <a:t>StrongFilterCondition</a:t>
            </a:r>
            <a:r>
              <a:rPr lang="en-GB" dirty="0"/>
              <a:t> = (</a:t>
            </a:r>
            <a:r>
              <a:rPr lang="en-GB" dirty="0" err="1"/>
              <a:t>dpq</a:t>
            </a:r>
            <a:r>
              <a:rPr lang="en-GB" dirty="0"/>
              <a:t> is less than ( β  &gt;&gt;  2 ), sp</a:t>
            </a:r>
            <a:r>
              <a:rPr lang="en-GB" baseline="-25000" dirty="0"/>
              <a:t>3</a:t>
            </a:r>
            <a:r>
              <a:rPr lang="en-GB" dirty="0"/>
              <a:t> + sq</a:t>
            </a:r>
            <a:r>
              <a:rPr lang="en-GB" baseline="-25000" dirty="0"/>
              <a:t>3</a:t>
            </a:r>
            <a:r>
              <a:rPr lang="en-GB" dirty="0"/>
              <a:t> is less than </a:t>
            </a:r>
            <a:r>
              <a:rPr lang="en-GB" dirty="0">
                <a:highlight>
                  <a:srgbClr val="FFFF00"/>
                </a:highlight>
              </a:rPr>
              <a:t>( </a:t>
            </a:r>
            <a:r>
              <a:rPr lang="en-GB" dirty="0" err="1">
                <a:highlight>
                  <a:srgbClr val="FFFF00"/>
                </a:highlight>
              </a:rPr>
              <a:t>LongTapDeblocking</a:t>
            </a:r>
            <a:r>
              <a:rPr lang="en-GB" dirty="0">
                <a:highlight>
                  <a:srgbClr val="FFFF00"/>
                </a:highlight>
              </a:rPr>
              <a:t> ? ( 3*β  &gt;&gt;  5 ) : ( β  &gt;&gt;  3 ) )</a:t>
            </a:r>
            <a:r>
              <a:rPr lang="en-GB" dirty="0"/>
              <a:t>, and Abs( p</a:t>
            </a:r>
            <a:r>
              <a:rPr lang="en-GB" baseline="-25000" dirty="0"/>
              <a:t>0</a:t>
            </a:r>
            <a:r>
              <a:rPr lang="en-GB" dirty="0"/>
              <a:t> − q</a:t>
            </a:r>
            <a:r>
              <a:rPr lang="en-GB" baseline="-25000" dirty="0"/>
              <a:t>0</a:t>
            </a:r>
            <a:r>
              <a:rPr lang="en-GB" dirty="0"/>
              <a:t> ) is less than ( 5 * </a:t>
            </a:r>
            <a:r>
              <a:rPr lang="en-GB" dirty="0" err="1"/>
              <a:t>t</a:t>
            </a:r>
            <a:r>
              <a:rPr lang="en-GB" baseline="-25000" dirty="0" err="1"/>
              <a:t>C</a:t>
            </a:r>
            <a:r>
              <a:rPr lang="en-GB" dirty="0"/>
              <a:t> + 1 )  &gt;&gt;  1) ? TRUE : FALSE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40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AA8AE23-DAE5-4D5B-BCF4-3ECC57B71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290" y="-8362"/>
            <a:ext cx="10515600" cy="819731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766" y="811369"/>
            <a:ext cx="4842457" cy="58573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750" y="811368"/>
            <a:ext cx="4729616" cy="5857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12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988</Words>
  <Application>Microsoft Office PowerPoint</Application>
  <PresentationFormat>Widescreen</PresentationFormat>
  <Paragraphs>246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Malgun Gothic</vt:lpstr>
      <vt:lpstr>Arial</vt:lpstr>
      <vt:lpstr>Calibri</vt:lpstr>
      <vt:lpstr>Calibri Light</vt:lpstr>
      <vt:lpstr>Times New Roman</vt:lpstr>
      <vt:lpstr>Office Theme</vt:lpstr>
      <vt:lpstr>CE11-related: CTU line buffer reduction for long filter deblocking (JVET-L0572)</vt:lpstr>
      <vt:lpstr>Proposal overview</vt:lpstr>
      <vt:lpstr>Limited support long filter at CTU boundary</vt:lpstr>
      <vt:lpstr>Limited support long filter at CTU boundary</vt:lpstr>
      <vt:lpstr>Deblocking control process at CTU boundary</vt:lpstr>
      <vt:lpstr>Chroma gradient computation when using HEVC strong filter </vt:lpstr>
      <vt:lpstr>Subsampling of chroma gradient computation</vt:lpstr>
      <vt:lpstr>Threshold change for long filter deblocking</vt:lpstr>
      <vt:lpstr>Results</vt:lpstr>
      <vt:lpstr>Conclusion</vt:lpstr>
      <vt:lpstr>Backup Slides</vt:lpstr>
      <vt:lpstr>Luma long filter for large blocks</vt:lpstr>
      <vt:lpstr>Large blocks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CE11-related: CTU line buffer reduction for long filter deblocking (JVET-L0572)</dc:title>
  <dc:creator>Misra, Kiran</dc:creator>
  <cp:lastModifiedBy>Anand Meher Kotra</cp:lastModifiedBy>
  <cp:revision>35</cp:revision>
  <dcterms:created xsi:type="dcterms:W3CDTF">2018-10-03T02:34:13Z</dcterms:created>
  <dcterms:modified xsi:type="dcterms:W3CDTF">2018-10-05T10:32:14Z</dcterms:modified>
</cp:coreProperties>
</file>