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72" r:id="rId3"/>
    <p:sldId id="282" r:id="rId4"/>
    <p:sldId id="283" r:id="rId5"/>
    <p:sldId id="284" r:id="rId6"/>
    <p:sldId id="281" r:id="rId7"/>
    <p:sldId id="285" r:id="rId8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170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5D7B04B3-60C7-4F70-BE2B-077A44657EB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FF871699-9BEB-41DA-B599-A7763EEF547D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6B3A857D-56A0-41A8-90CA-943D6E8BA845}" type="datetimeFigureOut">
              <a:rPr lang="zh-CN" altLang="en-US"/>
              <a:pPr>
                <a:defRPr/>
              </a:pPr>
              <a:t>2018/10/4</a:t>
            </a:fld>
            <a:endParaRPr lang="zh-CN" altLang="en-US"/>
          </a:p>
        </p:txBody>
      </p:sp>
      <p:sp>
        <p:nvSpPr>
          <p:cNvPr id="4" name="幻灯片图像占位符 3">
            <a:extLst>
              <a:ext uri="{FF2B5EF4-FFF2-40B4-BE49-F238E27FC236}">
                <a16:creationId xmlns:a16="http://schemas.microsoft.com/office/drawing/2014/main" id="{CDD240DC-B65A-4560-92D6-C01D6DE930E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>
            <a:extLst>
              <a:ext uri="{FF2B5EF4-FFF2-40B4-BE49-F238E27FC236}">
                <a16:creationId xmlns:a16="http://schemas.microsoft.com/office/drawing/2014/main" id="{469F6BC7-66B8-4A88-AA99-1C5EEB47AFA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3A00666-26AA-49EA-9704-53DC37C2479D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DC7C3876-FA21-4188-9D08-F403EDA8066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1DA09A5A-7B93-4AEE-B13B-7D9998496CB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1D91D15-A2BE-444A-AC87-643C624BF7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3C71FF-E264-4FC9-9D27-F39A5FB44F0F}" type="datetimeFigureOut">
              <a:rPr lang="zh-CN" altLang="en-US"/>
              <a:pPr>
                <a:defRPr/>
              </a:pPr>
              <a:t>2018/10/4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09134B7-2D51-4B62-A7B8-6E9D240776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D79BAEC-FA6C-49FE-B138-6652AA3BB4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F87C78-CC56-4F99-AF52-B9AD211ACFB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19567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86E4B87-D345-4145-B2F7-4FB7BB16C1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1939F5-31CE-4C59-B6A2-04CDC13417DC}" type="datetimeFigureOut">
              <a:rPr lang="zh-CN" altLang="en-US"/>
              <a:pPr>
                <a:defRPr/>
              </a:pPr>
              <a:t>2018/10/4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2F56EB1-6E35-4031-89C6-30A08E9CE1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38230B3-F5BA-4F48-8196-8F2A7185BC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FC3AD9-799F-4B33-8CE8-A569DB114C6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47103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564255E-7B9D-4097-879D-5EF27E6667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8D93E7-3A5B-4C70-B8C7-35E5854B6BB2}" type="datetimeFigureOut">
              <a:rPr lang="zh-CN" altLang="en-US"/>
              <a:pPr>
                <a:defRPr/>
              </a:pPr>
              <a:t>2018/10/4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2EBAA65-AAC0-4A5D-AB25-B8D543645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A17F129-3A9F-4DBB-A7D7-B50582336C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B3799E-46BC-48AD-A3D4-60CB676DEFE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06467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D08353B-D59F-440D-9856-674E9447E6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989BCA-D387-45EE-BE87-8C11B09E2037}" type="datetimeFigureOut">
              <a:rPr lang="zh-CN" altLang="en-US"/>
              <a:pPr>
                <a:defRPr/>
              </a:pPr>
              <a:t>2018/10/4</a:t>
            </a:fld>
            <a:endParaRPr lang="zh-CN" alt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BB7F0AD-4AD0-4690-841D-FA91D0682F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E6A4BCE-A392-4089-B886-745E0EBE69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0631E1-041C-48FE-93C0-EECC6916C41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15702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C66ACB7-8485-4765-B8D2-C993ECC540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9872FB-E249-4D28-81CD-31B952195CD1}" type="datetimeFigureOut">
              <a:rPr lang="zh-CN" altLang="en-US"/>
              <a:pPr>
                <a:defRPr/>
              </a:pPr>
              <a:t>2018/10/4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3276084-863F-48CD-B4AC-E605FEC57D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BFA850-FF9F-4ABF-95B6-9A9D3D499F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21D8C8-BF8D-44A8-ACA6-724AC1D9642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779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62D3138C-E661-4421-980F-CB99358992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47DD34-31CE-470B-B8FF-ED85CC2E78AA}" type="datetimeFigureOut">
              <a:rPr lang="zh-CN" altLang="en-US"/>
              <a:pPr>
                <a:defRPr/>
              </a:pPr>
              <a:t>2018/10/4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03AEB61E-AF85-41A0-8FDC-152DDC2D83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EF725B60-7A19-4C13-ADBC-DE6703BB75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D58CC5-0700-478A-ABF3-F90E4FE9732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95705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>
            <a:extLst>
              <a:ext uri="{FF2B5EF4-FFF2-40B4-BE49-F238E27FC236}">
                <a16:creationId xmlns:a16="http://schemas.microsoft.com/office/drawing/2014/main" id="{DB25A3A7-D85E-4D09-8F67-A7C2376A03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71BD89-D1D3-4638-A605-B2EBBD6F28A6}" type="datetimeFigureOut">
              <a:rPr lang="zh-CN" altLang="en-US"/>
              <a:pPr>
                <a:defRPr/>
              </a:pPr>
              <a:t>2018/10/4</a:t>
            </a:fld>
            <a:endParaRPr lang="zh-CN" altLang="en-US"/>
          </a:p>
        </p:txBody>
      </p:sp>
      <p:sp>
        <p:nvSpPr>
          <p:cNvPr id="8" name="页脚占位符 4">
            <a:extLst>
              <a:ext uri="{FF2B5EF4-FFF2-40B4-BE49-F238E27FC236}">
                <a16:creationId xmlns:a16="http://schemas.microsoft.com/office/drawing/2014/main" id="{199B372D-C017-40CC-8568-6A5D77075B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>
            <a:extLst>
              <a:ext uri="{FF2B5EF4-FFF2-40B4-BE49-F238E27FC236}">
                <a16:creationId xmlns:a16="http://schemas.microsoft.com/office/drawing/2014/main" id="{1024EE35-BF9B-4348-8E31-3708F54356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4AD1D8-7933-4F4D-AE1D-10EB48D9546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28576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>
            <a:extLst>
              <a:ext uri="{FF2B5EF4-FFF2-40B4-BE49-F238E27FC236}">
                <a16:creationId xmlns:a16="http://schemas.microsoft.com/office/drawing/2014/main" id="{C79AFA44-D836-4724-98B3-204C3EEA30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35A237-FDA5-4E4F-8629-8FFA937B9E5D}" type="datetimeFigureOut">
              <a:rPr lang="zh-CN" altLang="en-US"/>
              <a:pPr>
                <a:defRPr/>
              </a:pPr>
              <a:t>2018/10/4</a:t>
            </a:fld>
            <a:endParaRPr lang="zh-CN" altLang="en-US"/>
          </a:p>
        </p:txBody>
      </p:sp>
      <p:sp>
        <p:nvSpPr>
          <p:cNvPr id="4" name="页脚占位符 4">
            <a:extLst>
              <a:ext uri="{FF2B5EF4-FFF2-40B4-BE49-F238E27FC236}">
                <a16:creationId xmlns:a16="http://schemas.microsoft.com/office/drawing/2014/main" id="{09BB5FEE-54A8-454F-B0D8-3C6F8CE69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>
            <a:extLst>
              <a:ext uri="{FF2B5EF4-FFF2-40B4-BE49-F238E27FC236}">
                <a16:creationId xmlns:a16="http://schemas.microsoft.com/office/drawing/2014/main" id="{EB845A68-D28A-4730-BE69-A24A26B4D3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720805-09B6-40A3-9188-81AD27AEAEB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47451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>
            <a:extLst>
              <a:ext uri="{FF2B5EF4-FFF2-40B4-BE49-F238E27FC236}">
                <a16:creationId xmlns:a16="http://schemas.microsoft.com/office/drawing/2014/main" id="{6860BE21-398A-480F-9D40-F72ACBD5BD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684C9D-6CE1-40AB-AA8B-32B97FA6EA58}" type="datetimeFigureOut">
              <a:rPr lang="zh-CN" altLang="en-US"/>
              <a:pPr>
                <a:defRPr/>
              </a:pPr>
              <a:t>2018/10/4</a:t>
            </a:fld>
            <a:endParaRPr lang="zh-CN" altLang="en-US"/>
          </a:p>
        </p:txBody>
      </p:sp>
      <p:sp>
        <p:nvSpPr>
          <p:cNvPr id="3" name="页脚占位符 4">
            <a:extLst>
              <a:ext uri="{FF2B5EF4-FFF2-40B4-BE49-F238E27FC236}">
                <a16:creationId xmlns:a16="http://schemas.microsoft.com/office/drawing/2014/main" id="{6E7293B0-476F-455D-89D7-34FDBD378D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>
            <a:extLst>
              <a:ext uri="{FF2B5EF4-FFF2-40B4-BE49-F238E27FC236}">
                <a16:creationId xmlns:a16="http://schemas.microsoft.com/office/drawing/2014/main" id="{E6936ADD-8D1E-4EC6-A40A-80432B217D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295D73-E473-4452-AD44-4722924B595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5993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E5D04B96-BC9B-4AEF-8632-52019AD781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55492B-D16D-40A6-8A97-A9FD78033571}" type="datetimeFigureOut">
              <a:rPr lang="zh-CN" altLang="en-US"/>
              <a:pPr>
                <a:defRPr/>
              </a:pPr>
              <a:t>2018/10/4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C5C28F72-D5AA-45DF-935C-B2002D485F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495BFCC9-EC4F-4BF5-A045-EA38C79AA4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FF2378-B367-4A6E-BF13-60252799187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01058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DA4DC5BA-3FE0-4CE1-B609-97B7CD40D8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421A40-57A2-4229-836F-E3DFD395AD7E}" type="datetimeFigureOut">
              <a:rPr lang="zh-CN" altLang="en-US"/>
              <a:pPr>
                <a:defRPr/>
              </a:pPr>
              <a:t>2018/10/4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F03F27F1-4A9F-42EC-B928-89D67AFDA0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820B3BBC-CDB3-43AF-897D-BC1B1E703B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4D16BF-E4B0-405F-8113-1244D9383A7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0776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>
            <a:extLst>
              <a:ext uri="{FF2B5EF4-FFF2-40B4-BE49-F238E27FC236}">
                <a16:creationId xmlns:a16="http://schemas.microsoft.com/office/drawing/2014/main" id="{E1ACF5FB-9083-47F3-AB7D-082964DE26ED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>
            <a:extLst>
              <a:ext uri="{FF2B5EF4-FFF2-40B4-BE49-F238E27FC236}">
                <a16:creationId xmlns:a16="http://schemas.microsoft.com/office/drawing/2014/main" id="{BE2D7893-719E-4473-A620-9E3F6952C49E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EFC38BB-CD7C-447F-A8F2-216A78E0150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6B89263D-8764-4E4E-B6BF-4626E1BEC58E}" type="datetimeFigureOut">
              <a:rPr lang="zh-CN" altLang="en-US"/>
              <a:pPr>
                <a:defRPr/>
              </a:pPr>
              <a:t>2018/10/4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29E8F91-9E5E-47C7-B299-638E5EE412B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2F62D18-D823-476C-B22F-BA0B5E73470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B72BB795-E6F5-49C4-871D-5C1813B92AA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8" r:id="rId1"/>
    <p:sldLayoutId id="2147483789" r:id="rId2"/>
    <p:sldLayoutId id="2147483779" r:id="rId3"/>
    <p:sldLayoutId id="2147483780" r:id="rId4"/>
    <p:sldLayoutId id="2147483781" r:id="rId5"/>
    <p:sldLayoutId id="2147483782" r:id="rId6"/>
    <p:sldLayoutId id="2147483783" r:id="rId7"/>
    <p:sldLayoutId id="2147483784" r:id="rId8"/>
    <p:sldLayoutId id="2147483785" r:id="rId9"/>
    <p:sldLayoutId id="2147483786" r:id="rId10"/>
    <p:sldLayoutId id="2147483787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3DD42117-BD79-4970-90B0-F25CCC030EB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5800" y="1484785"/>
            <a:ext cx="7772400" cy="2115666"/>
          </a:xfrm>
        </p:spPr>
        <p:txBody>
          <a:bodyPr/>
          <a:lstStyle/>
          <a:p>
            <a:pPr eaLnBrk="1" hangingPunct="1"/>
            <a:r>
              <a:rPr lang="fr-FR" b="1" dirty="0"/>
              <a:t>CE15-related: Palette </a:t>
            </a:r>
            <a:r>
              <a:rPr lang="fr-FR" b="1" dirty="0" err="1"/>
              <a:t>predictor</a:t>
            </a:r>
            <a:r>
              <a:rPr lang="fr-FR" b="1" dirty="0"/>
              <a:t> </a:t>
            </a:r>
            <a:r>
              <a:rPr lang="fr-FR" b="1" dirty="0" err="1"/>
              <a:t>list</a:t>
            </a:r>
            <a:r>
              <a:rPr lang="fr-FR" b="1" dirty="0"/>
              <a:t> </a:t>
            </a:r>
            <a:r>
              <a:rPr lang="fr-FR" b="1" dirty="0" err="1"/>
              <a:t>enhancement</a:t>
            </a:r>
            <a:br>
              <a:rPr lang="fr-FR" b="1" dirty="0"/>
            </a:br>
            <a:r>
              <a:rPr lang="en-US" b="1" dirty="0"/>
              <a:t>(JVET-L0451)</a:t>
            </a:r>
            <a:endParaRPr lang="en-US" altLang="en-US" dirty="0">
              <a:ea typeface="宋体" panose="02010600030101010101" pitchFamily="2" charset="-122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8151283-A4C9-42E4-AF09-35698F458E9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87624" y="3886200"/>
            <a:ext cx="6912768" cy="1752600"/>
          </a:xfrm>
        </p:spPr>
        <p:txBody>
          <a:bodyPr rtlCol="0">
            <a:normAutofit/>
          </a:bodyPr>
          <a:lstStyle/>
          <a:p>
            <a:r>
              <a:rPr lang="en-US" dirty="0"/>
              <a:t>J. Ye, X. Li, X. Xu, and S. Liu</a:t>
            </a:r>
          </a:p>
          <a:p>
            <a:pPr>
              <a:defRPr/>
            </a:pPr>
            <a:r>
              <a:rPr lang="en-US" dirty="0"/>
              <a:t>2018</a:t>
            </a:r>
            <a:r>
              <a:rPr lang="en-US" altLang="zh-CN" dirty="0"/>
              <a:t>/10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841D1A84-2FE5-4CB2-BAC7-C5411BDB8E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lang="en-US" altLang="en-US" dirty="0">
                <a:ea typeface="宋体" panose="02010600030101010101" pitchFamily="2" charset="-122"/>
              </a:rPr>
              <a:t>Introduction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C11C983A-B855-483F-85A9-05192B52B4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5400600"/>
          </a:xfrm>
        </p:spPr>
        <p:txBody>
          <a:bodyPr/>
          <a:lstStyle/>
          <a:p>
            <a:r>
              <a:rPr lang="en-CA" dirty="0"/>
              <a:t>In CE15</a:t>
            </a:r>
            <a:r>
              <a:rPr lang="en-US" dirty="0"/>
              <a:t>.2 [1]</a:t>
            </a:r>
            <a:r>
              <a:rPr lang="en-CA" dirty="0"/>
              <a:t>, the HEVC palette predictor list is used when encoding the palette table entry.</a:t>
            </a:r>
          </a:p>
          <a:p>
            <a:pPr lvl="1"/>
            <a:r>
              <a:rPr lang="en-CA" dirty="0"/>
              <a:t>The palette predictor list stores the previously coded palette entries as predictor to the current block palette.</a:t>
            </a:r>
          </a:p>
          <a:p>
            <a:pPr lvl="1"/>
            <a:r>
              <a:rPr lang="en-CA" dirty="0"/>
              <a:t>This list is updated after each palette mode CU. </a:t>
            </a:r>
          </a:p>
          <a:p>
            <a:pPr lvl="1"/>
            <a:r>
              <a:rPr lang="en-CA" dirty="0"/>
              <a:t>The latest palette is inserted at the beginning and the entries from the farthest CUs in scan order are discarded if the list size exceeds the maximum palette predictor size. </a:t>
            </a:r>
            <a:endParaRPr lang="en-US" dirty="0"/>
          </a:p>
          <a:p>
            <a:endParaRPr lang="en-US" altLang="en-US" sz="2400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091527-3291-4AA6-B42A-28C208CAD0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Proposed method (1)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388BA1-7FC8-42C3-BB20-54193B249B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r>
              <a:rPr lang="en-US" sz="2800" dirty="0"/>
              <a:t>Derive the spatial palette predictor</a:t>
            </a:r>
          </a:p>
          <a:p>
            <a:pPr lvl="1"/>
            <a:r>
              <a:rPr lang="en-US" sz="2400" dirty="0"/>
              <a:t>Adjacent neighboring and non-adjacent </a:t>
            </a:r>
          </a:p>
          <a:p>
            <a:pPr marL="457200" lvl="1" indent="0">
              <a:buNone/>
            </a:pPr>
            <a:r>
              <a:rPr lang="en-US" sz="2400" dirty="0"/>
              <a:t>neighboring are both checked.</a:t>
            </a:r>
          </a:p>
          <a:p>
            <a:pPr lvl="1"/>
            <a:r>
              <a:rPr lang="en-US" sz="2400" dirty="0"/>
              <a:t>The non-adjacent candidates are in a </a:t>
            </a:r>
          </a:p>
          <a:p>
            <a:pPr marL="457200" lvl="1" indent="0">
              <a:buNone/>
            </a:pPr>
            <a:r>
              <a:rPr lang="en-US" sz="2400" dirty="0"/>
              <a:t>virtual box surrounding the current block as the Fig on right</a:t>
            </a:r>
          </a:p>
          <a:p>
            <a:pPr marL="914400" lvl="2" indent="0">
              <a:buNone/>
            </a:pPr>
            <a:r>
              <a:rPr lang="en-US" sz="2000" dirty="0"/>
              <a:t>   </a:t>
            </a:r>
            <a:r>
              <a:rPr lang="en-US" sz="2000" dirty="0" err="1"/>
              <a:t>gridX</a:t>
            </a:r>
            <a:r>
              <a:rPr lang="en-US" sz="2000" dirty="0"/>
              <a:t> = width     </a:t>
            </a:r>
            <a:r>
              <a:rPr lang="en-US" sz="2000" dirty="0" err="1"/>
              <a:t>gridY</a:t>
            </a:r>
            <a:r>
              <a:rPr lang="en-US" sz="2000" dirty="0"/>
              <a:t> = height</a:t>
            </a:r>
          </a:p>
          <a:p>
            <a:pPr lvl="1"/>
            <a:r>
              <a:rPr lang="en-US" sz="2400" dirty="0"/>
              <a:t>2 rounds search, search order is A0-&gt;B0-&gt;A1-&gt;B1</a:t>
            </a:r>
          </a:p>
          <a:p>
            <a:pPr lvl="1"/>
            <a:r>
              <a:rPr lang="en-US" sz="2400" dirty="0"/>
              <a:t>If the neighboring block is palette mode, the palette table entries are inserted into the spatial palette predictor if it is not the same as existing entries.</a:t>
            </a:r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Combine the spatial palette predictor and the SCC palette predictor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BF96EB5-B4B0-4D9F-8519-0AA41F8DEC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00192" y="1035727"/>
            <a:ext cx="2619048" cy="2419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60037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5016A4-3D9F-48D2-95AD-1918E2B532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Proposed method (2)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D104480-A8AD-48BD-A1DC-3BA6E1D0FC5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/>
              <a:t>Combine the spatial palette predictor and the SCC palette predictor</a:t>
            </a:r>
          </a:p>
          <a:p>
            <a:pPr lvl="1"/>
            <a:r>
              <a:rPr lang="en-US" sz="2400" dirty="0"/>
              <a:t>spatial palette predictor (front, dark blue)+ SCC palette predictor(back, light blue)</a:t>
            </a:r>
          </a:p>
          <a:p>
            <a:pPr lvl="1"/>
            <a:endParaRPr lang="en-US" sz="2400" dirty="0"/>
          </a:p>
          <a:p>
            <a:pPr marL="400050" lvl="1" indent="0">
              <a:buNone/>
            </a:pPr>
            <a:r>
              <a:rPr lang="en-US" sz="2400" dirty="0"/>
              <a:t>                                 </a:t>
            </a:r>
            <a:r>
              <a:rPr lang="en-US" sz="2000" dirty="0"/>
              <a:t>New predictor list</a:t>
            </a:r>
          </a:p>
          <a:p>
            <a:pPr lvl="1"/>
            <a:r>
              <a:rPr lang="en-US" sz="2400" dirty="0"/>
              <a:t>The new predictor list  size cannot exceed the maximum palette predictor size</a:t>
            </a:r>
          </a:p>
          <a:p>
            <a:pPr lvl="1"/>
            <a:r>
              <a:rPr lang="en-US" sz="2400" dirty="0"/>
              <a:t>When inserting the SCC palette predictor entries, will do the pruning (no duplicate entries).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9141150C-5355-4FF3-8A99-1A93AEAEE6C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2471441"/>
              </p:ext>
            </p:extLst>
          </p:nvPr>
        </p:nvGraphicFramePr>
        <p:xfrm>
          <a:off x="1524001" y="3429000"/>
          <a:ext cx="6095997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77333">
                  <a:extLst>
                    <a:ext uri="{9D8B030D-6E8A-4147-A177-3AD203B41FA5}">
                      <a16:colId xmlns:a16="http://schemas.microsoft.com/office/drawing/2014/main" val="441880966"/>
                    </a:ext>
                  </a:extLst>
                </a:gridCol>
                <a:gridCol w="677333">
                  <a:extLst>
                    <a:ext uri="{9D8B030D-6E8A-4147-A177-3AD203B41FA5}">
                      <a16:colId xmlns:a16="http://schemas.microsoft.com/office/drawing/2014/main" val="756449024"/>
                    </a:ext>
                  </a:extLst>
                </a:gridCol>
                <a:gridCol w="677333">
                  <a:extLst>
                    <a:ext uri="{9D8B030D-6E8A-4147-A177-3AD203B41FA5}">
                      <a16:colId xmlns:a16="http://schemas.microsoft.com/office/drawing/2014/main" val="3468616603"/>
                    </a:ext>
                  </a:extLst>
                </a:gridCol>
                <a:gridCol w="677333">
                  <a:extLst>
                    <a:ext uri="{9D8B030D-6E8A-4147-A177-3AD203B41FA5}">
                      <a16:colId xmlns:a16="http://schemas.microsoft.com/office/drawing/2014/main" val="2368397164"/>
                    </a:ext>
                  </a:extLst>
                </a:gridCol>
                <a:gridCol w="677333">
                  <a:extLst>
                    <a:ext uri="{9D8B030D-6E8A-4147-A177-3AD203B41FA5}">
                      <a16:colId xmlns:a16="http://schemas.microsoft.com/office/drawing/2014/main" val="725528252"/>
                    </a:ext>
                  </a:extLst>
                </a:gridCol>
                <a:gridCol w="677333">
                  <a:extLst>
                    <a:ext uri="{9D8B030D-6E8A-4147-A177-3AD203B41FA5}">
                      <a16:colId xmlns:a16="http://schemas.microsoft.com/office/drawing/2014/main" val="1459143689"/>
                    </a:ext>
                  </a:extLst>
                </a:gridCol>
                <a:gridCol w="677333">
                  <a:extLst>
                    <a:ext uri="{9D8B030D-6E8A-4147-A177-3AD203B41FA5}">
                      <a16:colId xmlns:a16="http://schemas.microsoft.com/office/drawing/2014/main" val="2720426694"/>
                    </a:ext>
                  </a:extLst>
                </a:gridCol>
                <a:gridCol w="677333">
                  <a:extLst>
                    <a:ext uri="{9D8B030D-6E8A-4147-A177-3AD203B41FA5}">
                      <a16:colId xmlns:a16="http://schemas.microsoft.com/office/drawing/2014/main" val="4151532952"/>
                    </a:ext>
                  </a:extLst>
                </a:gridCol>
                <a:gridCol w="677333">
                  <a:extLst>
                    <a:ext uri="{9D8B030D-6E8A-4147-A177-3AD203B41FA5}">
                      <a16:colId xmlns:a16="http://schemas.microsoft.com/office/drawing/2014/main" val="345235845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7962847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359149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465733-69E4-4BFF-9993-DEE5E58A6B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Performance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EC65E42-69DE-4C5E-A3AC-8621ABB3C24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Anchor 1: VTM 2.0.1, anchor 2: CE15.2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8D0E13B-FFFA-42F5-B851-EE32AE8085F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2277194"/>
            <a:ext cx="8124825" cy="4248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30594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9CFFDD-4BC0-4F27-8277-06D8AE0936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r>
              <a:rPr lang="en-US" dirty="0"/>
              <a:t>Conclusion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F284CB-D233-4395-AD05-91662BE645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857403"/>
          </a:xfrm>
        </p:spPr>
        <p:txBody>
          <a:bodyPr/>
          <a:lstStyle/>
          <a:p>
            <a:r>
              <a:rPr lang="en-CA" dirty="0"/>
              <a:t>It is proposed to combine the spatial palette predictor with HEVC SCC palette predictor. </a:t>
            </a:r>
          </a:p>
          <a:p>
            <a:r>
              <a:rPr lang="en-US" dirty="0"/>
              <a:t>It reports -0.14%,-0.04%, and -0.04% </a:t>
            </a:r>
            <a:r>
              <a:rPr lang="en-US" dirty="0" err="1"/>
              <a:t>luma</a:t>
            </a:r>
            <a:r>
              <a:rPr lang="en-US" dirty="0"/>
              <a:t> and chroma BD rate changing for AI configuration on class SCC over CE 15.2. </a:t>
            </a:r>
          </a:p>
          <a:p>
            <a:r>
              <a:rPr lang="en-US" dirty="0"/>
              <a:t>It is recommended to further study this contribution in CE.</a:t>
            </a:r>
          </a:p>
          <a:p>
            <a:r>
              <a:rPr lang="en-US" dirty="0"/>
              <a:t>Thanks Alibaba for crosschecking!</a:t>
            </a:r>
          </a:p>
          <a:p>
            <a:endParaRPr lang="en-US" sz="2400" dirty="0"/>
          </a:p>
          <a:p>
            <a:pPr lvl="1"/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5075966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C6673C8D-D225-4D90-9556-7D8993E704D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Thank you!</a:t>
            </a: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013C0BFE-D12D-4134-889B-6EA8F8ADD78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836678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9264</TotalTime>
  <Words>339</Words>
  <Application>Microsoft Office PowerPoint</Application>
  <PresentationFormat>On-screen Show (4:3)</PresentationFormat>
  <Paragraphs>39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宋体</vt:lpstr>
      <vt:lpstr>Arial</vt:lpstr>
      <vt:lpstr>Calibri</vt:lpstr>
      <vt:lpstr>Office 主题</vt:lpstr>
      <vt:lpstr>CE15-related: Palette predictor list enhancement (JVET-L0451)</vt:lpstr>
      <vt:lpstr>Introduction</vt:lpstr>
      <vt:lpstr>Proposed method (1)</vt:lpstr>
      <vt:lpstr>Proposed method (2)</vt:lpstr>
      <vt:lpstr>Performance</vt:lpstr>
      <vt:lpstr>Conclusion</vt:lpstr>
      <vt:lpstr>Thank you!</vt:lpstr>
    </vt:vector>
  </TitlesOfParts>
  <Company>tencent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hoowowguo</dc:creator>
  <cp:lastModifiedBy>jingye(JingYe)</cp:lastModifiedBy>
  <cp:revision>122</cp:revision>
  <dcterms:created xsi:type="dcterms:W3CDTF">2010-10-25T03:40:34Z</dcterms:created>
  <dcterms:modified xsi:type="dcterms:W3CDTF">2018-10-04T17:57:46Z</dcterms:modified>
</cp:coreProperties>
</file>