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4074" r:id="rId1"/>
    <p:sldMasterId id="2147483938" r:id="rId2"/>
    <p:sldMasterId id="2147483953" r:id="rId3"/>
  </p:sldMasterIdLst>
  <p:notesMasterIdLst>
    <p:notesMasterId r:id="rId14"/>
  </p:notesMasterIdLst>
  <p:handoutMasterIdLst>
    <p:handoutMasterId r:id="rId15"/>
  </p:handoutMasterIdLst>
  <p:sldIdLst>
    <p:sldId id="396" r:id="rId4"/>
    <p:sldId id="547" r:id="rId5"/>
    <p:sldId id="548" r:id="rId6"/>
    <p:sldId id="554" r:id="rId7"/>
    <p:sldId id="551" r:id="rId8"/>
    <p:sldId id="552" r:id="rId9"/>
    <p:sldId id="556" r:id="rId10"/>
    <p:sldId id="553" r:id="rId11"/>
    <p:sldId id="555" r:id="rId12"/>
    <p:sldId id="260" r:id="rId1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507" userDrawn="1">
          <p15:clr>
            <a:srgbClr val="A4A3A4"/>
          </p15:clr>
        </p15:guide>
        <p15:guide id="9" pos="5284" userDrawn="1">
          <p15:clr>
            <a:srgbClr val="A4A3A4"/>
          </p15:clr>
        </p15:guide>
        <p15:guide id="10" pos="2608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68" userDrawn="1">
          <p15:clr>
            <a:srgbClr val="A4A3A4"/>
          </p15:clr>
        </p15:guide>
        <p15:guide id="13" pos="56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gey Ikonin" initials="SI" lastIdx="3" clrIdx="0">
    <p:extLst>
      <p:ext uri="{19B8F6BF-5375-455C-9EA6-DF929625EA0E}">
        <p15:presenceInfo xmlns:p15="http://schemas.microsoft.com/office/powerpoint/2012/main" userId="S-1-5-21-147214757-305610072-1517763936-135876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49" autoAdjust="0"/>
    <p:restoredTop sz="97087" autoAdjust="0"/>
  </p:normalViewPr>
  <p:slideViewPr>
    <p:cSldViewPr>
      <p:cViewPr varScale="1">
        <p:scale>
          <a:sx n="142" d="100"/>
          <a:sy n="142" d="100"/>
        </p:scale>
        <p:origin x="1014" y="120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507"/>
        <p:guide pos="5284"/>
        <p:guide pos="2608"/>
        <p:guide orient="horz" pos="78"/>
        <p:guide pos="68"/>
        <p:guide pos="5647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82" d="100"/>
          <a:sy n="82" d="100"/>
        </p:scale>
        <p:origin x="395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2018/10/7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2018/10/7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10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83568" y="2715766"/>
            <a:ext cx="6264696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3999"/>
              </a:lnSpc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715704" y="3870553"/>
            <a:ext cx="4176464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1" y="244082"/>
            <a:ext cx="7632700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2613"/>
            <a:ext cx="9144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4599741"/>
            <a:ext cx="1454624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747170" y="4731990"/>
            <a:ext cx="3649663" cy="288035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2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JVET-L0428</a:t>
            </a:r>
            <a:endParaRPr lang="zh-CN" altLang="en-US" sz="12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6487"/>
            <a:ext cx="233521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0" y="1059585"/>
            <a:ext cx="9144000" cy="222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1" y="4847670"/>
            <a:ext cx="915491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002468" y="4900504"/>
            <a:ext cx="4845841" cy="293687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GB" altLang="zh-CN" sz="1051" b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JVET-L0428:</a:t>
            </a:r>
            <a:r>
              <a:rPr lang="en-GB" altLang="zh-CN" sz="1051" b="0" baseline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 </a:t>
            </a:r>
            <a:r>
              <a:rPr lang="en-GB" altLang="zh-CN" sz="1051" b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Delta QP and Chroma QP Offset for Separate Tree</a:t>
            </a:r>
            <a:endParaRPr lang="en-US" altLang="zh-CN" sz="1051" b="0" dirty="0" smtClean="0">
              <a:solidFill>
                <a:schemeClr val="bg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4126" y="4900504"/>
            <a:ext cx="808175" cy="192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2"/>
            <a:ext cx="20304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6983450" y="4956994"/>
            <a:ext cx="72008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1051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105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1051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20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742827" indent="-28570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4708459"/>
            <a:ext cx="1310608" cy="311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4021" y="901722"/>
            <a:ext cx="3554615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8622" y="1491631"/>
            <a:ext cx="4025620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843809" y="2845677"/>
            <a:ext cx="3773927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3825244" y="69484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108520" y="2571750"/>
            <a:ext cx="8856663" cy="720080"/>
          </a:xfrm>
        </p:spPr>
        <p:txBody>
          <a:bodyPr/>
          <a:lstStyle/>
          <a:p>
            <a:pPr algn="ctr" fontAlgn="ctr">
              <a:lnSpc>
                <a:spcPct val="100000"/>
              </a:lnSpc>
            </a:pPr>
            <a:r>
              <a:rPr lang="en-US" altLang="zh-CN" sz="2000" b="0" dirty="0" smtClean="0">
                <a:solidFill>
                  <a:srgbClr val="990000"/>
                </a:solidFill>
                <a:ea typeface="宋体" charset="-122"/>
              </a:rPr>
              <a:t>JVET-L0428</a:t>
            </a:r>
            <a:br>
              <a:rPr lang="en-US" altLang="zh-CN" sz="2000" b="0" dirty="0" smtClean="0">
                <a:solidFill>
                  <a:srgbClr val="990000"/>
                </a:solidFill>
                <a:ea typeface="宋体" charset="-122"/>
              </a:rPr>
            </a:br>
            <a:r>
              <a:rPr lang="en-GB" altLang="zh-CN" sz="2000" b="0" dirty="0">
                <a:solidFill>
                  <a:srgbClr val="990000"/>
                </a:solidFill>
                <a:ea typeface="宋体" charset="-122"/>
              </a:rPr>
              <a:t>Delta QP and Chroma QP Offset for Separate Tree</a:t>
            </a:r>
            <a:endParaRPr lang="en-US" altLang="zh-CN" sz="1600" dirty="0"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588224" y="3363838"/>
            <a:ext cx="22676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R. Chernyak, </a:t>
            </a:r>
            <a:endParaRPr lang="en-GB" dirty="0"/>
          </a:p>
          <a:p>
            <a:r>
              <a:rPr lang="en-GB" dirty="0" smtClean="0"/>
              <a:t>A. Karabutov, S. Ikonin</a:t>
            </a:r>
            <a:endParaRPr lang="en-GB" dirty="0"/>
          </a:p>
          <a:p>
            <a:r>
              <a:rPr lang="en-GB" dirty="0" smtClean="0"/>
              <a:t>T. Solovyev, J. Chen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-46025"/>
            <a:ext cx="2044025" cy="489689"/>
          </a:xfrm>
        </p:spPr>
        <p:txBody>
          <a:bodyPr/>
          <a:lstStyle/>
          <a:p>
            <a:r>
              <a:rPr lang="en-US" sz="2700" b="0" dirty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Background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504" y="411510"/>
            <a:ext cx="89503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VVC2.x includes Dual Tree for I slices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VVC Draft 2 currently doesn’t have any mechanisms either for Delta QP or Chroma QP Offset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640915"/>
              </p:ext>
            </p:extLst>
          </p:nvPr>
        </p:nvGraphicFramePr>
        <p:xfrm>
          <a:off x="1475656" y="1491630"/>
          <a:ext cx="5760720" cy="2773680"/>
        </p:xfrm>
        <a:graphic>
          <a:graphicData uri="http://schemas.openxmlformats.org/drawingml/2006/table">
            <a:tbl>
              <a:tblPr/>
              <a:tblGrid>
                <a:gridCol w="5029200"/>
                <a:gridCol w="731520"/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transform_unit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( x0, y0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)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{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treeType = = SINGLE_TREE  | |  treeType = = DUAL_TREE_LUMA 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treeType = = SINGLE_TREE  | |  treeType = = DUAL_TREE_CHROMA ) {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( ( ( CuPredMode[ x0 ][ y0 ]  = =  MODE_INTRA )  &amp;&amp;  sps_mts_intra_enabled_flag ) | |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 ( ( CuPredMode[ x0 ][ y0 ]  = =  MODE_INTER )  &amp;&amp;  sps_mts_inter_enabled_flag ) )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&amp;&amp;  tu_cbf_luma[ x0 ][ y0 ]  &amp;&amp;  treeType  ! =  DUAL_TREE_CHROMA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&amp;&amp;  ( tbWidth  &lt;=  32 )  &amp;&amp;  ( tbHeight  &lt;=  32 )  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de-DE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de-DE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cu_mts_flag</a:t>
                      </a:r>
                      <a:r>
                        <a:rPr lang="de-DE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residual_coding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x0, y0, log2(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), log2(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), 0 )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…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}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0983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436095" cy="526827"/>
          </a:xfrm>
        </p:spPr>
        <p:txBody>
          <a:bodyPr/>
          <a:lstStyle/>
          <a:p>
            <a:r>
              <a:rPr lang="en-US" sz="27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Proposed solution. Aspect 1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61765" y="483518"/>
            <a:ext cx="6372200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H</a:t>
            </a:r>
            <a:r>
              <a:rPr lang="en-US" dirty="0" smtClean="0"/>
              <a:t>armonization </a:t>
            </a:r>
            <a:r>
              <a:rPr lang="en-US" dirty="0"/>
              <a:t>with HEVC Delta QP mechanism  </a:t>
            </a:r>
          </a:p>
        </p:txBody>
      </p:sp>
      <p:pic>
        <p:nvPicPr>
          <p:cNvPr id="25" name="Picture 2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347614"/>
            <a:ext cx="5400600" cy="28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646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-46025"/>
            <a:ext cx="6696744" cy="489689"/>
          </a:xfrm>
        </p:spPr>
        <p:txBody>
          <a:bodyPr/>
          <a:lstStyle/>
          <a:p>
            <a:r>
              <a:rPr lang="en-US" sz="27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Proposed text modification of aspect 1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309930"/>
              </p:ext>
            </p:extLst>
          </p:nvPr>
        </p:nvGraphicFramePr>
        <p:xfrm>
          <a:off x="1475656" y="915566"/>
          <a:ext cx="5760720" cy="3276600"/>
        </p:xfrm>
        <a:graphic>
          <a:graphicData uri="http://schemas.openxmlformats.org/drawingml/2006/table">
            <a:tbl>
              <a:tblPr/>
              <a:tblGrid>
                <a:gridCol w="5029200"/>
                <a:gridCol w="731520"/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transform_unit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( x0, y0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)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{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= SINGLE_TREE  | |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= DUAL_TREE_LUMA </a:t>
                      </a: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){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TimesNewRoman"/>
                          <a:ea typeface="DengXian"/>
                          <a:cs typeface="TimesNewRoman"/>
                        </a:rPr>
                        <a:t>if(</a:t>
                      </a:r>
                      <a:r>
                        <a:rPr lang="en-CA" sz="10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tu_cbf_luma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TimesNewRoman"/>
                          <a:ea typeface="DengXian"/>
                          <a:cs typeface="TimesNewRoman"/>
                        </a:rPr>
                        <a:t>) 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delta_qp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( 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      }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treeType = = SINGLE_TREE  | |  treeType = = DUAL_TREE_CHROMA ) {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( ( ( CuPredMode[ x0 ][ y0 ]  = =  MODE_INTRA )  &amp;&amp;  sps_mts_intra_enabled_flag ) | |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 ( ( CuPredMode[ x0 ][ y0 ]  = =  MODE_INTER )  &amp;&amp;  sps_mts_inter_enabled_flag ) )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&amp;&amp;  tu_cbf_luma[ x0 ][ y0 ]  &amp;&amp;  treeType  ! =  DUAL_TREE_CHROMA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&amp;&amp;  ( tbWidth  &lt;=  32 )  &amp;&amp;  ( tbHeight  &lt;=  32 )  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de-DE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de-DE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cu_mts_flag</a:t>
                      </a:r>
                      <a:r>
                        <a:rPr lang="de-DE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residual_coding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x0, y0, log2(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), log2(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), 0 )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…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}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1454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092280" cy="526827"/>
          </a:xfrm>
        </p:spPr>
        <p:txBody>
          <a:bodyPr/>
          <a:lstStyle/>
          <a:p>
            <a:r>
              <a:rPr lang="en-US" sz="27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Chroma QP derivation in proposed solution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/>
          <a:srcRect b="48000"/>
          <a:stretch/>
        </p:blipFill>
        <p:spPr>
          <a:xfrm>
            <a:off x="755576" y="987574"/>
            <a:ext cx="7266588" cy="936104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0" y="411510"/>
            <a:ext cx="341987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Chroma QP derivation in HEVC: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-907" y="1960199"/>
                <a:ext cx="7092280" cy="5407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𝑞𝑃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𝐶𝑏</m:t>
                        </m:r>
                      </m:sub>
                    </m:sSub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𝑞𝑃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dirty="0" smtClean="0"/>
                  <a:t> are derived from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𝑄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907" y="1960199"/>
                <a:ext cx="7092280" cy="540725"/>
              </a:xfrm>
              <a:prstGeom prst="rect">
                <a:avLst/>
              </a:prstGeom>
              <a:blipFill rotWithShape="0">
                <a:blip r:embed="rId3"/>
                <a:stretch>
                  <a:fillRect l="-258" b="-795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467544" y="2688367"/>
                <a:ext cx="4032448" cy="13717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dirty="0" smtClean="0"/>
                  <a:t>For Dual Tree it is proposed to use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𝑄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en-US" dirty="0" smtClean="0"/>
                  <a:t> value from the top left Y collocated CU and </a:t>
                </a:r>
                <a:r>
                  <a:rPr lang="en-US" b="1" dirty="0" smtClean="0"/>
                  <a:t>keep all rest logic untouched  </a:t>
                </a:r>
                <a:endParaRPr lang="en-US" b="1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688367"/>
                <a:ext cx="4032448" cy="1371722"/>
              </a:xfrm>
              <a:prstGeom prst="rect">
                <a:avLst/>
              </a:prstGeom>
              <a:blipFill rotWithShape="0">
                <a:blip r:embed="rId4"/>
                <a:stretch>
                  <a:fillRect l="-1362" b="-31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7185" y="2832565"/>
            <a:ext cx="3168352" cy="162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40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788023" cy="526827"/>
          </a:xfrm>
        </p:spPr>
        <p:txBody>
          <a:bodyPr/>
          <a:lstStyle/>
          <a:p>
            <a:r>
              <a:rPr lang="en-US" sz="27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Proposed solution. Aspect 2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61764" y="483518"/>
            <a:ext cx="772260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H</a:t>
            </a:r>
            <a:r>
              <a:rPr lang="en-US" dirty="0" smtClean="0"/>
              <a:t>armonization </a:t>
            </a:r>
            <a:r>
              <a:rPr lang="en-US" dirty="0"/>
              <a:t>with </a:t>
            </a:r>
            <a:r>
              <a:rPr lang="en-US" dirty="0" smtClean="0"/>
              <a:t>HEVC </a:t>
            </a:r>
            <a:r>
              <a:rPr lang="en-US" dirty="0" err="1" smtClean="0"/>
              <a:t>RExt</a:t>
            </a:r>
            <a:r>
              <a:rPr lang="en-US" dirty="0" smtClean="0"/>
              <a:t> Chroma QP Offset </a:t>
            </a:r>
            <a:r>
              <a:rPr lang="en-US" dirty="0"/>
              <a:t>mechanism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203598"/>
            <a:ext cx="6099500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89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-46025"/>
            <a:ext cx="6696744" cy="489689"/>
          </a:xfrm>
        </p:spPr>
        <p:txBody>
          <a:bodyPr/>
          <a:lstStyle/>
          <a:p>
            <a:r>
              <a:rPr lang="en-US" sz="27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Proposed text modification of aspect 2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557146"/>
              </p:ext>
            </p:extLst>
          </p:nvPr>
        </p:nvGraphicFramePr>
        <p:xfrm>
          <a:off x="1475656" y="771550"/>
          <a:ext cx="5760720" cy="3108960"/>
        </p:xfrm>
        <a:graphic>
          <a:graphicData uri="http://schemas.openxmlformats.org/drawingml/2006/table">
            <a:tbl>
              <a:tblPr/>
              <a:tblGrid>
                <a:gridCol w="5029200"/>
                <a:gridCol w="731520"/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transform_unit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( x0, y0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)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{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= SINGLE_TREE  | |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= DUAL_TREE_LUMA </a:t>
                      </a: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= SINGLE_TREE  | |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= DUAL_TREE_CHROMA ) {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		if (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x0 ][ y0 ] ||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x0 ][ y0 ])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chroma_qp_offset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( ( ( CuPredMode[ x0 ][ y0 ]  = =  MODE_INTRA )  &amp;&amp;  sps_mts_intra_enabled_flag ) | |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 ( ( CuPredMode[ x0 ][ y0 ]  = =  MODE_INTER )  &amp;&amp;  sps_mts_inter_enabled_flag ) )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&amp;&amp;  tu_cbf_luma[ x0 ][ y0 ]  &amp;&amp;  treeType  ! =  DUAL_TREE_CHROMA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&amp;&amp;  ( tbWidth  &lt;=  32 )  &amp;&amp;  ( tbHeight  &lt;=  32 )  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de-DE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de-DE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cu_mts_flag</a:t>
                      </a:r>
                      <a:r>
                        <a:rPr lang="de-DE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residual_coding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x0, y0, log2(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), log2(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), 0 )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…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}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33258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148064" cy="526827"/>
          </a:xfrm>
        </p:spPr>
        <p:txBody>
          <a:bodyPr/>
          <a:lstStyle/>
          <a:p>
            <a:r>
              <a:rPr lang="en-US" sz="27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Proposed solution. </a:t>
            </a:r>
            <a:r>
              <a:rPr lang="en-US" sz="27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Both aspects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9542"/>
            <a:ext cx="4968552" cy="2592288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435880" y="3206374"/>
            <a:ext cx="16567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Chroma QP offset</a:t>
            </a:r>
            <a:endParaRPr lang="en-GB" sz="1600" dirty="0"/>
          </a:p>
        </p:txBody>
      </p:sp>
      <p:sp>
        <p:nvSpPr>
          <p:cNvPr id="7" name="Rectangle 6"/>
          <p:cNvSpPr/>
          <p:nvPr/>
        </p:nvSpPr>
        <p:spPr>
          <a:xfrm>
            <a:off x="3995936" y="3200644"/>
            <a:ext cx="16567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Chroma QP offset</a:t>
            </a:r>
            <a:endParaRPr lang="en-GB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-108520" y="3867894"/>
                <a:ext cx="9198768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algn="just" hangingPunct="0">
                  <a:lnSpc>
                    <a:spcPct val="150000"/>
                  </a:lnSpc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latin typeface="Cambria Math" panose="02040503050406030204" pitchFamily="18" charset="0"/>
                          <a:ea typeface="DengXian"/>
                        </a:rPr>
                        <m:t>𝑞𝑃𝑖𝐶𝑏</m:t>
                      </m:r>
                      <m:r>
                        <a:rPr lang="en-US" sz="1400" i="1">
                          <a:latin typeface="Cambria Math" panose="02040503050406030204" pitchFamily="18" charset="0"/>
                          <a:ea typeface="DengXian"/>
                        </a:rPr>
                        <m:t> = </m:t>
                      </m:r>
                      <m:r>
                        <a:rPr lang="en-US" sz="1400" i="1">
                          <a:latin typeface="Cambria Math" panose="02040503050406030204" pitchFamily="18" charset="0"/>
                          <a:ea typeface="DengXian"/>
                        </a:rPr>
                        <m:t>𝐶𝑙𝑖𝑝</m:t>
                      </m:r>
                      <m:r>
                        <a:rPr lang="en-US" sz="1400" i="1">
                          <a:latin typeface="Cambria Math" panose="02040503050406030204" pitchFamily="18" charset="0"/>
                          <a:ea typeface="DengXian"/>
                        </a:rPr>
                        <m:t>3( −</m:t>
                      </m:r>
                      <m:r>
                        <a:rPr lang="en-US" sz="1400" i="1">
                          <a:latin typeface="Cambria Math" panose="02040503050406030204" pitchFamily="18" charset="0"/>
                          <a:ea typeface="DengXian"/>
                        </a:rPr>
                        <m:t>𝑄𝑝𝐵𝑑𝑂𝑓𝑓𝑠𝑒𝑡𝐶</m:t>
                      </m:r>
                      <m:r>
                        <a:rPr lang="en-US" sz="1400" i="1">
                          <a:latin typeface="Cambria Math" panose="02040503050406030204" pitchFamily="18" charset="0"/>
                          <a:ea typeface="DengXian"/>
                        </a:rPr>
                        <m:t>, 69,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  <a:cs typeface="Arial" panose="020B0604020202020204" pitchFamily="34" charset="0"/>
                        </a:rPr>
                        <m:t>𝑄𝑝</m:t>
                      </m:r>
                      <m:sSub>
                        <m:sSubPr>
                          <m:ctrlPr>
                            <a:rPr lang="en-GB" sz="1400" i="1">
                              <a:effectLst/>
                              <a:latin typeface="Cambria Math" panose="02040503050406030204" pitchFamily="18" charset="0"/>
                              <a:ea typeface="DengXian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DengXian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DengXian"/>
                              <a:cs typeface="Arial" panose="020B0604020202020204" pitchFamily="34" charset="0"/>
                            </a:rPr>
                            <m:t>𝑏𝑎𝑠𝑖𝑐</m:t>
                          </m:r>
                        </m:sub>
                      </m:sSub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+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𝑝𝑝𝑠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_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𝑐𝑏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_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𝑞𝑝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_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𝑜𝑓𝑓𝑠𝑒𝑡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 +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𝑠𝑙𝑖𝑐𝑒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_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𝑐𝑏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_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𝑞𝑝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_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𝑜𝑓𝑓𝑠𝑒𝑡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 +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𝐶𝑢𝑄𝑝𝑂𝑓𝑓𝑠𝑒𝑡𝐶𝑏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 )</m:t>
                      </m:r>
                    </m:oMath>
                  </m:oMathPara>
                </a14:m>
                <a:endParaRPr lang="en-GB" sz="1400" dirty="0">
                  <a:effectLst/>
                  <a:latin typeface="Times New Roman" panose="02020603050405020304" pitchFamily="18" charset="0"/>
                  <a:ea typeface="DengXian"/>
                </a:endParaRPr>
              </a:p>
              <a:p>
                <a:pPr marL="0" marR="0" algn="just" hangingPunct="0">
                  <a:lnSpc>
                    <a:spcPct val="150000"/>
                  </a:lnSpc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𝑞𝑃𝑖𝐶𝑟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 =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𝐶𝑙𝑖𝑝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3( −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𝑄𝑝𝐵𝑑𝑂𝑓𝑓𝑠𝑒𝑡𝐶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, 69,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  <a:cs typeface="Arial" panose="020B0604020202020204" pitchFamily="34" charset="0"/>
                        </a:rPr>
                        <m:t>𝑄𝑝</m:t>
                      </m:r>
                      <m:sSub>
                        <m:sSubPr>
                          <m:ctrlPr>
                            <a:rPr lang="en-GB" sz="1400" i="1">
                              <a:effectLst/>
                              <a:latin typeface="Cambria Math" panose="02040503050406030204" pitchFamily="18" charset="0"/>
                              <a:ea typeface="DengXian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DengXian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DengXian"/>
                              <a:cs typeface="Arial" panose="020B0604020202020204" pitchFamily="34" charset="0"/>
                            </a:rPr>
                            <m:t>𝑏𝑎𝑠𝑖𝑐</m:t>
                          </m:r>
                        </m:sub>
                      </m:sSub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+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𝑝𝑝𝑠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_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𝑐𝑟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_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𝑞𝑝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_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𝑜𝑓𝑓𝑠𝑒𝑡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 +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𝑠𝑙𝑖𝑐𝑒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_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𝑐𝑟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_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𝑞𝑝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_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𝑜𝑓𝑓𝑠𝑒𝑡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 +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𝐶𝑢𝑄𝑝𝑂𝑓𝑓𝑠𝑒𝑡𝐶𝑟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 )</m:t>
                      </m:r>
                    </m:oMath>
                  </m:oMathPara>
                </a14:m>
                <a:endParaRPr lang="en-GB" sz="1400" dirty="0">
                  <a:effectLst/>
                  <a:latin typeface="Times New Roman" panose="02020603050405020304" pitchFamily="18" charset="0"/>
                  <a:ea typeface="DengXian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8520" y="3867894"/>
                <a:ext cx="9198768" cy="73866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5580112" y="1635646"/>
                <a:ext cx="3406766" cy="8117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DengXian"/>
                          <a:cs typeface="Arial" panose="020B0604020202020204" pitchFamily="34" charset="0"/>
                        </a:rPr>
                        <m:t>𝑄𝑝</m:t>
                      </m:r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  <a:ea typeface="DengXian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DengXian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DengXian"/>
                              <a:cs typeface="Arial" panose="020B0604020202020204" pitchFamily="34" charset="0"/>
                            </a:rPr>
                            <m:t>𝑏𝑎𝑠𝑖𝑐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DengXian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𝑆𝑖𝑛𝑔𝑙𝑒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𝑇𝑟𝑒𝑒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p>
                              </m:sSub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𝐷𝑢𝑎𝑙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𝑇𝑟𝑒𝑒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1635646"/>
                <a:ext cx="3406766" cy="81176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9561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-46025"/>
            <a:ext cx="6696744" cy="489689"/>
          </a:xfrm>
        </p:spPr>
        <p:txBody>
          <a:bodyPr/>
          <a:lstStyle/>
          <a:p>
            <a:r>
              <a:rPr lang="en-US" sz="27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Proposed text modification of both aspects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721967"/>
              </p:ext>
            </p:extLst>
          </p:nvPr>
        </p:nvGraphicFramePr>
        <p:xfrm>
          <a:off x="1475656" y="771550"/>
          <a:ext cx="5760720" cy="3611880"/>
        </p:xfrm>
        <a:graphic>
          <a:graphicData uri="http://schemas.openxmlformats.org/drawingml/2006/table">
            <a:tbl>
              <a:tblPr/>
              <a:tblGrid>
                <a:gridCol w="5029200"/>
                <a:gridCol w="731520"/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transform_unit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( x0, y0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)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{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= SINGLE_TREE  | |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= DUAL_TREE_LUMA </a:t>
                      </a: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){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TimesNewRoman"/>
                          <a:ea typeface="DengXian"/>
                          <a:cs typeface="TimesNewRoman"/>
                        </a:rPr>
                        <a:t>if(</a:t>
                      </a:r>
                      <a:r>
                        <a:rPr lang="en-CA" sz="10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tu_cbf_luma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TimesNewRoman"/>
                          <a:ea typeface="DengXian"/>
                          <a:cs typeface="TimesNewRoman"/>
                        </a:rPr>
                        <a:t>) 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delta_qp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( 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      }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treeType = = SINGLE_TREE  | |  treeType = = DUAL_TREE_CHROMA ) {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		if (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x0 ][ y0 ] ||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x0 ][ y0 ])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chroma_qp_offset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( ( ( CuPredMode[ x0 ][ y0 ]  = =  MODE_INTRA )  &amp;&amp;  sps_mts_intra_enabled_flag ) | |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 ( ( CuPredMode[ x0 ][ y0 ]  = =  MODE_INTER )  &amp;&amp;  sps_mts_inter_enabled_flag ) )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&amp;&amp;  tu_cbf_luma[ x0 ][ y0 ]  &amp;&amp;  treeType  ! =  DUAL_TREE_CHROMA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&amp;&amp;  ( tbWidth  &lt;=  32 )  &amp;&amp;  ( tbHeight  &lt;=  32 )  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de-DE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de-DE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cu_mts_flag</a:t>
                      </a:r>
                      <a:r>
                        <a:rPr lang="de-DE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residual_coding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x0, y0, log2(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), log2(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), 0 )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…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}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72109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5">
    <a:dk1>
      <a:srgbClr val="000000"/>
    </a:dk1>
    <a:lt1>
      <a:srgbClr val="FFFFFF"/>
    </a:lt1>
    <a:dk2>
      <a:srgbClr val="990000"/>
    </a:dk2>
    <a:lt2>
      <a:srgbClr val="B2B2B2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</a:themeOverride>
</file>

<file path=ppt/theme/themeOverride2.xml><?xml version="1.0" encoding="utf-8"?>
<a:themeOverride xmlns:a="http://schemas.openxmlformats.org/drawingml/2006/main">
  <a:clrScheme name="default 5">
    <a:dk1>
      <a:srgbClr val="000000"/>
    </a:dk1>
    <a:lt1>
      <a:srgbClr val="FFFFFF"/>
    </a:lt1>
    <a:dk2>
      <a:srgbClr val="990000"/>
    </a:dk2>
    <a:lt2>
      <a:srgbClr val="B2B2B2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</a:themeOverride>
</file>

<file path=ppt/theme/themeOverride3.xml><?xml version="1.0" encoding="utf-8"?>
<a:themeOverride xmlns:a="http://schemas.openxmlformats.org/drawingml/2006/main">
  <a:clrScheme name="default 5">
    <a:dk1>
      <a:srgbClr val="000000"/>
    </a:dk1>
    <a:lt1>
      <a:srgbClr val="FFFFFF"/>
    </a:lt1>
    <a:dk2>
      <a:srgbClr val="990000"/>
    </a:dk2>
    <a:lt2>
      <a:srgbClr val="B2B2B2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</a:themeOverride>
</file>

<file path=ppt/theme/themeOverride4.xml><?xml version="1.0" encoding="utf-8"?>
<a:themeOverride xmlns:a="http://schemas.openxmlformats.org/drawingml/2006/main">
  <a:clrScheme name="default 5">
    <a:dk1>
      <a:srgbClr val="000000"/>
    </a:dk1>
    <a:lt1>
      <a:srgbClr val="FFFFFF"/>
    </a:lt1>
    <a:dk2>
      <a:srgbClr val="990000"/>
    </a:dk2>
    <a:lt2>
      <a:srgbClr val="B2B2B2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35976</TotalTime>
  <Words>190</Words>
  <Application>Microsoft Office PowerPoint</Application>
  <PresentationFormat>On-screen Show (16:9)</PresentationFormat>
  <Paragraphs>132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28" baseType="lpstr">
      <vt:lpstr>Malgun Gothic</vt:lpstr>
      <vt:lpstr>微软雅黑</vt:lpstr>
      <vt:lpstr>ＭＳ Ｐゴシック</vt:lpstr>
      <vt:lpstr>宋体</vt:lpstr>
      <vt:lpstr>Arial</vt:lpstr>
      <vt:lpstr>Calibri</vt:lpstr>
      <vt:lpstr>Cambria Math</vt:lpstr>
      <vt:lpstr>DengXian</vt:lpstr>
      <vt:lpstr>FrutigerNext LT Medium</vt:lpstr>
      <vt:lpstr>MS Mincho</vt:lpstr>
      <vt:lpstr>黑体</vt:lpstr>
      <vt:lpstr>华文细黑</vt:lpstr>
      <vt:lpstr>Times New Roman</vt:lpstr>
      <vt:lpstr>TimesNewRoman</vt:lpstr>
      <vt:lpstr>Wingdings</vt:lpstr>
      <vt:lpstr>5_以客户为中心</vt:lpstr>
      <vt:lpstr>14_主题1</vt:lpstr>
      <vt:lpstr>17_主题1</vt:lpstr>
      <vt:lpstr>JVET-L0428 Delta QP and Chroma QP Offset for Separate Tree</vt:lpstr>
      <vt:lpstr>Background</vt:lpstr>
      <vt:lpstr>Proposed solution. Aspect 1</vt:lpstr>
      <vt:lpstr>Proposed text modification of aspect 1</vt:lpstr>
      <vt:lpstr>Chroma QP derivation in proposed solution</vt:lpstr>
      <vt:lpstr>Proposed solution. Aspect 2</vt:lpstr>
      <vt:lpstr>Proposed text modification of aspect 2</vt:lpstr>
      <vt:lpstr>Proposed solution. Both aspects</vt:lpstr>
      <vt:lpstr>Proposed text modification of both aspects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Chernyak Roman (A)</cp:lastModifiedBy>
  <cp:revision>1189</cp:revision>
  <dcterms:created xsi:type="dcterms:W3CDTF">2014-12-10T06:05:08Z</dcterms:created>
  <dcterms:modified xsi:type="dcterms:W3CDTF">2018-10-07T12:38:59Z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(3)WPxZEg5ICGC7Fs0DErmwYwLGct41ENLun701CK6bQgvOy/B8Yc+gIN0cDOXdXRKNO3dnVdCN
i5L4doyJoLGN+q0JnfWNwSs79Yrkvzu8WiN2g2VyTuTKp5dhfWxpAUB9uMIh1sO/RTZkHNUP
7pSr0FMLYq1tBC0M/s7k52d36emH4NSpae2RnUFVRgC2I0jTPpKOkEh7uT7ctwD+zscHObt5
BhYAgSSyB5buSaVuYV</vt:lpwstr>
  </property>
  <property fmtid="{D5CDD505-2E9C-101B-9397-08002B2CF9AE}" pid="10" name="_2015_ms_pID_7253431">
    <vt:lpwstr>6uHc3dc68U8Hm/37KRCFSuORM2Zjdiv9BT4knRb2LR9HwNB7c0BLHh
F0kUjO9D4Mwe6T8Q+jpG+nyyZPtq9Suin8FkQtggOYc+4V5fGNygmyrpS2592Tw/NEWw2qFq
GhctCVD8cHwnlvpSFXXdvuPLleYV2RxV7rWfyZTR0ANfCzLGIG0M//AMVPiCgNIK9+MAGTgC
0p6RQK+IZ2UEGFztmxLbtkwQbuxQXv1IQtHV</vt:lpwstr>
  </property>
  <property fmtid="{D5CDD505-2E9C-101B-9397-08002B2CF9AE}" pid="11" name="_2015_ms_pID_7253432">
    <vt:lpwstr>9A==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