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3"/>
  </p:notesMasterIdLst>
  <p:handoutMasterIdLst>
    <p:handoutMasterId r:id="rId14"/>
  </p:handoutMasterIdLst>
  <p:sldIdLst>
    <p:sldId id="256" r:id="rId2"/>
    <p:sldId id="664" r:id="rId3"/>
    <p:sldId id="665" r:id="rId4"/>
    <p:sldId id="666" r:id="rId5"/>
    <p:sldId id="670" r:id="rId6"/>
    <p:sldId id="667" r:id="rId7"/>
    <p:sldId id="671" r:id="rId8"/>
    <p:sldId id="673" r:id="rId9"/>
    <p:sldId id="672" r:id="rId10"/>
    <p:sldId id="659" r:id="rId11"/>
    <p:sldId id="622" r:id="rId12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28" autoAdjust="0"/>
    <p:restoredTop sz="84051" autoAdjust="0"/>
  </p:normalViewPr>
  <p:slideViewPr>
    <p:cSldViewPr snapToGrid="0" showGuides="1">
      <p:cViewPr varScale="1">
        <p:scale>
          <a:sx n="54" d="100"/>
          <a:sy n="54" d="100"/>
        </p:scale>
        <p:origin x="1944" y="45"/>
      </p:cViewPr>
      <p:guideLst>
        <p:guide orient="horz" pos="2092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2018/10/6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2018/10/6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/>
              <a:t>Click to edit Master text styles</a:t>
            </a:r>
          </a:p>
          <a:p>
            <a:pPr lvl="0"/>
            <a:r>
              <a:rPr lang="en-US" altLang="zh-TW" noProof="0"/>
              <a:t>Second level</a:t>
            </a:r>
          </a:p>
          <a:p>
            <a:pPr lvl="0"/>
            <a:r>
              <a:rPr lang="en-US" altLang="zh-TW" noProof="0"/>
              <a:t>Third level</a:t>
            </a:r>
          </a:p>
          <a:p>
            <a:pPr lvl="0"/>
            <a:r>
              <a:rPr lang="en-US" altLang="zh-TW" noProof="0"/>
              <a:t>Fourth level</a:t>
            </a:r>
          </a:p>
          <a:p>
            <a:pPr lvl="0"/>
            <a:r>
              <a:rPr lang="en-US" altLang="zh-TW" noProof="0"/>
              <a:t>Fifth level</a:t>
            </a:r>
            <a:endParaRPr lang="zh-TW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reduce the number</a:t>
            </a:r>
            <a:r>
              <a:rPr lang="en-US" altLang="zh-TW" baseline="0" dirty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7570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reduce the number</a:t>
            </a:r>
            <a:r>
              <a:rPr lang="en-US" altLang="zh-TW" baseline="0" dirty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83264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reduce the number</a:t>
            </a:r>
            <a:r>
              <a:rPr lang="en-US" altLang="zh-TW" baseline="0" dirty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7320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reduce the number</a:t>
            </a:r>
            <a:r>
              <a:rPr lang="en-US" altLang="zh-TW" baseline="0" dirty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51468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reduce the number</a:t>
            </a:r>
            <a:r>
              <a:rPr lang="en-US" altLang="zh-TW" baseline="0" dirty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23096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reduce the number</a:t>
            </a:r>
            <a:r>
              <a:rPr lang="en-US" altLang="zh-TW" baseline="0" dirty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11065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To reduce the number</a:t>
            </a:r>
            <a:r>
              <a:rPr lang="en-US" altLang="zh-TW" baseline="0" dirty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82702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b="1" dirty="0">
                <a:ea typeface="新細明體" panose="02020500000000000000" pitchFamily="18" charset="-120"/>
              </a:rPr>
              <a:t>JVET-L0420:</a:t>
            </a:r>
            <a:r>
              <a:rPr lang="en-US" altLang="zh-TW" dirty="0">
                <a:ea typeface="新細明體" panose="02020500000000000000" pitchFamily="18" charset="-120"/>
              </a:rPr>
              <a:t/>
            </a:r>
            <a:br>
              <a:rPr lang="en-US" altLang="zh-TW" dirty="0">
                <a:ea typeface="新細明體" panose="02020500000000000000" pitchFamily="18" charset="-120"/>
              </a:rPr>
            </a:br>
            <a:r>
              <a:rPr lang="fr-FR" altLang="zh-TW" b="1" dirty="0"/>
              <a:t>CE3: Chroma intra prediction simplification</a:t>
            </a:r>
            <a:br>
              <a:rPr lang="fr-FR" altLang="zh-TW" b="1" dirty="0"/>
            </a:br>
            <a:r>
              <a:rPr lang="fr-FR" altLang="zh-TW" b="1" dirty="0"/>
              <a:t>(Test 2.4.1 and 2.4.2)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4383247"/>
            <a:ext cx="6400800" cy="1406091"/>
          </a:xfrm>
        </p:spPr>
        <p:txBody>
          <a:bodyPr/>
          <a:lstStyle/>
          <a:p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Chang-Hao 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Yau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, Po-Han Lin, </a:t>
            </a:r>
            <a:b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</a:b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Ching-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Chieh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 Lin, Bing-Jung 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Fuhand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 Chun-Lung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6108482"/>
            <a:ext cx="3460750" cy="552450"/>
          </a:xfrm>
        </p:spPr>
        <p:txBody>
          <a:bodyPr/>
          <a:lstStyle/>
          <a:p>
            <a:pPr algn="ctr"/>
            <a:r>
              <a:rPr lang="en-US" altLang="zh-TW" dirty="0"/>
              <a:t>Macao</a:t>
            </a:r>
            <a:r>
              <a:rPr lang="en-US" altLang="zh-TW" dirty="0">
                <a:ea typeface="新細明體" panose="02020500000000000000" pitchFamily="18" charset="-120"/>
              </a:rPr>
              <a:t>, CN</a:t>
            </a:r>
          </a:p>
          <a:p>
            <a:pPr algn="ctr"/>
            <a:r>
              <a:rPr lang="en-US" altLang="zh-TW" dirty="0"/>
              <a:t>Oct</a:t>
            </a:r>
            <a:r>
              <a:rPr lang="en-US" altLang="zh-TW" dirty="0">
                <a:ea typeface="新細明體" panose="02020500000000000000" pitchFamily="18" charset="-120"/>
              </a:rPr>
              <a:t> 2018</a:t>
            </a:r>
            <a:endParaRPr lang="zh-TW" altLang="en-US" dirty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417638"/>
            <a:ext cx="8229600" cy="4992688"/>
          </a:xfrm>
        </p:spPr>
        <p:txBody>
          <a:bodyPr/>
          <a:lstStyle/>
          <a:p>
            <a:r>
              <a:rPr lang="en-US" altLang="zh-TW" sz="2800" dirty="0"/>
              <a:t>Enabling MDMS and applying the fast encoder search to MDMS.</a:t>
            </a:r>
          </a:p>
          <a:p>
            <a:endParaRPr lang="en-US" altLang="zh-TW" sz="2800" dirty="0"/>
          </a:p>
          <a:p>
            <a:r>
              <a:rPr lang="en-US" altLang="zh-TW" sz="2800" dirty="0"/>
              <a:t>CE3-2.4.1</a:t>
            </a:r>
          </a:p>
          <a:p>
            <a:pPr lvl="1"/>
            <a:r>
              <a:rPr lang="en-US" altLang="zh-TW" dirty="0"/>
              <a:t>0.20% / 1.09% / 1.08% (Y/U/V) gain</a:t>
            </a:r>
          </a:p>
          <a:p>
            <a:pPr lvl="1"/>
            <a:r>
              <a:rPr lang="en-US" altLang="zh-TW" dirty="0"/>
              <a:t>without encoder run-time change</a:t>
            </a:r>
            <a:endParaRPr lang="en-US" altLang="zh-TW" sz="2800" dirty="0"/>
          </a:p>
          <a:p>
            <a:endParaRPr lang="es-ES" altLang="zh-TW" dirty="0"/>
          </a:p>
          <a:p>
            <a:r>
              <a:rPr lang="en-US" altLang="zh-TW" sz="2800" dirty="0"/>
              <a:t>CE3-2.4.2</a:t>
            </a:r>
          </a:p>
          <a:p>
            <a:pPr lvl="1"/>
            <a:r>
              <a:rPr lang="en-US" altLang="zh-TW" dirty="0"/>
              <a:t>3% encoder run-time saving</a:t>
            </a:r>
          </a:p>
          <a:p>
            <a:pPr lvl="1"/>
            <a:r>
              <a:rPr lang="es-ES" altLang="zh-TW" dirty="0"/>
              <a:t>0.20%/0.84%/0.84% (Y/U/V) gain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dirty="0"/>
              <a:t>Observations</a:t>
            </a:r>
          </a:p>
          <a:p>
            <a:r>
              <a:rPr lang="en-US" altLang="zh-TW" dirty="0"/>
              <a:t>Proposed method</a:t>
            </a:r>
          </a:p>
          <a:p>
            <a:r>
              <a:rPr lang="en-US" altLang="zh-TW" dirty="0"/>
              <a:t>Results</a:t>
            </a:r>
          </a:p>
          <a:p>
            <a:r>
              <a:rPr lang="en-US" altLang="zh-TW" dirty="0"/>
              <a:t>Analysis</a:t>
            </a:r>
          </a:p>
          <a:p>
            <a:r>
              <a:rPr lang="en-US" altLang="zh-TW" dirty="0"/>
              <a:t>Conclusions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21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/>
              <a:t>For Chroma Intra coding, there are 6 coding modes</a:t>
            </a:r>
          </a:p>
          <a:p>
            <a:pPr lvl="1"/>
            <a:r>
              <a:rPr lang="en-US" altLang="zh-TW" sz="2400" dirty="0"/>
              <a:t>DM, LM, Planar, DC, Vertical and Horizontal.</a:t>
            </a:r>
          </a:p>
          <a:p>
            <a:r>
              <a:rPr lang="en-US" altLang="zh-TW" sz="2800" dirty="0"/>
              <a:t>DM is the intra mode of the top-left </a:t>
            </a:r>
            <a:r>
              <a:rPr lang="en-US" altLang="zh-TW" sz="2800" dirty="0" err="1"/>
              <a:t>luma</a:t>
            </a:r>
            <a:r>
              <a:rPr lang="en-US" altLang="zh-TW" sz="2800" dirty="0"/>
              <a:t> block.</a:t>
            </a:r>
          </a:p>
          <a:p>
            <a:r>
              <a:rPr lang="en-US" altLang="zh-TW" sz="2800" dirty="0"/>
              <a:t>The chroma block could correspond to multiple </a:t>
            </a:r>
            <a:r>
              <a:rPr lang="en-US" altLang="zh-TW" sz="2800" dirty="0" err="1"/>
              <a:t>luma</a:t>
            </a:r>
            <a:r>
              <a:rPr lang="en-US" altLang="zh-TW" sz="2800" dirty="0"/>
              <a:t> blocks</a:t>
            </a:r>
            <a:r>
              <a:rPr lang="zh-TW" altLang="en-US" sz="2800" dirty="0"/>
              <a:t> </a:t>
            </a:r>
            <a:r>
              <a:rPr lang="en-US" altLang="zh-TW" sz="2800" dirty="0"/>
              <a:t>with the separate tree method.</a:t>
            </a:r>
          </a:p>
          <a:p>
            <a:r>
              <a:rPr lang="en-US" altLang="zh-TW" sz="2800" dirty="0"/>
              <a:t>Neighboring chroma intra coding modes are not used in the current VTM design</a:t>
            </a:r>
          </a:p>
          <a:p>
            <a:r>
              <a:rPr lang="en-US" altLang="zh-TW" sz="2800" dirty="0"/>
              <a:t>6 RDOs are applied to select the best mode in the current VTM design</a:t>
            </a:r>
          </a:p>
          <a:p>
            <a:endParaRPr lang="en-US" altLang="zh-TW" sz="2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Observations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9510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213338"/>
            <a:ext cx="8229600" cy="4994031"/>
          </a:xfrm>
        </p:spPr>
        <p:txBody>
          <a:bodyPr/>
          <a:lstStyle/>
          <a:p>
            <a:r>
              <a:rPr lang="en-US" altLang="zh-TW" sz="2800" dirty="0"/>
              <a:t>To use the multiple DMs and the neighboring coding mode by enabling MDMS</a:t>
            </a:r>
          </a:p>
          <a:p>
            <a:pPr lvl="1"/>
            <a:r>
              <a:rPr lang="en-US" altLang="zh-TW" sz="2400" dirty="0"/>
              <a:t>Enable MDMS to replace Angular mode</a:t>
            </a:r>
          </a:p>
          <a:p>
            <a:r>
              <a:rPr lang="en-US" altLang="zh-TW" sz="2800" dirty="0"/>
              <a:t>5 MDMS candidates are used for signaling</a:t>
            </a:r>
          </a:p>
          <a:p>
            <a:r>
              <a:rPr lang="en-US" altLang="zh-TW" sz="2800" dirty="0"/>
              <a:t>The same number of RDO compared to the current VTM</a:t>
            </a:r>
          </a:p>
          <a:p>
            <a:pPr algn="ctr"/>
            <a:endParaRPr lang="en-US" altLang="zh-TW" sz="2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CE3-2.4.1: Enable MDMS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DFCE82D1-DE1E-4265-AA49-E50DDA191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7786" y="3871581"/>
            <a:ext cx="7211694" cy="298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75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Results of CE3-2.4.1(over VTM)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dirty="0"/>
              <a:t>0.20% </a:t>
            </a:r>
            <a:r>
              <a:rPr lang="en-US" altLang="zh-TW" dirty="0" err="1"/>
              <a:t>luma</a:t>
            </a:r>
            <a:r>
              <a:rPr lang="en-US" altLang="zh-TW" dirty="0"/>
              <a:t> gain</a:t>
            </a:r>
          </a:p>
          <a:p>
            <a:r>
              <a:rPr lang="en-US" altLang="zh-TW" dirty="0"/>
              <a:t>1.09% and 1.08% chroma gain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079C156B-8581-4807-8D5C-0B13FB5C69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61" t="-188" r="14546" b="11049"/>
          <a:stretch/>
        </p:blipFill>
        <p:spPr>
          <a:xfrm>
            <a:off x="1025912" y="2798956"/>
            <a:ext cx="6621402" cy="389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40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/>
              <a:t>The encoder reorders the MDMS candidate list according to the SATD cost.</a:t>
            </a:r>
          </a:p>
          <a:p>
            <a:endParaRPr lang="en-US" altLang="zh-TW" sz="2800" dirty="0"/>
          </a:p>
          <a:p>
            <a:r>
              <a:rPr lang="en-US" altLang="zh-TW" sz="2800" dirty="0"/>
              <a:t>If the RDO cost is 1.05 times higher than the best RDO cost, the encoder stops calculating RDO cost.</a:t>
            </a:r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CE3-2.4.2: Simplify the number of RDO checks 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0899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Results of CE3-2.4.2(over VTM)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sz="2800" dirty="0"/>
              <a:t>3% encoder run-time saving</a:t>
            </a:r>
          </a:p>
          <a:p>
            <a:r>
              <a:rPr lang="en-US" altLang="zh-TW" sz="2800" dirty="0"/>
              <a:t>0.20%/0.84%/0.84% (Y/U/V) gain</a:t>
            </a:r>
            <a:endParaRPr lang="zh-TW" altLang="en-US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6F711F4-97A1-4A65-A06A-DC2E684A6E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404" t="-1535" r="14599" b="8897"/>
          <a:stretch/>
        </p:blipFill>
        <p:spPr>
          <a:xfrm>
            <a:off x="1256641" y="2787887"/>
            <a:ext cx="6240309" cy="37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514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Results of CE3-2.4.2</a:t>
            </a:r>
            <a:br>
              <a:rPr lang="en-US" altLang="zh-TW" dirty="0"/>
            </a:br>
            <a:r>
              <a:rPr lang="en-US" altLang="zh-TW" dirty="0"/>
              <a:t>(over CE3-2.4.1)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sz="2800" dirty="0"/>
              <a:t>2% encoder run-time saving</a:t>
            </a:r>
          </a:p>
          <a:p>
            <a:r>
              <a:rPr lang="en-US" altLang="zh-TW" sz="2800" dirty="0"/>
              <a:t>0.00%/0.25%/0.23% (Y/U/V) loss</a:t>
            </a:r>
            <a:endParaRPr lang="zh-TW" altLang="en-US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A18FA870-77EA-4E33-A33A-FB4CAF520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59" y="2908520"/>
            <a:ext cx="7319081" cy="288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344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Analysis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dirty="0"/>
              <a:t>T</a:t>
            </a:r>
            <a:r>
              <a:rPr lang="en-CA" altLang="zh-TW" dirty="0"/>
              <a:t>he complexity analysis results of the proposed method.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xmlns="" id="{301A42FC-641F-4DDA-8B31-7B3C92F48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49" y="3063359"/>
            <a:ext cx="8832901" cy="139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65350"/>
      </p:ext>
    </p:extLst>
  </p:cSld>
  <p:clrMapOvr>
    <a:masterClrMapping/>
  </p:clrMapOvr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61584</TotalTime>
  <Pages>0</Pages>
  <Words>381</Words>
  <Characters>0</Characters>
  <Application>Microsoft Office PowerPoint</Application>
  <DocSecurity>0</DocSecurity>
  <PresentationFormat>如螢幕大小 (4:3)</PresentationFormat>
  <Lines>0</Lines>
  <Paragraphs>75</Paragraphs>
  <Slides>11</Slides>
  <Notes>10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5" baseType="lpstr">
      <vt:lpstr>新細明體</vt:lpstr>
      <vt:lpstr>Arial</vt:lpstr>
      <vt:lpstr>Calibri</vt:lpstr>
      <vt:lpstr>11_Custom Design</vt:lpstr>
      <vt:lpstr>JVET-L0420: CE3: Chroma intra prediction simplification (Test 2.4.1 and 2.4.2)</vt:lpstr>
      <vt:lpstr>Outline</vt:lpstr>
      <vt:lpstr>Observations</vt:lpstr>
      <vt:lpstr>CE3-2.4.1: Enable MDMS</vt:lpstr>
      <vt:lpstr>Results of CE3-2.4.1(over VTM)</vt:lpstr>
      <vt:lpstr>CE3-2.4.2: Simplify the number of RDO checks </vt:lpstr>
      <vt:lpstr>Results of CE3-2.4.2(over VTM)</vt:lpstr>
      <vt:lpstr>Results of CE3-2.4.2 (over CE3-2.4.1)</vt:lpstr>
      <vt:lpstr>Analysis</vt:lpstr>
      <vt:lpstr>Conclusions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L0515_method_2</cp:lastModifiedBy>
  <cp:revision>2095</cp:revision>
  <cp:lastPrinted>2015-06-05T01:53:20Z</cp:lastPrinted>
  <dcterms:created xsi:type="dcterms:W3CDTF">2009-04-27T03:22:15Z</dcterms:created>
  <dcterms:modified xsi:type="dcterms:W3CDTF">2018-10-06T09:29:34Z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